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 showSpecialPlsOnTitleSld="0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</p:sldIdLst>
  <p:sldSz cy="5143500" cx="9144000"/>
  <p:notesSz cx="6858000" cy="9144000"/>
  <p:embeddedFontLst>
    <p:embeddedFont>
      <p:font typeface="Oswald Regular"/>
      <p:regular r:id="rId42"/>
      <p:bold r:id="rId43"/>
    </p:embeddedFont>
    <p:embeddedFont>
      <p:font typeface="Poppins"/>
      <p:regular r:id="rId44"/>
      <p:bold r:id="rId45"/>
      <p:italic r:id="rId46"/>
      <p:boldItalic r:id="rId47"/>
    </p:embeddedFont>
    <p:embeddedFont>
      <p:font typeface="Poppins Light"/>
      <p:regular r:id="rId48"/>
      <p:bold r:id="rId49"/>
      <p:italic r:id="rId50"/>
      <p:boldItalic r:id="rId51"/>
    </p:embeddedFont>
    <p:embeddedFont>
      <p:font typeface="Oswald"/>
      <p:regular r:id="rId52"/>
      <p:bold r:id="rId53"/>
    </p:embeddedFont>
    <p:embeddedFont>
      <p:font typeface="Open Sans"/>
      <p:regular r:id="rId54"/>
      <p:bold r:id="rId55"/>
      <p:italic r:id="rId56"/>
      <p:boldItalic r:id="rId5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pos="458">
          <p15:clr>
            <a:srgbClr val="A4A3A4"/>
          </p15:clr>
        </p15:guide>
        <p15:guide id="2" orient="horz" pos="58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458"/>
        <p:guide pos="583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font" Target="fonts/OswaldRegular-regular.fntdata"/><Relationship Id="rId41" Type="http://schemas.openxmlformats.org/officeDocument/2006/relationships/slide" Target="slides/slide36.xml"/><Relationship Id="rId44" Type="http://schemas.openxmlformats.org/officeDocument/2006/relationships/font" Target="fonts/Poppins-regular.fntdata"/><Relationship Id="rId43" Type="http://schemas.openxmlformats.org/officeDocument/2006/relationships/font" Target="fonts/OswaldRegular-bold.fntdata"/><Relationship Id="rId46" Type="http://schemas.openxmlformats.org/officeDocument/2006/relationships/font" Target="fonts/Poppins-italic.fntdata"/><Relationship Id="rId45" Type="http://schemas.openxmlformats.org/officeDocument/2006/relationships/font" Target="fonts/Poppins-bold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font" Target="fonts/PoppinsLight-regular.fntdata"/><Relationship Id="rId47" Type="http://schemas.openxmlformats.org/officeDocument/2006/relationships/font" Target="fonts/Poppins-boldItalic.fntdata"/><Relationship Id="rId49" Type="http://schemas.openxmlformats.org/officeDocument/2006/relationships/font" Target="fonts/PoppinsLight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font" Target="fonts/PoppinsLight-boldItalic.fntdata"/><Relationship Id="rId50" Type="http://schemas.openxmlformats.org/officeDocument/2006/relationships/font" Target="fonts/PoppinsLight-italic.fntdata"/><Relationship Id="rId53" Type="http://schemas.openxmlformats.org/officeDocument/2006/relationships/font" Target="fonts/Oswald-bold.fntdata"/><Relationship Id="rId52" Type="http://schemas.openxmlformats.org/officeDocument/2006/relationships/font" Target="fonts/Oswald-regular.fntdata"/><Relationship Id="rId11" Type="http://schemas.openxmlformats.org/officeDocument/2006/relationships/slide" Target="slides/slide6.xml"/><Relationship Id="rId55" Type="http://schemas.openxmlformats.org/officeDocument/2006/relationships/font" Target="fonts/OpenSans-bold.fntdata"/><Relationship Id="rId10" Type="http://schemas.openxmlformats.org/officeDocument/2006/relationships/slide" Target="slides/slide5.xml"/><Relationship Id="rId54" Type="http://schemas.openxmlformats.org/officeDocument/2006/relationships/font" Target="fonts/OpenSans-regular.fntdata"/><Relationship Id="rId13" Type="http://schemas.openxmlformats.org/officeDocument/2006/relationships/slide" Target="slides/slide8.xml"/><Relationship Id="rId57" Type="http://schemas.openxmlformats.org/officeDocument/2006/relationships/font" Target="fonts/OpenSans-boldItalic.fntdata"/><Relationship Id="rId12" Type="http://schemas.openxmlformats.org/officeDocument/2006/relationships/slide" Target="slides/slide7.xml"/><Relationship Id="rId56" Type="http://schemas.openxmlformats.org/officeDocument/2006/relationships/font" Target="fonts/OpenSans-italic.fntdata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8" name="Google Shape;128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6e80be3046_2_1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9" name="Google Shape;199;g6e80be3046_2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6e80be3046_0_19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7" name="Google Shape;207;g6e80be3046_0_1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6e80be3046_0_20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5" name="Google Shape;215;g6e80be3046_0_2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6e80be3046_0_21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3" name="Google Shape;223;g6e80be3046_0_2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6e80be3046_1_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1" name="Google Shape;231;g6e80be3046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6e80be3046_2_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9" name="Google Shape;239;g6e80be3046_2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6e80be3046_2_2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7" name="Google Shape;247;g6e80be3046_2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6e80be3046_2_3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5" name="Google Shape;255;g6e80be3046_2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g6e80be3046_2_4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3" name="Google Shape;263;g6e80be3046_2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6e80be3046_2_5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1" name="Google Shape;271;g6e80be3046_2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6" name="Google Shape;136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6e80be3046_2_6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9" name="Google Shape;279;g6e80be3046_2_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g6e80be3046_2_7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7" name="Google Shape;287;g6e80be3046_2_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6e80be3046_2_8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5" name="Google Shape;295;g6e80be3046_2_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3" name="Google Shape;303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1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9" name="Google Shape;309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1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7" name="Google Shape;327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1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5" name="Google Shape;335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1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43" name="Google Shape;343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2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0" name="Google Shape;350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2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8" name="Google Shape;358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4" name="Google Shape;144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94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2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96" name="Google Shape;396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2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04" name="Google Shape;404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2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12" name="Google Shape;412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18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2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20" name="Google Shape;420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26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p2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28" name="Google Shape;428;p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34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g6e80be3046_0_19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6" name="Google Shape;436;g6e80be3046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47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3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49" name="Google Shape;449;p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6" name="Google Shape;156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6e80be3046_0_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2" name="Google Shape;162;g6e80be304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6e80be3046_0_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0" name="Google Shape;170;g6e80be3046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6e80be3046_0_16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8" name="Google Shape;178;g6e80be3046_0_1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6e80be3046_0_17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6" name="Google Shape;186;g6e80be3046_0_1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6e80be3046_0_18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2" name="Google Shape;192;g6e80be3046_0_1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" type="title">
  <p:cSld name="TITL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1592400" y="-407850"/>
            <a:ext cx="5959200" cy="5959200"/>
          </a:xfrm>
          <a:prstGeom prst="ellipse">
            <a:avLst/>
          </a:prstGeom>
          <a:solidFill>
            <a:srgbClr val="000000">
              <a:alpha val="26274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" name="Google Shape;11;p2"/>
          <p:cNvGrpSpPr/>
          <p:nvPr/>
        </p:nvGrpSpPr>
        <p:grpSpPr>
          <a:xfrm>
            <a:off x="501210" y="175873"/>
            <a:ext cx="2451351" cy="2451351"/>
            <a:chOff x="6680825" y="2549350"/>
            <a:chExt cx="1539600" cy="1539600"/>
          </a:xfrm>
        </p:grpSpPr>
        <p:sp>
          <p:nvSpPr>
            <p:cNvPr id="12" name="Google Shape;12;p2"/>
            <p:cNvSpPr/>
            <p:nvPr/>
          </p:nvSpPr>
          <p:spPr>
            <a:xfrm>
              <a:off x="6825669" y="2694194"/>
              <a:ext cx="1249800" cy="1249800"/>
            </a:xfrm>
            <a:prstGeom prst="ellipse">
              <a:avLst/>
            </a:prstGeom>
            <a:solidFill>
              <a:srgbClr val="000000">
                <a:alpha val="1843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6894850" y="2763375"/>
              <a:ext cx="1111200" cy="111120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6680825" y="2549350"/>
              <a:ext cx="1539600" cy="1539600"/>
            </a:xfrm>
            <a:prstGeom prst="donut">
              <a:avLst>
                <a:gd fmla="val 495" name="adj"/>
              </a:avLst>
            </a:prstGeom>
            <a:solidFill>
              <a:srgbClr val="000000">
                <a:alpha val="6274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" name="Google Shape;15;p2"/>
          <p:cNvGrpSpPr/>
          <p:nvPr/>
        </p:nvGrpSpPr>
        <p:grpSpPr>
          <a:xfrm>
            <a:off x="6427669" y="2502633"/>
            <a:ext cx="2324700" cy="2324700"/>
            <a:chOff x="-474900" y="321200"/>
            <a:chExt cx="2324700" cy="2324700"/>
          </a:xfrm>
        </p:grpSpPr>
        <p:sp>
          <p:nvSpPr>
            <p:cNvPr id="16" name="Google Shape;16;p2"/>
            <p:cNvSpPr/>
            <p:nvPr/>
          </p:nvSpPr>
          <p:spPr>
            <a:xfrm>
              <a:off x="-474900" y="321200"/>
              <a:ext cx="2324700" cy="2324700"/>
            </a:xfrm>
            <a:prstGeom prst="ellipse">
              <a:avLst/>
            </a:prstGeom>
            <a:noFill/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120725" y="916825"/>
              <a:ext cx="1133400" cy="1133400"/>
            </a:xfrm>
            <a:prstGeom prst="ellipse">
              <a:avLst/>
            </a:prstGeom>
            <a:noFill/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-137125" y="658975"/>
              <a:ext cx="1649100" cy="1649100"/>
            </a:xfrm>
            <a:prstGeom prst="ellipse">
              <a:avLst/>
            </a:prstGeom>
            <a:noFill/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313650" y="1109750"/>
              <a:ext cx="747600" cy="747600"/>
            </a:xfrm>
            <a:prstGeom prst="ellipse">
              <a:avLst/>
            </a:prstGeom>
            <a:noFill/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0" name="Google Shape;20;p2"/>
          <p:cNvSpPr txBox="1"/>
          <p:nvPr>
            <p:ph type="ctrTitle"/>
          </p:nvPr>
        </p:nvSpPr>
        <p:spPr>
          <a:xfrm>
            <a:off x="2211600" y="1991850"/>
            <a:ext cx="4720800" cy="1159800"/>
          </a:xfrm>
          <a:prstGeom prst="rect">
            <a:avLst/>
          </a:prstGeom>
          <a:noFill/>
          <a:ln>
            <a:noFill/>
          </a:ln>
          <a:effectLst>
            <a:outerShdw blurRad="85725" rotWithShape="0" algn="bl" dir="5400000" dist="19050">
              <a:srgbClr val="000000">
                <a:alpha val="9803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None/>
              <a:defRPr sz="5200">
                <a:solidFill>
                  <a:srgbClr val="FFFFFF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None/>
              <a:defRPr sz="5200">
                <a:solidFill>
                  <a:srgbClr val="FFFFFF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None/>
              <a:defRPr sz="5200">
                <a:solidFill>
                  <a:srgbClr val="FFFFFF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None/>
              <a:defRPr sz="5200">
                <a:solidFill>
                  <a:srgbClr val="FFFFFF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None/>
              <a:defRPr sz="5200">
                <a:solidFill>
                  <a:srgbClr val="FFFFFF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None/>
              <a:defRPr sz="5200">
                <a:solidFill>
                  <a:srgbClr val="FFFFFF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None/>
              <a:defRPr sz="5200">
                <a:solidFill>
                  <a:srgbClr val="FFFFFF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None/>
              <a:defRPr sz="5200">
                <a:solidFill>
                  <a:srgbClr val="FFFFFF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None/>
              <a:defRPr sz="5200">
                <a:solidFill>
                  <a:srgbClr val="FFFFFF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+ 3 columns">
  <p:cSld name="TITLE_AND_TWO_COLUMNS_1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" name="Google Shape;104;p11"/>
          <p:cNvGrpSpPr/>
          <p:nvPr/>
        </p:nvGrpSpPr>
        <p:grpSpPr>
          <a:xfrm>
            <a:off x="-442731" y="337284"/>
            <a:ext cx="2324700" cy="2324700"/>
            <a:chOff x="-474900" y="321200"/>
            <a:chExt cx="2324700" cy="2324700"/>
          </a:xfrm>
        </p:grpSpPr>
        <p:sp>
          <p:nvSpPr>
            <p:cNvPr id="105" name="Google Shape;105;p11"/>
            <p:cNvSpPr/>
            <p:nvPr/>
          </p:nvSpPr>
          <p:spPr>
            <a:xfrm>
              <a:off x="-474900" y="321200"/>
              <a:ext cx="2324700" cy="2324700"/>
            </a:xfrm>
            <a:prstGeom prst="ellipse">
              <a:avLst/>
            </a:prstGeom>
            <a:noFill/>
            <a:ln cap="flat" cmpd="sng" w="9525">
              <a:solidFill>
                <a:srgbClr val="E8E8E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" name="Google Shape;106;p11"/>
            <p:cNvSpPr/>
            <p:nvPr/>
          </p:nvSpPr>
          <p:spPr>
            <a:xfrm>
              <a:off x="120725" y="916825"/>
              <a:ext cx="1133400" cy="1133400"/>
            </a:xfrm>
            <a:prstGeom prst="ellipse">
              <a:avLst/>
            </a:prstGeom>
            <a:noFill/>
            <a:ln cap="flat" cmpd="sng" w="9525">
              <a:solidFill>
                <a:srgbClr val="E8E8E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" name="Google Shape;107;p11"/>
            <p:cNvSpPr/>
            <p:nvPr/>
          </p:nvSpPr>
          <p:spPr>
            <a:xfrm>
              <a:off x="-137125" y="658975"/>
              <a:ext cx="1649100" cy="1649100"/>
            </a:xfrm>
            <a:prstGeom prst="ellipse">
              <a:avLst/>
            </a:prstGeom>
            <a:noFill/>
            <a:ln cap="flat" cmpd="sng" w="9525">
              <a:solidFill>
                <a:srgbClr val="E8E8E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" name="Google Shape;108;p11"/>
            <p:cNvSpPr/>
            <p:nvPr/>
          </p:nvSpPr>
          <p:spPr>
            <a:xfrm>
              <a:off x="313650" y="1109750"/>
              <a:ext cx="747600" cy="747600"/>
            </a:xfrm>
            <a:prstGeom prst="ellipse">
              <a:avLst/>
            </a:prstGeom>
            <a:noFill/>
            <a:ln cap="flat" cmpd="sng" w="9525">
              <a:solidFill>
                <a:srgbClr val="E8E8E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9" name="Google Shape;109;p11"/>
          <p:cNvSpPr/>
          <p:nvPr/>
        </p:nvSpPr>
        <p:spPr>
          <a:xfrm>
            <a:off x="8556000" y="4576450"/>
            <a:ext cx="435600" cy="435600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" name="Google Shape;110;p11"/>
          <p:cNvSpPr txBox="1"/>
          <p:nvPr>
            <p:ph type="title"/>
          </p:nvPr>
        </p:nvSpPr>
        <p:spPr>
          <a:xfrm>
            <a:off x="457200" y="1166125"/>
            <a:ext cx="5220300" cy="683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111" name="Google Shape;111;p11"/>
          <p:cNvSpPr txBox="1"/>
          <p:nvPr>
            <p:ph idx="1" type="body"/>
          </p:nvPr>
        </p:nvSpPr>
        <p:spPr>
          <a:xfrm>
            <a:off x="1069625" y="1958050"/>
            <a:ext cx="1485300" cy="261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100"/>
              <a:buChar char="￮"/>
              <a:defRPr sz="1100"/>
            </a:lvl1pPr>
            <a:lvl2pPr indent="-29845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￮"/>
              <a:defRPr sz="1100"/>
            </a:lvl2pPr>
            <a:lvl3pPr indent="-29845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￮"/>
              <a:defRPr sz="1100"/>
            </a:lvl3pPr>
            <a:lvl4pPr indent="-29845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  <p:sp>
        <p:nvSpPr>
          <p:cNvPr id="112" name="Google Shape;112;p11"/>
          <p:cNvSpPr txBox="1"/>
          <p:nvPr>
            <p:ph idx="2" type="body"/>
          </p:nvPr>
        </p:nvSpPr>
        <p:spPr>
          <a:xfrm>
            <a:off x="2630936" y="1958050"/>
            <a:ext cx="1485300" cy="261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100"/>
              <a:buChar char="￮"/>
              <a:defRPr sz="1100"/>
            </a:lvl1pPr>
            <a:lvl2pPr indent="-29845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￮"/>
              <a:defRPr sz="1100"/>
            </a:lvl2pPr>
            <a:lvl3pPr indent="-29845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￮"/>
              <a:defRPr sz="1100"/>
            </a:lvl3pPr>
            <a:lvl4pPr indent="-29845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  <p:sp>
        <p:nvSpPr>
          <p:cNvPr id="113" name="Google Shape;113;p11"/>
          <p:cNvSpPr txBox="1"/>
          <p:nvPr>
            <p:ph idx="3" type="body"/>
          </p:nvPr>
        </p:nvSpPr>
        <p:spPr>
          <a:xfrm>
            <a:off x="4192246" y="1958050"/>
            <a:ext cx="1485300" cy="261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100"/>
              <a:buChar char="￮"/>
              <a:defRPr sz="1100"/>
            </a:lvl1pPr>
            <a:lvl2pPr indent="-29845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￮"/>
              <a:defRPr sz="1100"/>
            </a:lvl2pPr>
            <a:lvl3pPr indent="-29845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￮"/>
              <a:defRPr sz="1100"/>
            </a:lvl3pPr>
            <a:lvl4pPr indent="-29845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  <p:sp>
        <p:nvSpPr>
          <p:cNvPr id="114" name="Google Shape;114;p11"/>
          <p:cNvSpPr txBox="1"/>
          <p:nvPr>
            <p:ph idx="12" type="sldNum"/>
          </p:nvPr>
        </p:nvSpPr>
        <p:spPr>
          <a:xfrm>
            <a:off x="8555875" y="4576450"/>
            <a:ext cx="435600" cy="43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5" name="Google Shape;115;p11"/>
          <p:cNvSpPr/>
          <p:nvPr/>
        </p:nvSpPr>
        <p:spPr>
          <a:xfrm>
            <a:off x="6081700" y="764000"/>
            <a:ext cx="3615600" cy="3615600"/>
          </a:xfrm>
          <a:prstGeom prst="ellipse">
            <a:avLst/>
          </a:prstGeom>
          <a:noFill/>
          <a:ln cap="flat" cmpd="sng" w="9525">
            <a:solidFill>
              <a:srgbClr val="E8E8E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Google Shape;116;p11"/>
          <p:cNvSpPr/>
          <p:nvPr/>
        </p:nvSpPr>
        <p:spPr>
          <a:xfrm>
            <a:off x="6272900" y="955200"/>
            <a:ext cx="3233100" cy="3233100"/>
          </a:xfrm>
          <a:prstGeom prst="ellipse">
            <a:avLst/>
          </a:prstGeom>
          <a:solidFill>
            <a:srgbClr val="000000">
              <a:alpha val="6274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" name="Google Shape;118;p12"/>
          <p:cNvGrpSpPr/>
          <p:nvPr/>
        </p:nvGrpSpPr>
        <p:grpSpPr>
          <a:xfrm>
            <a:off x="308378" y="3811995"/>
            <a:ext cx="1844185" cy="1844185"/>
            <a:chOff x="-474900" y="321200"/>
            <a:chExt cx="2324700" cy="2324700"/>
          </a:xfrm>
        </p:grpSpPr>
        <p:sp>
          <p:nvSpPr>
            <p:cNvPr id="119" name="Google Shape;119;p12"/>
            <p:cNvSpPr/>
            <p:nvPr/>
          </p:nvSpPr>
          <p:spPr>
            <a:xfrm>
              <a:off x="-474900" y="321200"/>
              <a:ext cx="2324700" cy="2324700"/>
            </a:xfrm>
            <a:prstGeom prst="ellipse">
              <a:avLst/>
            </a:prstGeom>
            <a:noFill/>
            <a:ln cap="flat" cmpd="sng" w="9525">
              <a:solidFill>
                <a:srgbClr val="E8E8E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" name="Google Shape;120;p12"/>
            <p:cNvSpPr/>
            <p:nvPr/>
          </p:nvSpPr>
          <p:spPr>
            <a:xfrm>
              <a:off x="120725" y="916825"/>
              <a:ext cx="1133400" cy="1133400"/>
            </a:xfrm>
            <a:prstGeom prst="ellipse">
              <a:avLst/>
            </a:prstGeom>
            <a:noFill/>
            <a:ln cap="flat" cmpd="sng" w="9525">
              <a:solidFill>
                <a:srgbClr val="E8E8E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" name="Google Shape;121;p12"/>
            <p:cNvSpPr/>
            <p:nvPr/>
          </p:nvSpPr>
          <p:spPr>
            <a:xfrm>
              <a:off x="-137125" y="658975"/>
              <a:ext cx="1649100" cy="1649100"/>
            </a:xfrm>
            <a:prstGeom prst="ellipse">
              <a:avLst/>
            </a:prstGeom>
            <a:noFill/>
            <a:ln cap="flat" cmpd="sng" w="9525">
              <a:solidFill>
                <a:srgbClr val="E8E8E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" name="Google Shape;122;p12"/>
            <p:cNvSpPr/>
            <p:nvPr/>
          </p:nvSpPr>
          <p:spPr>
            <a:xfrm>
              <a:off x="313650" y="1109750"/>
              <a:ext cx="747600" cy="747600"/>
            </a:xfrm>
            <a:prstGeom prst="ellipse">
              <a:avLst/>
            </a:prstGeom>
            <a:noFill/>
            <a:ln cap="flat" cmpd="sng" w="9525">
              <a:solidFill>
                <a:srgbClr val="E8E8E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23" name="Google Shape;123;p12"/>
          <p:cNvSpPr/>
          <p:nvPr/>
        </p:nvSpPr>
        <p:spPr>
          <a:xfrm>
            <a:off x="8556000" y="4576450"/>
            <a:ext cx="435600" cy="435600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" name="Google Shape;124;p12"/>
          <p:cNvSpPr txBox="1"/>
          <p:nvPr>
            <p:ph idx="1" type="body"/>
          </p:nvPr>
        </p:nvSpPr>
        <p:spPr>
          <a:xfrm>
            <a:off x="1069625" y="4406300"/>
            <a:ext cx="4608000" cy="519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  <a:defRPr sz="1400"/>
            </a:lvl1pPr>
          </a:lstStyle>
          <a:p/>
        </p:txBody>
      </p:sp>
      <p:sp>
        <p:nvSpPr>
          <p:cNvPr id="125" name="Google Shape;125;p12"/>
          <p:cNvSpPr txBox="1"/>
          <p:nvPr>
            <p:ph idx="12" type="sldNum"/>
          </p:nvPr>
        </p:nvSpPr>
        <p:spPr>
          <a:xfrm>
            <a:off x="8555875" y="4576450"/>
            <a:ext cx="435600" cy="43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 type B">
  <p:cSld name="BLANK_2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/>
          <p:nvPr/>
        </p:nvSpPr>
        <p:spPr>
          <a:xfrm>
            <a:off x="8556000" y="4576450"/>
            <a:ext cx="435600" cy="435600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Google Shape;23;p3"/>
          <p:cNvSpPr txBox="1"/>
          <p:nvPr>
            <p:ph idx="12" type="sldNum"/>
          </p:nvPr>
        </p:nvSpPr>
        <p:spPr>
          <a:xfrm>
            <a:off x="8555875" y="4576450"/>
            <a:ext cx="435600" cy="43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4" name="Google Shape;24;p3"/>
          <p:cNvGrpSpPr/>
          <p:nvPr/>
        </p:nvGrpSpPr>
        <p:grpSpPr>
          <a:xfrm>
            <a:off x="818844" y="502333"/>
            <a:ext cx="2324700" cy="2324700"/>
            <a:chOff x="-474900" y="321200"/>
            <a:chExt cx="2324700" cy="2324700"/>
          </a:xfrm>
        </p:grpSpPr>
        <p:sp>
          <p:nvSpPr>
            <p:cNvPr id="25" name="Google Shape;25;p3"/>
            <p:cNvSpPr/>
            <p:nvPr/>
          </p:nvSpPr>
          <p:spPr>
            <a:xfrm>
              <a:off x="-474900" y="321200"/>
              <a:ext cx="2324700" cy="2324700"/>
            </a:xfrm>
            <a:prstGeom prst="ellipse">
              <a:avLst/>
            </a:prstGeom>
            <a:noFill/>
            <a:ln cap="flat" cmpd="sng" w="9525">
              <a:solidFill>
                <a:srgbClr val="E8E8E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" name="Google Shape;26;p3"/>
            <p:cNvSpPr/>
            <p:nvPr/>
          </p:nvSpPr>
          <p:spPr>
            <a:xfrm>
              <a:off x="120725" y="916825"/>
              <a:ext cx="1133400" cy="1133400"/>
            </a:xfrm>
            <a:prstGeom prst="ellipse">
              <a:avLst/>
            </a:prstGeom>
            <a:noFill/>
            <a:ln cap="flat" cmpd="sng" w="9525">
              <a:solidFill>
                <a:srgbClr val="E8E8E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" name="Google Shape;27;p3"/>
            <p:cNvSpPr/>
            <p:nvPr/>
          </p:nvSpPr>
          <p:spPr>
            <a:xfrm>
              <a:off x="-137125" y="658975"/>
              <a:ext cx="1649100" cy="1649100"/>
            </a:xfrm>
            <a:prstGeom prst="ellipse">
              <a:avLst/>
            </a:prstGeom>
            <a:noFill/>
            <a:ln cap="flat" cmpd="sng" w="9525">
              <a:solidFill>
                <a:srgbClr val="E8E8E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" name="Google Shape;28;p3"/>
            <p:cNvSpPr/>
            <p:nvPr/>
          </p:nvSpPr>
          <p:spPr>
            <a:xfrm>
              <a:off x="313650" y="1109750"/>
              <a:ext cx="747600" cy="747600"/>
            </a:xfrm>
            <a:prstGeom prst="ellipse">
              <a:avLst/>
            </a:prstGeom>
            <a:noFill/>
            <a:ln cap="flat" cmpd="sng" w="9525">
              <a:solidFill>
                <a:srgbClr val="E8E8E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9" name="Google Shape;29;p3"/>
          <p:cNvSpPr/>
          <p:nvPr/>
        </p:nvSpPr>
        <p:spPr>
          <a:xfrm>
            <a:off x="1794525" y="-407900"/>
            <a:ext cx="5959200" cy="5959200"/>
          </a:xfrm>
          <a:prstGeom prst="ellipse">
            <a:avLst/>
          </a:prstGeom>
          <a:solidFill>
            <a:srgbClr val="000000">
              <a:alpha val="6274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+ 2 columns" type="twoColTx">
  <p:cSld name="TITLE_AND_TWO_COLUMNS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oogle Shape;31;p4"/>
          <p:cNvGrpSpPr/>
          <p:nvPr/>
        </p:nvGrpSpPr>
        <p:grpSpPr>
          <a:xfrm>
            <a:off x="-442731" y="337284"/>
            <a:ext cx="2324700" cy="2324700"/>
            <a:chOff x="-474900" y="321200"/>
            <a:chExt cx="2324700" cy="2324700"/>
          </a:xfrm>
        </p:grpSpPr>
        <p:sp>
          <p:nvSpPr>
            <p:cNvPr id="32" name="Google Shape;32;p4"/>
            <p:cNvSpPr/>
            <p:nvPr/>
          </p:nvSpPr>
          <p:spPr>
            <a:xfrm>
              <a:off x="-474900" y="321200"/>
              <a:ext cx="2324700" cy="2324700"/>
            </a:xfrm>
            <a:prstGeom prst="ellipse">
              <a:avLst/>
            </a:prstGeom>
            <a:noFill/>
            <a:ln cap="flat" cmpd="sng" w="9525">
              <a:solidFill>
                <a:srgbClr val="E8E8E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" name="Google Shape;33;p4"/>
            <p:cNvSpPr/>
            <p:nvPr/>
          </p:nvSpPr>
          <p:spPr>
            <a:xfrm>
              <a:off x="120725" y="916825"/>
              <a:ext cx="1133400" cy="1133400"/>
            </a:xfrm>
            <a:prstGeom prst="ellipse">
              <a:avLst/>
            </a:prstGeom>
            <a:noFill/>
            <a:ln cap="flat" cmpd="sng" w="9525">
              <a:solidFill>
                <a:srgbClr val="E8E8E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" name="Google Shape;34;p4"/>
            <p:cNvSpPr/>
            <p:nvPr/>
          </p:nvSpPr>
          <p:spPr>
            <a:xfrm>
              <a:off x="-137125" y="658975"/>
              <a:ext cx="1649100" cy="1649100"/>
            </a:xfrm>
            <a:prstGeom prst="ellipse">
              <a:avLst/>
            </a:prstGeom>
            <a:noFill/>
            <a:ln cap="flat" cmpd="sng" w="9525">
              <a:solidFill>
                <a:srgbClr val="E8E8E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" name="Google Shape;35;p4"/>
            <p:cNvSpPr/>
            <p:nvPr/>
          </p:nvSpPr>
          <p:spPr>
            <a:xfrm>
              <a:off x="313650" y="1109750"/>
              <a:ext cx="747600" cy="747600"/>
            </a:xfrm>
            <a:prstGeom prst="ellipse">
              <a:avLst/>
            </a:prstGeom>
            <a:noFill/>
            <a:ln cap="flat" cmpd="sng" w="9525">
              <a:solidFill>
                <a:srgbClr val="E8E8E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6" name="Google Shape;36;p4"/>
          <p:cNvSpPr/>
          <p:nvPr/>
        </p:nvSpPr>
        <p:spPr>
          <a:xfrm>
            <a:off x="8556000" y="4576450"/>
            <a:ext cx="435600" cy="435600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4"/>
          <p:cNvSpPr txBox="1"/>
          <p:nvPr>
            <p:ph type="title"/>
          </p:nvPr>
        </p:nvSpPr>
        <p:spPr>
          <a:xfrm>
            <a:off x="457200" y="1166125"/>
            <a:ext cx="5220300" cy="683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38" name="Google Shape;38;p4"/>
          <p:cNvSpPr txBox="1"/>
          <p:nvPr>
            <p:ph idx="1" type="body"/>
          </p:nvPr>
        </p:nvSpPr>
        <p:spPr>
          <a:xfrm>
            <a:off x="1069625" y="1958050"/>
            <a:ext cx="2236800" cy="261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Char char="￮"/>
              <a:defRPr sz="1400"/>
            </a:lvl1pPr>
            <a:lvl2pPr indent="-3175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￮"/>
              <a:defRPr sz="1400"/>
            </a:lvl2pPr>
            <a:lvl3pPr indent="-3175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￮"/>
              <a:defRPr sz="1400"/>
            </a:lvl3pPr>
            <a:lvl4pPr indent="-3175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indent="-3175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indent="-3175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indent="-3175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/>
        </p:txBody>
      </p:sp>
      <p:sp>
        <p:nvSpPr>
          <p:cNvPr id="39" name="Google Shape;39;p4"/>
          <p:cNvSpPr txBox="1"/>
          <p:nvPr>
            <p:ph idx="2" type="body"/>
          </p:nvPr>
        </p:nvSpPr>
        <p:spPr>
          <a:xfrm>
            <a:off x="3440857" y="1958050"/>
            <a:ext cx="2236800" cy="261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Char char="￮"/>
              <a:defRPr sz="1400"/>
            </a:lvl1pPr>
            <a:lvl2pPr indent="-3175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￮"/>
              <a:defRPr sz="1400"/>
            </a:lvl2pPr>
            <a:lvl3pPr indent="-3175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￮"/>
              <a:defRPr sz="1400"/>
            </a:lvl3pPr>
            <a:lvl4pPr indent="-3175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indent="-3175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indent="-3175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indent="-3175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/>
        </p:txBody>
      </p:sp>
      <p:sp>
        <p:nvSpPr>
          <p:cNvPr id="40" name="Google Shape;40;p4"/>
          <p:cNvSpPr txBox="1"/>
          <p:nvPr>
            <p:ph idx="12" type="sldNum"/>
          </p:nvPr>
        </p:nvSpPr>
        <p:spPr>
          <a:xfrm>
            <a:off x="8555875" y="4576450"/>
            <a:ext cx="435600" cy="43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1" name="Google Shape;41;p4"/>
          <p:cNvSpPr/>
          <p:nvPr/>
        </p:nvSpPr>
        <p:spPr>
          <a:xfrm>
            <a:off x="6081700" y="764000"/>
            <a:ext cx="3615600" cy="3615600"/>
          </a:xfrm>
          <a:prstGeom prst="ellipse">
            <a:avLst/>
          </a:prstGeom>
          <a:noFill/>
          <a:ln cap="flat" cmpd="sng" w="9525">
            <a:solidFill>
              <a:srgbClr val="E8E8E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" name="Google Shape;42;p4"/>
          <p:cNvSpPr/>
          <p:nvPr/>
        </p:nvSpPr>
        <p:spPr>
          <a:xfrm>
            <a:off x="6272900" y="955200"/>
            <a:ext cx="3233100" cy="3233100"/>
          </a:xfrm>
          <a:prstGeom prst="ellipse">
            <a:avLst/>
          </a:prstGeom>
          <a:solidFill>
            <a:srgbClr val="000000">
              <a:alpha val="6274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ubtitle">
  <p:cSld name="TITLE_1">
    <p:bg>
      <p:bgPr>
        <a:solidFill>
          <a:srgbClr val="000000"/>
        </a:solidFill>
      </p:bgPr>
    </p:bg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5"/>
          <p:cNvSpPr/>
          <p:nvPr/>
        </p:nvSpPr>
        <p:spPr>
          <a:xfrm>
            <a:off x="1592400" y="-407850"/>
            <a:ext cx="5959200" cy="5959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5" name="Google Shape;45;p5"/>
          <p:cNvGrpSpPr/>
          <p:nvPr/>
        </p:nvGrpSpPr>
        <p:grpSpPr>
          <a:xfrm>
            <a:off x="6427669" y="2502633"/>
            <a:ext cx="2324700" cy="2324700"/>
            <a:chOff x="-474900" y="321200"/>
            <a:chExt cx="2324700" cy="2324700"/>
          </a:xfrm>
        </p:grpSpPr>
        <p:sp>
          <p:nvSpPr>
            <p:cNvPr id="46" name="Google Shape;46;p5"/>
            <p:cNvSpPr/>
            <p:nvPr/>
          </p:nvSpPr>
          <p:spPr>
            <a:xfrm>
              <a:off x="-474900" y="321200"/>
              <a:ext cx="2324700" cy="2324700"/>
            </a:xfrm>
            <a:prstGeom prst="ellipse">
              <a:avLst/>
            </a:prstGeom>
            <a:noFill/>
            <a:ln cap="flat" cmpd="sng" w="9525">
              <a:solidFill>
                <a:srgbClr val="CCCCC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" name="Google Shape;47;p5"/>
            <p:cNvSpPr/>
            <p:nvPr/>
          </p:nvSpPr>
          <p:spPr>
            <a:xfrm>
              <a:off x="120725" y="916825"/>
              <a:ext cx="1133400" cy="1133400"/>
            </a:xfrm>
            <a:prstGeom prst="ellipse">
              <a:avLst/>
            </a:prstGeom>
            <a:noFill/>
            <a:ln cap="flat" cmpd="sng" w="9525">
              <a:solidFill>
                <a:srgbClr val="CCCCC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" name="Google Shape;48;p5"/>
            <p:cNvSpPr/>
            <p:nvPr/>
          </p:nvSpPr>
          <p:spPr>
            <a:xfrm>
              <a:off x="-137125" y="658975"/>
              <a:ext cx="1649100" cy="1649100"/>
            </a:xfrm>
            <a:prstGeom prst="ellipse">
              <a:avLst/>
            </a:prstGeom>
            <a:noFill/>
            <a:ln cap="flat" cmpd="sng" w="9525">
              <a:solidFill>
                <a:srgbClr val="CCCCC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" name="Google Shape;49;p5"/>
            <p:cNvSpPr/>
            <p:nvPr/>
          </p:nvSpPr>
          <p:spPr>
            <a:xfrm>
              <a:off x="313650" y="1109750"/>
              <a:ext cx="747600" cy="747600"/>
            </a:xfrm>
            <a:prstGeom prst="ellipse">
              <a:avLst/>
            </a:prstGeom>
            <a:noFill/>
            <a:ln cap="flat" cmpd="sng" w="9525">
              <a:solidFill>
                <a:srgbClr val="CCCCC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0" name="Google Shape;50;p5"/>
          <p:cNvSpPr txBox="1"/>
          <p:nvPr>
            <p:ph type="ctrTitle"/>
          </p:nvPr>
        </p:nvSpPr>
        <p:spPr>
          <a:xfrm>
            <a:off x="2569800" y="2236800"/>
            <a:ext cx="4004400" cy="956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None/>
              <a:defRPr sz="5200">
                <a:solidFill>
                  <a:srgbClr val="000000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None/>
              <a:defRPr sz="5200">
                <a:solidFill>
                  <a:srgbClr val="000000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None/>
              <a:defRPr sz="5200">
                <a:solidFill>
                  <a:srgbClr val="000000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None/>
              <a:defRPr sz="5200">
                <a:solidFill>
                  <a:srgbClr val="000000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None/>
              <a:defRPr sz="5200">
                <a:solidFill>
                  <a:srgbClr val="000000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None/>
              <a:defRPr sz="5200">
                <a:solidFill>
                  <a:srgbClr val="000000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None/>
              <a:defRPr sz="5200">
                <a:solidFill>
                  <a:srgbClr val="000000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None/>
              <a:defRPr sz="5200">
                <a:solidFill>
                  <a:srgbClr val="000000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None/>
              <a:defRPr sz="5200"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51" name="Google Shape;51;p5"/>
          <p:cNvSpPr txBox="1"/>
          <p:nvPr>
            <p:ph idx="1" type="subTitle"/>
          </p:nvPr>
        </p:nvSpPr>
        <p:spPr>
          <a:xfrm>
            <a:off x="2569800" y="3188701"/>
            <a:ext cx="4004400" cy="7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 sz="1400">
                <a:solidFill>
                  <a:srgbClr val="000000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 sz="1400">
                <a:solidFill>
                  <a:srgbClr val="000000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 sz="1400">
                <a:solidFill>
                  <a:srgbClr val="000000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 sz="1400">
                <a:solidFill>
                  <a:srgbClr val="000000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 sz="1400">
                <a:solidFill>
                  <a:srgbClr val="000000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 sz="1400">
                <a:solidFill>
                  <a:srgbClr val="000000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 sz="1400">
                <a:solidFill>
                  <a:srgbClr val="000000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 sz="1400">
                <a:solidFill>
                  <a:srgbClr val="000000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 sz="1400">
                <a:solidFill>
                  <a:srgbClr val="000000"/>
                </a:solidFill>
              </a:defRPr>
            </a:lvl9pPr>
          </a:lstStyle>
          <a:p/>
        </p:txBody>
      </p:sp>
      <p:grpSp>
        <p:nvGrpSpPr>
          <p:cNvPr id="52" name="Google Shape;52;p5"/>
          <p:cNvGrpSpPr/>
          <p:nvPr/>
        </p:nvGrpSpPr>
        <p:grpSpPr>
          <a:xfrm>
            <a:off x="764825" y="439375"/>
            <a:ext cx="1924500" cy="1924500"/>
            <a:chOff x="6680825" y="2549350"/>
            <a:chExt cx="1539600" cy="1539600"/>
          </a:xfrm>
        </p:grpSpPr>
        <p:sp>
          <p:nvSpPr>
            <p:cNvPr id="53" name="Google Shape;53;p5"/>
            <p:cNvSpPr/>
            <p:nvPr/>
          </p:nvSpPr>
          <p:spPr>
            <a:xfrm>
              <a:off x="6825669" y="2694194"/>
              <a:ext cx="1249800" cy="1249800"/>
            </a:xfrm>
            <a:prstGeom prst="ellipse">
              <a:avLst/>
            </a:prstGeom>
            <a:solidFill>
              <a:srgbClr val="666666">
                <a:alpha val="5254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" name="Google Shape;54;p5"/>
            <p:cNvSpPr/>
            <p:nvPr/>
          </p:nvSpPr>
          <p:spPr>
            <a:xfrm>
              <a:off x="6894850" y="2763375"/>
              <a:ext cx="1111200" cy="1111200"/>
            </a:xfrm>
            <a:prstGeom prst="ellipse">
              <a:avLst/>
            </a:prstGeom>
            <a:solidFill>
              <a:srgbClr val="666666">
                <a:alpha val="5254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" name="Google Shape;55;p5"/>
            <p:cNvSpPr/>
            <p:nvPr/>
          </p:nvSpPr>
          <p:spPr>
            <a:xfrm>
              <a:off x="6680825" y="2549350"/>
              <a:ext cx="1539600" cy="1539600"/>
            </a:xfrm>
            <a:prstGeom prst="donut">
              <a:avLst>
                <a:gd fmla="val 495" name="adj"/>
              </a:avLst>
            </a:prstGeom>
            <a:solidFill>
              <a:srgbClr val="666666">
                <a:alpha val="5254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+ 1 column" type="tx">
  <p:cSld name="TITLE_AND_BODY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6"/>
          <p:cNvSpPr/>
          <p:nvPr/>
        </p:nvSpPr>
        <p:spPr>
          <a:xfrm>
            <a:off x="6081700" y="764000"/>
            <a:ext cx="3615600" cy="3615600"/>
          </a:xfrm>
          <a:prstGeom prst="ellipse">
            <a:avLst/>
          </a:prstGeom>
          <a:noFill/>
          <a:ln cap="flat" cmpd="sng" w="9525">
            <a:solidFill>
              <a:srgbClr val="E8E8E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8" name="Google Shape;58;p6"/>
          <p:cNvGrpSpPr/>
          <p:nvPr/>
        </p:nvGrpSpPr>
        <p:grpSpPr>
          <a:xfrm>
            <a:off x="-442731" y="337284"/>
            <a:ext cx="2324700" cy="2324700"/>
            <a:chOff x="-474900" y="321200"/>
            <a:chExt cx="2324700" cy="2324700"/>
          </a:xfrm>
        </p:grpSpPr>
        <p:sp>
          <p:nvSpPr>
            <p:cNvPr id="59" name="Google Shape;59;p6"/>
            <p:cNvSpPr/>
            <p:nvPr/>
          </p:nvSpPr>
          <p:spPr>
            <a:xfrm>
              <a:off x="-474900" y="321200"/>
              <a:ext cx="2324700" cy="2324700"/>
            </a:xfrm>
            <a:prstGeom prst="ellipse">
              <a:avLst/>
            </a:prstGeom>
            <a:noFill/>
            <a:ln cap="flat" cmpd="sng" w="9525">
              <a:solidFill>
                <a:srgbClr val="E8E8E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" name="Google Shape;60;p6"/>
            <p:cNvSpPr/>
            <p:nvPr/>
          </p:nvSpPr>
          <p:spPr>
            <a:xfrm>
              <a:off x="120725" y="916825"/>
              <a:ext cx="1133400" cy="1133400"/>
            </a:xfrm>
            <a:prstGeom prst="ellipse">
              <a:avLst/>
            </a:prstGeom>
            <a:noFill/>
            <a:ln cap="flat" cmpd="sng" w="9525">
              <a:solidFill>
                <a:srgbClr val="E8E8E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" name="Google Shape;61;p6"/>
            <p:cNvSpPr/>
            <p:nvPr/>
          </p:nvSpPr>
          <p:spPr>
            <a:xfrm>
              <a:off x="-137125" y="658975"/>
              <a:ext cx="1649100" cy="1649100"/>
            </a:xfrm>
            <a:prstGeom prst="ellipse">
              <a:avLst/>
            </a:prstGeom>
            <a:noFill/>
            <a:ln cap="flat" cmpd="sng" w="9525">
              <a:solidFill>
                <a:srgbClr val="E8E8E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" name="Google Shape;62;p6"/>
            <p:cNvSpPr/>
            <p:nvPr/>
          </p:nvSpPr>
          <p:spPr>
            <a:xfrm>
              <a:off x="313650" y="1109750"/>
              <a:ext cx="747600" cy="747600"/>
            </a:xfrm>
            <a:prstGeom prst="ellipse">
              <a:avLst/>
            </a:prstGeom>
            <a:noFill/>
            <a:ln cap="flat" cmpd="sng" w="9525">
              <a:solidFill>
                <a:srgbClr val="E8E8E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3" name="Google Shape;63;p6"/>
          <p:cNvSpPr/>
          <p:nvPr/>
        </p:nvSpPr>
        <p:spPr>
          <a:xfrm>
            <a:off x="8556000" y="4576450"/>
            <a:ext cx="435600" cy="435600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" name="Google Shape;64;p6"/>
          <p:cNvSpPr txBox="1"/>
          <p:nvPr>
            <p:ph type="title"/>
          </p:nvPr>
        </p:nvSpPr>
        <p:spPr>
          <a:xfrm>
            <a:off x="457200" y="1166125"/>
            <a:ext cx="5220300" cy="683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65" name="Google Shape;65;p6"/>
          <p:cNvSpPr txBox="1"/>
          <p:nvPr>
            <p:ph idx="1" type="body"/>
          </p:nvPr>
        </p:nvSpPr>
        <p:spPr>
          <a:xfrm>
            <a:off x="1069625" y="1958050"/>
            <a:ext cx="4608000" cy="261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Char char="￮"/>
              <a:defRPr/>
            </a:lvl1pPr>
            <a:lvl2pPr indent="-3302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￮"/>
              <a:defRPr/>
            </a:lvl2pPr>
            <a:lvl3pPr indent="-3302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￮"/>
              <a:defRPr/>
            </a:lvl3pPr>
            <a:lvl4pPr indent="-3302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4pPr>
            <a:lvl5pPr indent="-3302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5pPr>
            <a:lvl6pPr indent="-3302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6pPr>
            <a:lvl7pPr indent="-3302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7pPr>
            <a:lvl8pPr indent="-3302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8pPr>
            <a:lvl9pPr indent="-3302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9pPr>
          </a:lstStyle>
          <a:p/>
        </p:txBody>
      </p:sp>
      <p:sp>
        <p:nvSpPr>
          <p:cNvPr id="66" name="Google Shape;66;p6"/>
          <p:cNvSpPr txBox="1"/>
          <p:nvPr>
            <p:ph idx="12" type="sldNum"/>
          </p:nvPr>
        </p:nvSpPr>
        <p:spPr>
          <a:xfrm>
            <a:off x="8555875" y="4576450"/>
            <a:ext cx="435600" cy="43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7" name="Google Shape;67;p6"/>
          <p:cNvSpPr/>
          <p:nvPr/>
        </p:nvSpPr>
        <p:spPr>
          <a:xfrm>
            <a:off x="6272900" y="955200"/>
            <a:ext cx="3233100" cy="3233100"/>
          </a:xfrm>
          <a:prstGeom prst="ellipse">
            <a:avLst/>
          </a:prstGeom>
          <a:solidFill>
            <a:srgbClr val="000000">
              <a:alpha val="6274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 type A" type="blank">
  <p:cSld name="BLANK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7"/>
          <p:cNvSpPr/>
          <p:nvPr/>
        </p:nvSpPr>
        <p:spPr>
          <a:xfrm>
            <a:off x="764000" y="-1236275"/>
            <a:ext cx="7616100" cy="7616100"/>
          </a:xfrm>
          <a:prstGeom prst="ellipse">
            <a:avLst/>
          </a:prstGeom>
          <a:noFill/>
          <a:ln cap="flat" cmpd="sng" w="9525">
            <a:solidFill>
              <a:srgbClr val="E8E8E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" name="Google Shape;70;p7"/>
          <p:cNvSpPr/>
          <p:nvPr/>
        </p:nvSpPr>
        <p:spPr>
          <a:xfrm>
            <a:off x="1198300" y="-801975"/>
            <a:ext cx="6747000" cy="6747000"/>
          </a:xfrm>
          <a:prstGeom prst="ellipse">
            <a:avLst/>
          </a:prstGeom>
          <a:noFill/>
          <a:ln cap="flat" cmpd="sng" w="9525">
            <a:solidFill>
              <a:srgbClr val="E8E8E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" name="Google Shape;71;p7"/>
          <p:cNvSpPr/>
          <p:nvPr/>
        </p:nvSpPr>
        <p:spPr>
          <a:xfrm>
            <a:off x="2267900" y="267625"/>
            <a:ext cx="4608300" cy="4608300"/>
          </a:xfrm>
          <a:prstGeom prst="ellipse">
            <a:avLst/>
          </a:prstGeom>
          <a:noFill/>
          <a:ln cap="flat" cmpd="sng" w="9525">
            <a:solidFill>
              <a:srgbClr val="E8E8E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" name="Google Shape;72;p7"/>
          <p:cNvSpPr/>
          <p:nvPr/>
        </p:nvSpPr>
        <p:spPr>
          <a:xfrm>
            <a:off x="-704850" y="-2705100"/>
            <a:ext cx="10553700" cy="10553700"/>
          </a:xfrm>
          <a:prstGeom prst="donut">
            <a:avLst>
              <a:gd fmla="val 10467" name="adj"/>
            </a:avLst>
          </a:prstGeom>
          <a:solidFill>
            <a:srgbClr val="000000">
              <a:alpha val="6274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" name="Google Shape;73;p7"/>
          <p:cNvSpPr/>
          <p:nvPr/>
        </p:nvSpPr>
        <p:spPr>
          <a:xfrm>
            <a:off x="8556000" y="4576450"/>
            <a:ext cx="435600" cy="435600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" name="Google Shape;74;p7"/>
          <p:cNvSpPr txBox="1"/>
          <p:nvPr>
            <p:ph idx="12" type="sldNum"/>
          </p:nvPr>
        </p:nvSpPr>
        <p:spPr>
          <a:xfrm>
            <a:off x="8555875" y="4576450"/>
            <a:ext cx="435600" cy="43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Google Shape;76;p8"/>
          <p:cNvGrpSpPr/>
          <p:nvPr/>
        </p:nvGrpSpPr>
        <p:grpSpPr>
          <a:xfrm>
            <a:off x="-442731" y="337284"/>
            <a:ext cx="2324700" cy="2324700"/>
            <a:chOff x="-474900" y="321200"/>
            <a:chExt cx="2324700" cy="2324700"/>
          </a:xfrm>
        </p:grpSpPr>
        <p:sp>
          <p:nvSpPr>
            <p:cNvPr id="77" name="Google Shape;77;p8"/>
            <p:cNvSpPr/>
            <p:nvPr/>
          </p:nvSpPr>
          <p:spPr>
            <a:xfrm>
              <a:off x="-474900" y="321200"/>
              <a:ext cx="2324700" cy="2324700"/>
            </a:xfrm>
            <a:prstGeom prst="ellipse">
              <a:avLst/>
            </a:prstGeom>
            <a:noFill/>
            <a:ln cap="flat" cmpd="sng" w="9525">
              <a:solidFill>
                <a:srgbClr val="E8E8E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" name="Google Shape;78;p8"/>
            <p:cNvSpPr/>
            <p:nvPr/>
          </p:nvSpPr>
          <p:spPr>
            <a:xfrm>
              <a:off x="120725" y="916825"/>
              <a:ext cx="1133400" cy="1133400"/>
            </a:xfrm>
            <a:prstGeom prst="ellipse">
              <a:avLst/>
            </a:prstGeom>
            <a:noFill/>
            <a:ln cap="flat" cmpd="sng" w="9525">
              <a:solidFill>
                <a:srgbClr val="E8E8E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" name="Google Shape;79;p8"/>
            <p:cNvSpPr/>
            <p:nvPr/>
          </p:nvSpPr>
          <p:spPr>
            <a:xfrm>
              <a:off x="-137125" y="658975"/>
              <a:ext cx="1649100" cy="1649100"/>
            </a:xfrm>
            <a:prstGeom prst="ellipse">
              <a:avLst/>
            </a:prstGeom>
            <a:noFill/>
            <a:ln cap="flat" cmpd="sng" w="9525">
              <a:solidFill>
                <a:srgbClr val="E8E8E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" name="Google Shape;80;p8"/>
            <p:cNvSpPr/>
            <p:nvPr/>
          </p:nvSpPr>
          <p:spPr>
            <a:xfrm>
              <a:off x="313650" y="1109750"/>
              <a:ext cx="747600" cy="747600"/>
            </a:xfrm>
            <a:prstGeom prst="ellipse">
              <a:avLst/>
            </a:prstGeom>
            <a:noFill/>
            <a:ln cap="flat" cmpd="sng" w="9525">
              <a:solidFill>
                <a:srgbClr val="E8E8E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1" name="Google Shape;81;p8"/>
          <p:cNvSpPr/>
          <p:nvPr/>
        </p:nvSpPr>
        <p:spPr>
          <a:xfrm>
            <a:off x="8556000" y="4576450"/>
            <a:ext cx="435600" cy="435600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" name="Google Shape;82;p8"/>
          <p:cNvSpPr txBox="1"/>
          <p:nvPr>
            <p:ph type="title"/>
          </p:nvPr>
        </p:nvSpPr>
        <p:spPr>
          <a:xfrm>
            <a:off x="457200" y="1166125"/>
            <a:ext cx="5220300" cy="683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83" name="Google Shape;83;p8"/>
          <p:cNvSpPr txBox="1"/>
          <p:nvPr>
            <p:ph idx="12" type="sldNum"/>
          </p:nvPr>
        </p:nvSpPr>
        <p:spPr>
          <a:xfrm>
            <a:off x="8555875" y="4576450"/>
            <a:ext cx="435600" cy="43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Image background">
  <p:cSld name="BLANK_1">
    <p:bg>
      <p:bgPr>
        <a:solidFill>
          <a:srgbClr val="000000"/>
        </a:solid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9"/>
          <p:cNvSpPr/>
          <p:nvPr/>
        </p:nvSpPr>
        <p:spPr>
          <a:xfrm>
            <a:off x="-704850" y="-2705100"/>
            <a:ext cx="10553700" cy="10553700"/>
          </a:xfrm>
          <a:prstGeom prst="donut">
            <a:avLst>
              <a:gd fmla="val 10467" name="adj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" name="Google Shape;86;p9"/>
          <p:cNvSpPr/>
          <p:nvPr/>
        </p:nvSpPr>
        <p:spPr>
          <a:xfrm>
            <a:off x="8556000" y="4576450"/>
            <a:ext cx="435600" cy="435600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9"/>
          <p:cNvSpPr/>
          <p:nvPr/>
        </p:nvSpPr>
        <p:spPr>
          <a:xfrm>
            <a:off x="764000" y="-1236275"/>
            <a:ext cx="7616100" cy="7616100"/>
          </a:xfrm>
          <a:prstGeom prst="ellipse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" name="Google Shape;88;p9"/>
          <p:cNvSpPr/>
          <p:nvPr/>
        </p:nvSpPr>
        <p:spPr>
          <a:xfrm>
            <a:off x="1198300" y="-801975"/>
            <a:ext cx="6747000" cy="6747000"/>
          </a:xfrm>
          <a:prstGeom prst="ellipse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" name="Google Shape;89;p9"/>
          <p:cNvSpPr/>
          <p:nvPr/>
        </p:nvSpPr>
        <p:spPr>
          <a:xfrm>
            <a:off x="2267900" y="267625"/>
            <a:ext cx="4608300" cy="4608300"/>
          </a:xfrm>
          <a:prstGeom prst="ellipse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9"/>
          <p:cNvSpPr txBox="1"/>
          <p:nvPr>
            <p:ph idx="12" type="sldNum"/>
          </p:nvPr>
        </p:nvSpPr>
        <p:spPr>
          <a:xfrm>
            <a:off x="8555875" y="4576450"/>
            <a:ext cx="435600" cy="43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+ 1 column + big image">
  <p:cSld name="TITLE_AND_BODY_1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0"/>
          <p:cNvSpPr/>
          <p:nvPr/>
        </p:nvSpPr>
        <p:spPr>
          <a:xfrm>
            <a:off x="5142675" y="358375"/>
            <a:ext cx="4426800" cy="4426800"/>
          </a:xfrm>
          <a:prstGeom prst="ellipse">
            <a:avLst/>
          </a:prstGeom>
          <a:noFill/>
          <a:ln cap="flat" cmpd="sng" w="9525">
            <a:solidFill>
              <a:srgbClr val="E8E8E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10"/>
          <p:cNvSpPr/>
          <p:nvPr/>
        </p:nvSpPr>
        <p:spPr>
          <a:xfrm>
            <a:off x="5376775" y="592475"/>
            <a:ext cx="3958500" cy="3958500"/>
          </a:xfrm>
          <a:prstGeom prst="ellipse">
            <a:avLst/>
          </a:prstGeom>
          <a:solidFill>
            <a:srgbClr val="000000">
              <a:alpha val="6274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4" name="Google Shape;94;p10"/>
          <p:cNvGrpSpPr/>
          <p:nvPr/>
        </p:nvGrpSpPr>
        <p:grpSpPr>
          <a:xfrm>
            <a:off x="-442731" y="337284"/>
            <a:ext cx="2324700" cy="2324700"/>
            <a:chOff x="-474900" y="321200"/>
            <a:chExt cx="2324700" cy="2324700"/>
          </a:xfrm>
        </p:grpSpPr>
        <p:sp>
          <p:nvSpPr>
            <p:cNvPr id="95" name="Google Shape;95;p10"/>
            <p:cNvSpPr/>
            <p:nvPr/>
          </p:nvSpPr>
          <p:spPr>
            <a:xfrm>
              <a:off x="-474900" y="321200"/>
              <a:ext cx="2324700" cy="2324700"/>
            </a:xfrm>
            <a:prstGeom prst="ellipse">
              <a:avLst/>
            </a:prstGeom>
            <a:noFill/>
            <a:ln cap="flat" cmpd="sng" w="9525">
              <a:solidFill>
                <a:srgbClr val="E8E8E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" name="Google Shape;96;p10"/>
            <p:cNvSpPr/>
            <p:nvPr/>
          </p:nvSpPr>
          <p:spPr>
            <a:xfrm>
              <a:off x="120725" y="916825"/>
              <a:ext cx="1133400" cy="1133400"/>
            </a:xfrm>
            <a:prstGeom prst="ellipse">
              <a:avLst/>
            </a:prstGeom>
            <a:noFill/>
            <a:ln cap="flat" cmpd="sng" w="9525">
              <a:solidFill>
                <a:srgbClr val="E8E8E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" name="Google Shape;97;p10"/>
            <p:cNvSpPr/>
            <p:nvPr/>
          </p:nvSpPr>
          <p:spPr>
            <a:xfrm>
              <a:off x="-137125" y="658975"/>
              <a:ext cx="1649100" cy="1649100"/>
            </a:xfrm>
            <a:prstGeom prst="ellipse">
              <a:avLst/>
            </a:prstGeom>
            <a:noFill/>
            <a:ln cap="flat" cmpd="sng" w="9525">
              <a:solidFill>
                <a:srgbClr val="E8E8E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" name="Google Shape;98;p10"/>
            <p:cNvSpPr/>
            <p:nvPr/>
          </p:nvSpPr>
          <p:spPr>
            <a:xfrm>
              <a:off x="313650" y="1109750"/>
              <a:ext cx="747600" cy="747600"/>
            </a:xfrm>
            <a:prstGeom prst="ellipse">
              <a:avLst/>
            </a:prstGeom>
            <a:noFill/>
            <a:ln cap="flat" cmpd="sng" w="9525">
              <a:solidFill>
                <a:srgbClr val="E8E8E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9" name="Google Shape;99;p10"/>
          <p:cNvSpPr/>
          <p:nvPr/>
        </p:nvSpPr>
        <p:spPr>
          <a:xfrm>
            <a:off x="8556000" y="4576450"/>
            <a:ext cx="435600" cy="435600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10"/>
          <p:cNvSpPr txBox="1"/>
          <p:nvPr>
            <p:ph type="title"/>
          </p:nvPr>
        </p:nvSpPr>
        <p:spPr>
          <a:xfrm>
            <a:off x="457200" y="1166125"/>
            <a:ext cx="4504800" cy="683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101" name="Google Shape;101;p10"/>
          <p:cNvSpPr txBox="1"/>
          <p:nvPr>
            <p:ph idx="1" type="body"/>
          </p:nvPr>
        </p:nvSpPr>
        <p:spPr>
          <a:xfrm>
            <a:off x="985679" y="1958050"/>
            <a:ext cx="3976500" cy="261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Char char="￮"/>
              <a:defRPr/>
            </a:lvl1pPr>
            <a:lvl2pPr indent="-3302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￮"/>
              <a:defRPr/>
            </a:lvl2pPr>
            <a:lvl3pPr indent="-3302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￮"/>
              <a:defRPr/>
            </a:lvl3pPr>
            <a:lvl4pPr indent="-3302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4pPr>
            <a:lvl5pPr indent="-3302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5pPr>
            <a:lvl6pPr indent="-3302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6pPr>
            <a:lvl7pPr indent="-3302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7pPr>
            <a:lvl8pPr indent="-3302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8pPr>
            <a:lvl9pPr indent="-3302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9pPr>
          </a:lstStyle>
          <a:p/>
        </p:txBody>
      </p:sp>
      <p:sp>
        <p:nvSpPr>
          <p:cNvPr id="102" name="Google Shape;102;p10"/>
          <p:cNvSpPr txBox="1"/>
          <p:nvPr>
            <p:ph idx="12" type="sldNum"/>
          </p:nvPr>
        </p:nvSpPr>
        <p:spPr>
          <a:xfrm>
            <a:off x="8555875" y="4576450"/>
            <a:ext cx="435600" cy="43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idx="12" type="sldNum"/>
          </p:nvPr>
        </p:nvSpPr>
        <p:spPr>
          <a:xfrm>
            <a:off x="8555875" y="4576450"/>
            <a:ext cx="435600" cy="43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" name="Google Shape;7;p1"/>
          <p:cNvSpPr txBox="1"/>
          <p:nvPr>
            <p:ph type="title"/>
          </p:nvPr>
        </p:nvSpPr>
        <p:spPr>
          <a:xfrm>
            <a:off x="457200" y="1166125"/>
            <a:ext cx="5220300" cy="683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Poppins"/>
              <a:buNone/>
              <a:defRPr b="1" i="0" sz="3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Poppins"/>
              <a:buNone/>
              <a:defRPr b="1" i="0" sz="3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Poppins"/>
              <a:buNone/>
              <a:defRPr b="1" i="0" sz="3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Poppins"/>
              <a:buNone/>
              <a:defRPr b="1" i="0" sz="3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Poppins"/>
              <a:buNone/>
              <a:defRPr b="1" i="0" sz="3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Poppins"/>
              <a:buNone/>
              <a:defRPr b="1" i="0" sz="3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Poppins"/>
              <a:buNone/>
              <a:defRPr b="1" i="0" sz="3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Poppins"/>
              <a:buNone/>
              <a:defRPr b="1" i="0" sz="3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Poppins"/>
              <a:buNone/>
              <a:defRPr b="1" i="0" sz="3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" type="body"/>
          </p:nvPr>
        </p:nvSpPr>
        <p:spPr>
          <a:xfrm>
            <a:off x="1069625" y="1958050"/>
            <a:ext cx="4608300" cy="261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600"/>
              <a:buFont typeface="Poppins Light"/>
              <a:buChar char="￮"/>
              <a:defRPr b="0" i="0" sz="1600" u="none" cap="none" strike="noStrike">
                <a:solidFill>
                  <a:schemeClr val="dk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1pPr>
            <a:lvl2pPr indent="-3302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600"/>
              <a:buFont typeface="Poppins Light"/>
              <a:buChar char="￮"/>
              <a:defRPr b="0" i="0" sz="1600" u="none" cap="none" strike="noStrike">
                <a:solidFill>
                  <a:schemeClr val="dk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2pPr>
            <a:lvl3pPr indent="-3302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600"/>
              <a:buFont typeface="Poppins Light"/>
              <a:buChar char="￮"/>
              <a:defRPr b="0" i="0" sz="1600" u="none" cap="none" strike="noStrike">
                <a:solidFill>
                  <a:schemeClr val="dk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600"/>
              <a:buFont typeface="Poppins Light"/>
              <a:buChar char="●"/>
              <a:defRPr b="0" i="0" sz="1600" u="none" cap="none" strike="noStrike">
                <a:solidFill>
                  <a:schemeClr val="dk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4pPr>
            <a:lvl5pPr indent="-3302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600"/>
              <a:buFont typeface="Poppins Light"/>
              <a:buChar char="○"/>
              <a:defRPr b="0" i="0" sz="1600" u="none" cap="none" strike="noStrike">
                <a:solidFill>
                  <a:schemeClr val="dk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5pPr>
            <a:lvl6pPr indent="-3302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600"/>
              <a:buFont typeface="Poppins Light"/>
              <a:buChar char="■"/>
              <a:defRPr b="0" i="0" sz="1600" u="none" cap="none" strike="noStrike">
                <a:solidFill>
                  <a:schemeClr val="dk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6pPr>
            <a:lvl7pPr indent="-3302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600"/>
              <a:buFont typeface="Poppins Light"/>
              <a:buChar char="●"/>
              <a:defRPr b="0" i="0" sz="1600" u="none" cap="none" strike="noStrike">
                <a:solidFill>
                  <a:schemeClr val="dk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7pPr>
            <a:lvl8pPr indent="-3302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600"/>
              <a:buFont typeface="Poppins Light"/>
              <a:buChar char="○"/>
              <a:defRPr b="0" i="0" sz="1600" u="none" cap="none" strike="noStrike">
                <a:solidFill>
                  <a:schemeClr val="dk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8pPr>
            <a:lvl9pPr indent="-3302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600"/>
              <a:buFont typeface="Poppins Light"/>
              <a:buChar char="■"/>
              <a:defRPr b="0" i="0" sz="1600" u="none" cap="none" strike="noStrike">
                <a:solidFill>
                  <a:schemeClr val="dk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transition>
    <p:fade thruBlk="1"/>
  </p:transition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5.png"/><Relationship Id="rId4" Type="http://schemas.openxmlformats.org/officeDocument/2006/relationships/image" Target="../media/image4.png"/><Relationship Id="rId5" Type="http://schemas.openxmlformats.org/officeDocument/2006/relationships/image" Target="../media/image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8.jp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7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3"/>
          <p:cNvSpPr txBox="1"/>
          <p:nvPr>
            <p:ph type="ctrTitle"/>
          </p:nvPr>
        </p:nvSpPr>
        <p:spPr>
          <a:xfrm>
            <a:off x="2477300" y="961850"/>
            <a:ext cx="4720800" cy="1703700"/>
          </a:xfrm>
          <a:prstGeom prst="rect">
            <a:avLst/>
          </a:prstGeom>
          <a:noFill/>
          <a:ln>
            <a:noFill/>
          </a:ln>
          <a:effectLst>
            <a:outerShdw blurRad="85725" rotWithShape="0" algn="bl" dir="5400000" dist="19050">
              <a:srgbClr val="000000">
                <a:alpha val="9803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n" sz="3800">
                <a:latin typeface="Oswald"/>
                <a:ea typeface="Oswald"/>
                <a:cs typeface="Oswald"/>
                <a:sym typeface="Oswald"/>
              </a:rPr>
              <a:t>Осигуряване на качество на </a:t>
            </a:r>
            <a:endParaRPr sz="3800">
              <a:latin typeface="Oswald"/>
              <a:ea typeface="Oswald"/>
              <a:cs typeface="Oswald"/>
              <a:sym typeface="Oswald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n" sz="3800">
                <a:latin typeface="Oswald"/>
                <a:ea typeface="Oswald"/>
                <a:cs typeface="Oswald"/>
                <a:sym typeface="Oswald"/>
              </a:rPr>
              <a:t>софтуера (Q.A.)</a:t>
            </a:r>
            <a:endParaRPr sz="3800"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131" name="Google Shape;131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80575" y="924825"/>
            <a:ext cx="1087425" cy="783650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13"/>
          <p:cNvSpPr txBox="1"/>
          <p:nvPr/>
        </p:nvSpPr>
        <p:spPr>
          <a:xfrm>
            <a:off x="971288" y="1669875"/>
            <a:ext cx="1506000" cy="31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F3F3F3"/>
                </a:solidFill>
                <a:latin typeface="Oswald"/>
                <a:ea typeface="Oswald"/>
                <a:cs typeface="Oswald"/>
                <a:sym typeface="Oswald"/>
              </a:rPr>
              <a:t>упражнения</a:t>
            </a:r>
            <a:endParaRPr b="0" i="0" sz="1400" u="none" cap="none" strike="noStrike">
              <a:solidFill>
                <a:srgbClr val="F3F3F3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33" name="Google Shape;133;p13"/>
          <p:cNvSpPr txBox="1"/>
          <p:nvPr/>
        </p:nvSpPr>
        <p:spPr>
          <a:xfrm>
            <a:off x="2962958" y="2897800"/>
            <a:ext cx="3711900" cy="47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" sz="1000" u="none" cap="none" strike="noStrike">
                <a:solidFill>
                  <a:srgbClr val="F3F3F3"/>
                </a:solidFill>
                <a:latin typeface="Oswald"/>
                <a:ea typeface="Oswald"/>
                <a:cs typeface="Oswald"/>
                <a:sym typeface="Oswald"/>
              </a:rPr>
              <a:t>гл. ас. д-р Георги Шарков         гл. ас. д-р Мая Стоева</a:t>
            </a:r>
            <a:endParaRPr b="0" i="0" sz="1000" u="none" cap="none" strike="noStrike">
              <a:solidFill>
                <a:srgbClr val="F3F3F3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22"/>
          <p:cNvSpPr txBox="1"/>
          <p:nvPr>
            <p:ph type="title"/>
          </p:nvPr>
        </p:nvSpPr>
        <p:spPr>
          <a:xfrm>
            <a:off x="457200" y="302525"/>
            <a:ext cx="7792800" cy="72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3000">
                <a:latin typeface="Oswald"/>
                <a:ea typeface="Oswald"/>
                <a:cs typeface="Oswald"/>
                <a:sym typeface="Oswald"/>
              </a:rPr>
              <a:t>Как се създава SRS документ?</a:t>
            </a:r>
            <a:endParaRPr sz="3000"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202" name="Google Shape;202;p22"/>
          <p:cNvSpPr txBox="1"/>
          <p:nvPr>
            <p:ph idx="12" type="sldNum"/>
          </p:nvPr>
        </p:nvSpPr>
        <p:spPr>
          <a:xfrm>
            <a:off x="8555875" y="4576450"/>
            <a:ext cx="435600" cy="43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03" name="Google Shape;203;p22"/>
          <p:cNvSpPr txBox="1"/>
          <p:nvPr/>
        </p:nvSpPr>
        <p:spPr>
          <a:xfrm>
            <a:off x="5359213" y="2310882"/>
            <a:ext cx="13440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Lorem um congue</a:t>
            </a:r>
            <a:endParaRPr b="1" i="0" sz="14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04" name="Google Shape;204;p22"/>
          <p:cNvSpPr/>
          <p:nvPr/>
        </p:nvSpPr>
        <p:spPr>
          <a:xfrm>
            <a:off x="457200" y="1115100"/>
            <a:ext cx="8392200" cy="22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2905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Създаването на </a:t>
            </a:r>
            <a:r>
              <a:rPr b="1" lang="en" sz="24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SRS документ</a:t>
            </a:r>
            <a:r>
              <a:rPr lang="en" sz="24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 е много важна стъпка при разработката на софтуер. Често това е сложен процес.</a:t>
            </a:r>
            <a:endParaRPr sz="24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2905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4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2905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Тук ще ви представим пет стъпки, които можете да следвате, за да си помогнете.</a:t>
            </a:r>
            <a:endParaRPr sz="24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2905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4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1" marL="2905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r>
              <a:t/>
            </a:r>
            <a:endParaRPr sz="24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23"/>
          <p:cNvSpPr txBox="1"/>
          <p:nvPr>
            <p:ph type="title"/>
          </p:nvPr>
        </p:nvSpPr>
        <p:spPr>
          <a:xfrm>
            <a:off x="457200" y="302525"/>
            <a:ext cx="7792800" cy="72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3000">
                <a:latin typeface="Oswald"/>
                <a:ea typeface="Oswald"/>
                <a:cs typeface="Oswald"/>
                <a:sym typeface="Oswald"/>
              </a:rPr>
              <a:t>1. Създайте общ план-структура на документа (или използвайте SRS шаблон).</a:t>
            </a:r>
            <a:endParaRPr sz="3000"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210" name="Google Shape;210;p23"/>
          <p:cNvSpPr txBox="1"/>
          <p:nvPr>
            <p:ph idx="12" type="sldNum"/>
          </p:nvPr>
        </p:nvSpPr>
        <p:spPr>
          <a:xfrm>
            <a:off x="8555875" y="4576450"/>
            <a:ext cx="435600" cy="43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11" name="Google Shape;211;p23"/>
          <p:cNvSpPr txBox="1"/>
          <p:nvPr/>
        </p:nvSpPr>
        <p:spPr>
          <a:xfrm>
            <a:off x="5359213" y="2310882"/>
            <a:ext cx="13440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Lorem um congue</a:t>
            </a:r>
            <a:endParaRPr b="1" i="0" sz="14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12" name="Google Shape;212;p23"/>
          <p:cNvSpPr/>
          <p:nvPr/>
        </p:nvSpPr>
        <p:spPr>
          <a:xfrm>
            <a:off x="207100" y="1625350"/>
            <a:ext cx="8642100" cy="17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2905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Първата ви стъпка е да създадете </a:t>
            </a:r>
            <a:r>
              <a:rPr lang="en" sz="24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структурата</a:t>
            </a:r>
            <a:r>
              <a:rPr lang="en" sz="24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 на спецификацията на вашите софтуерни изисквания. Това може да е нещо, което опишете сами. Може да използвате и съществуващ шаблон на SRS (вижте </a:t>
            </a:r>
            <a:r>
              <a:rPr lang="en" sz="24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материалите</a:t>
            </a:r>
            <a:r>
              <a:rPr lang="en" sz="24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 от днешното упражнение в папка "template").</a:t>
            </a:r>
            <a:endParaRPr sz="24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2905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4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1" marL="2905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r>
              <a:t/>
            </a:r>
            <a:endParaRPr sz="24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24"/>
          <p:cNvSpPr txBox="1"/>
          <p:nvPr>
            <p:ph idx="12" type="sldNum"/>
          </p:nvPr>
        </p:nvSpPr>
        <p:spPr>
          <a:xfrm>
            <a:off x="8555875" y="4576450"/>
            <a:ext cx="435600" cy="43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18" name="Google Shape;218;p24"/>
          <p:cNvSpPr txBox="1"/>
          <p:nvPr/>
        </p:nvSpPr>
        <p:spPr>
          <a:xfrm>
            <a:off x="5359213" y="2310882"/>
            <a:ext cx="13440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Lorem um congue</a:t>
            </a:r>
            <a:endParaRPr b="1" i="0" sz="14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19" name="Google Shape;219;p24"/>
          <p:cNvSpPr/>
          <p:nvPr/>
        </p:nvSpPr>
        <p:spPr>
          <a:xfrm>
            <a:off x="174175" y="1040400"/>
            <a:ext cx="4040700" cy="3062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1" marL="2905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r>
              <a:rPr lang="en" sz="24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Ако решите сами да я създадете, ето един примерен вариант:</a:t>
            </a:r>
            <a:br>
              <a:rPr lang="en" sz="24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</a:br>
            <a:br>
              <a:rPr lang="en" sz="24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</a:br>
            <a:br>
              <a:rPr lang="en" sz="24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/* </a:t>
            </a:r>
            <a:r>
              <a:rPr i="1"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След като сме готови </a:t>
            </a:r>
            <a:br>
              <a:rPr i="1"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i="1"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с основния план, може да </a:t>
            </a:r>
            <a:br>
              <a:rPr i="1"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i="1"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започнем попълването.</a:t>
            </a:r>
            <a:r>
              <a:rPr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 */</a:t>
            </a:r>
            <a:endParaRPr sz="16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1" marL="2905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r>
              <a:t/>
            </a:r>
            <a:endParaRPr sz="12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20" name="Google Shape;220;p24"/>
          <p:cNvSpPr/>
          <p:nvPr/>
        </p:nvSpPr>
        <p:spPr>
          <a:xfrm>
            <a:off x="4515175" y="112000"/>
            <a:ext cx="4040700" cy="3062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1. Въведение</a:t>
            </a:r>
            <a:endParaRPr sz="11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1.1 Цел</a:t>
            </a:r>
            <a:endParaRPr sz="11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1.2 </a:t>
            </a:r>
            <a:r>
              <a:rPr lang="en" sz="11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Целева група</a:t>
            </a:r>
            <a:endParaRPr sz="11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1.3 </a:t>
            </a:r>
            <a:r>
              <a:rPr lang="en" sz="11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Предназначение</a:t>
            </a:r>
            <a:endParaRPr sz="11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1.4 </a:t>
            </a:r>
            <a:r>
              <a:rPr lang="en" sz="11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Обхват</a:t>
            </a:r>
            <a:endParaRPr sz="11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1.5 Термини и Съкращения </a:t>
            </a:r>
            <a:endParaRPr sz="11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2. </a:t>
            </a:r>
            <a:r>
              <a:rPr lang="en" sz="11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Общо описание</a:t>
            </a:r>
            <a:endParaRPr sz="11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2.1 Потребителски нужди</a:t>
            </a:r>
            <a:endParaRPr sz="11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2.2 Предложения и зависимости</a:t>
            </a:r>
            <a:endParaRPr sz="11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3. Системни характеристики и Изисквания</a:t>
            </a:r>
            <a:endParaRPr sz="11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        	3.1 Функционални изисквания</a:t>
            </a:r>
            <a:endParaRPr sz="11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        	3.2 Изисквания за външни интерфейси</a:t>
            </a:r>
            <a:endParaRPr sz="11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        	3.3 Системни </a:t>
            </a:r>
            <a:r>
              <a:rPr lang="en" sz="11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изисквания</a:t>
            </a:r>
            <a:endParaRPr sz="11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        	3.4 Нефункционални изисквания</a:t>
            </a:r>
            <a:endParaRPr sz="11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1" marL="290512" marR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r>
              <a:t/>
            </a:r>
            <a:endParaRPr sz="11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25"/>
          <p:cNvSpPr txBox="1"/>
          <p:nvPr>
            <p:ph type="title"/>
          </p:nvPr>
        </p:nvSpPr>
        <p:spPr>
          <a:xfrm>
            <a:off x="457200" y="302525"/>
            <a:ext cx="7792800" cy="72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3000">
                <a:latin typeface="Oswald"/>
                <a:ea typeface="Oswald"/>
                <a:cs typeface="Oswald"/>
                <a:sym typeface="Oswald"/>
              </a:rPr>
              <a:t>2</a:t>
            </a:r>
            <a:r>
              <a:rPr lang="en" sz="3000">
                <a:latin typeface="Oswald"/>
                <a:ea typeface="Oswald"/>
                <a:cs typeface="Oswald"/>
                <a:sym typeface="Oswald"/>
              </a:rPr>
              <a:t>. </a:t>
            </a:r>
            <a:r>
              <a:rPr lang="en" sz="3000">
                <a:latin typeface="Oswald"/>
                <a:ea typeface="Oswald"/>
                <a:cs typeface="Oswald"/>
                <a:sym typeface="Oswald"/>
              </a:rPr>
              <a:t>Започнете с “Цел”-та </a:t>
            </a:r>
            <a:endParaRPr sz="3000"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226" name="Google Shape;226;p25"/>
          <p:cNvSpPr txBox="1"/>
          <p:nvPr>
            <p:ph idx="12" type="sldNum"/>
          </p:nvPr>
        </p:nvSpPr>
        <p:spPr>
          <a:xfrm>
            <a:off x="8555875" y="4576450"/>
            <a:ext cx="435600" cy="43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27" name="Google Shape;227;p25"/>
          <p:cNvSpPr txBox="1"/>
          <p:nvPr/>
        </p:nvSpPr>
        <p:spPr>
          <a:xfrm>
            <a:off x="5359213" y="2310882"/>
            <a:ext cx="13440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Lorem um congue</a:t>
            </a:r>
            <a:endParaRPr b="1" i="0" sz="14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28" name="Google Shape;228;p25"/>
          <p:cNvSpPr/>
          <p:nvPr/>
        </p:nvSpPr>
        <p:spPr>
          <a:xfrm>
            <a:off x="207100" y="1024025"/>
            <a:ext cx="8642100" cy="2341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1" marL="2905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r>
              <a:rPr lang="en" sz="24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Винаги започвайте с определянето на </a:t>
            </a:r>
            <a:r>
              <a:rPr b="1" lang="en" sz="24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целта </a:t>
            </a:r>
            <a:r>
              <a:rPr lang="en" sz="24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на нашия продукт.</a:t>
            </a:r>
            <a:endParaRPr sz="24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2905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Определете кои ще са крайните потребители и предназначение на софтуера.</a:t>
            </a:r>
            <a:endParaRPr sz="24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1" marL="2905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r>
              <a:rPr i="1" lang="en" sz="24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Установете кой ще има достъп до SRS - и как ще трябва да го използва. Това може да включва разработчици, тестери и ръководители на проекти, както и заинтересовани страни в други отдели, включително лидерски екипи, продажби и маркетинг.</a:t>
            </a:r>
            <a:endParaRPr i="1" sz="24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26"/>
          <p:cNvSpPr txBox="1"/>
          <p:nvPr>
            <p:ph type="title"/>
          </p:nvPr>
        </p:nvSpPr>
        <p:spPr>
          <a:xfrm>
            <a:off x="457200" y="302525"/>
            <a:ext cx="7792800" cy="72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3000">
                <a:latin typeface="Oswald"/>
                <a:ea typeface="Oswald"/>
                <a:cs typeface="Oswald"/>
                <a:sym typeface="Oswald"/>
              </a:rPr>
              <a:t>2. Започнете с “Цел”-та </a:t>
            </a:r>
            <a:endParaRPr sz="3000"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234" name="Google Shape;234;p26"/>
          <p:cNvSpPr txBox="1"/>
          <p:nvPr>
            <p:ph idx="12" type="sldNum"/>
          </p:nvPr>
        </p:nvSpPr>
        <p:spPr>
          <a:xfrm>
            <a:off x="8555875" y="4576450"/>
            <a:ext cx="435600" cy="43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35" name="Google Shape;235;p26"/>
          <p:cNvSpPr txBox="1"/>
          <p:nvPr/>
        </p:nvSpPr>
        <p:spPr>
          <a:xfrm>
            <a:off x="5359213" y="2310882"/>
            <a:ext cx="13440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Lorem um congue</a:t>
            </a:r>
            <a:endParaRPr b="1" i="0" sz="14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36" name="Google Shape;236;p26"/>
          <p:cNvSpPr/>
          <p:nvPr/>
        </p:nvSpPr>
        <p:spPr>
          <a:xfrm>
            <a:off x="207100" y="1024025"/>
            <a:ext cx="8642100" cy="2341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2905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20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Product Scope</a:t>
            </a:r>
            <a:endParaRPr i="1" sz="20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2905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0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Опишете бъдещия софтуер. Включвайте ползи и цели. </a:t>
            </a:r>
            <a:r>
              <a:rPr lang="en" sz="20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Тук</a:t>
            </a:r>
            <a:r>
              <a:rPr lang="en" sz="20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 се включват общите бизнес цели, особено ако екипите извън разработката ще имат достъп до SRS.</a:t>
            </a:r>
            <a:endParaRPr sz="20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2905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0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2905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20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Определения и съкращения</a:t>
            </a:r>
            <a:endParaRPr sz="20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2905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0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Задължително </a:t>
            </a:r>
            <a:r>
              <a:rPr lang="en" sz="20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трябва</a:t>
            </a:r>
            <a:r>
              <a:rPr lang="en" sz="20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 да включите дефинициите за риска. Избягването на последния е важно за много разработчици - особено за тези, които работят върху критични дейности или фунционалности.</a:t>
            </a:r>
            <a:endParaRPr sz="20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2905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0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1" marL="2905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r>
              <a:t/>
            </a:r>
            <a:endParaRPr sz="20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27"/>
          <p:cNvSpPr txBox="1"/>
          <p:nvPr>
            <p:ph type="title"/>
          </p:nvPr>
        </p:nvSpPr>
        <p:spPr>
          <a:xfrm>
            <a:off x="457200" y="302525"/>
            <a:ext cx="7792800" cy="72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3000">
                <a:latin typeface="Oswald"/>
                <a:ea typeface="Oswald"/>
                <a:cs typeface="Oswald"/>
                <a:sym typeface="Oswald"/>
              </a:rPr>
              <a:t>3</a:t>
            </a:r>
            <a:r>
              <a:rPr lang="en" sz="3000">
                <a:latin typeface="Oswald"/>
                <a:ea typeface="Oswald"/>
                <a:cs typeface="Oswald"/>
                <a:sym typeface="Oswald"/>
              </a:rPr>
              <a:t>. </a:t>
            </a:r>
            <a:r>
              <a:rPr lang="en" sz="3000">
                <a:latin typeface="Oswald"/>
                <a:ea typeface="Oswald"/>
                <a:cs typeface="Oswald"/>
                <a:sym typeface="Oswald"/>
              </a:rPr>
              <a:t>Направете кратко резюме </a:t>
            </a:r>
            <a:endParaRPr sz="3000">
              <a:latin typeface="Oswald"/>
              <a:ea typeface="Oswald"/>
              <a:cs typeface="Oswald"/>
              <a:sym typeface="Oswald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3000">
                <a:latin typeface="Oswald"/>
                <a:ea typeface="Oswald"/>
                <a:cs typeface="Oswald"/>
                <a:sym typeface="Oswald"/>
              </a:rPr>
              <a:t>    на софтуерното описание</a:t>
            </a:r>
            <a:endParaRPr sz="3000"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242" name="Google Shape;242;p27"/>
          <p:cNvSpPr txBox="1"/>
          <p:nvPr>
            <p:ph idx="12" type="sldNum"/>
          </p:nvPr>
        </p:nvSpPr>
        <p:spPr>
          <a:xfrm>
            <a:off x="8555875" y="4576450"/>
            <a:ext cx="435600" cy="43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43" name="Google Shape;243;p27"/>
          <p:cNvSpPr txBox="1"/>
          <p:nvPr/>
        </p:nvSpPr>
        <p:spPr>
          <a:xfrm>
            <a:off x="5359213" y="2310882"/>
            <a:ext cx="13440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Lorem um congue</a:t>
            </a:r>
            <a:endParaRPr b="1" i="0" sz="14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44" name="Google Shape;244;p27"/>
          <p:cNvSpPr/>
          <p:nvPr/>
        </p:nvSpPr>
        <p:spPr>
          <a:xfrm>
            <a:off x="207100" y="1499975"/>
            <a:ext cx="8642100" cy="1865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2905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0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Следващата ви стъпка е да дадете описание на това, което ще разработвате. Дали ще е актуализация на съществуващ продукт? Дали ще е нов продукт или ще допълнителен модул/функционалност към вече създаден от вас продукт?</a:t>
            </a:r>
            <a:endParaRPr sz="20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2905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0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2905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0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Тази информация е важна за предварителното описание, така че всеки да знае какво ще се прави.</a:t>
            </a:r>
            <a:endParaRPr sz="20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2905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0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1" marL="2905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r>
              <a:rPr lang="en" sz="20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Трябва също да опишете кой разработва SRS, за кого и кога е създадена.</a:t>
            </a:r>
            <a:endParaRPr sz="20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28"/>
          <p:cNvSpPr txBox="1"/>
          <p:nvPr>
            <p:ph type="title"/>
          </p:nvPr>
        </p:nvSpPr>
        <p:spPr>
          <a:xfrm>
            <a:off x="457200" y="302525"/>
            <a:ext cx="7792800" cy="72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3000">
                <a:latin typeface="Oswald"/>
                <a:ea typeface="Oswald"/>
                <a:cs typeface="Oswald"/>
                <a:sym typeface="Oswald"/>
              </a:rPr>
              <a:t>3. Направете кратко резюме </a:t>
            </a:r>
            <a:endParaRPr sz="3000">
              <a:latin typeface="Oswald"/>
              <a:ea typeface="Oswald"/>
              <a:cs typeface="Oswald"/>
              <a:sym typeface="Oswald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3000">
                <a:latin typeface="Oswald"/>
                <a:ea typeface="Oswald"/>
                <a:cs typeface="Oswald"/>
                <a:sym typeface="Oswald"/>
              </a:rPr>
              <a:t>    на софтуерното описание</a:t>
            </a:r>
            <a:endParaRPr sz="3000"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250" name="Google Shape;250;p28"/>
          <p:cNvSpPr txBox="1"/>
          <p:nvPr>
            <p:ph idx="12" type="sldNum"/>
          </p:nvPr>
        </p:nvSpPr>
        <p:spPr>
          <a:xfrm>
            <a:off x="8555875" y="4576450"/>
            <a:ext cx="435600" cy="43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51" name="Google Shape;251;p28"/>
          <p:cNvSpPr txBox="1"/>
          <p:nvPr/>
        </p:nvSpPr>
        <p:spPr>
          <a:xfrm>
            <a:off x="5359213" y="2310882"/>
            <a:ext cx="13440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Lorem um congue</a:t>
            </a:r>
            <a:endParaRPr b="1" i="0" sz="14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52" name="Google Shape;252;p28"/>
          <p:cNvSpPr/>
          <p:nvPr/>
        </p:nvSpPr>
        <p:spPr>
          <a:xfrm>
            <a:off x="207100" y="1499975"/>
            <a:ext cx="8642100" cy="1865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2905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0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User needs</a:t>
            </a:r>
            <a:endParaRPr b="1" sz="20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2905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0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User needs - или потребителските класовете с техните характеристики са критични за целия проект. Ние трябва да определим кой ще използва продукта и как.</a:t>
            </a:r>
            <a:endParaRPr sz="20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1" marL="2905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r>
              <a:rPr lang="en" sz="20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Съществуват първични и вторични потребители, които ще използват продукта редовно. Може също да се наложи да определите нуждите на отделен купувач на продукта, (който може да не е първичен/вторичен потребител). Например, ако изграждате медицинско изделие, ще трябва да опишете нуждите на пациента.</a:t>
            </a:r>
            <a:endParaRPr sz="20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29"/>
          <p:cNvSpPr txBox="1"/>
          <p:nvPr>
            <p:ph type="title"/>
          </p:nvPr>
        </p:nvSpPr>
        <p:spPr>
          <a:xfrm>
            <a:off x="457200" y="302525"/>
            <a:ext cx="7792800" cy="72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3000">
                <a:latin typeface="Oswald"/>
                <a:ea typeface="Oswald"/>
                <a:cs typeface="Oswald"/>
                <a:sym typeface="Oswald"/>
              </a:rPr>
              <a:t>3. Направете кратко резюме </a:t>
            </a:r>
            <a:endParaRPr sz="3000">
              <a:latin typeface="Oswald"/>
              <a:ea typeface="Oswald"/>
              <a:cs typeface="Oswald"/>
              <a:sym typeface="Oswald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3000">
                <a:latin typeface="Oswald"/>
                <a:ea typeface="Oswald"/>
                <a:cs typeface="Oswald"/>
                <a:sym typeface="Oswald"/>
              </a:rPr>
              <a:t>    на софтуерното описание</a:t>
            </a:r>
            <a:endParaRPr sz="3000"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258" name="Google Shape;258;p29"/>
          <p:cNvSpPr txBox="1"/>
          <p:nvPr>
            <p:ph idx="12" type="sldNum"/>
          </p:nvPr>
        </p:nvSpPr>
        <p:spPr>
          <a:xfrm>
            <a:off x="8555875" y="4576450"/>
            <a:ext cx="435600" cy="43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59" name="Google Shape;259;p29"/>
          <p:cNvSpPr txBox="1"/>
          <p:nvPr/>
        </p:nvSpPr>
        <p:spPr>
          <a:xfrm>
            <a:off x="5359213" y="2310882"/>
            <a:ext cx="13440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Lorem um congue</a:t>
            </a:r>
            <a:endParaRPr b="1" i="0" sz="14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60" name="Google Shape;260;p29"/>
          <p:cNvSpPr/>
          <p:nvPr/>
        </p:nvSpPr>
        <p:spPr>
          <a:xfrm>
            <a:off x="207100" y="1499975"/>
            <a:ext cx="8435400" cy="1865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2905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Assumptions и Dependencies (Предложения и зависимости)</a:t>
            </a:r>
            <a:endParaRPr b="1" sz="16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2905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2905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Тук е мястото да опишем факторите, които влияят върху способността ни да изпълняваме изискванията, изложени във нашата SRS. Важно е да опишем кои са те.</a:t>
            </a:r>
            <a:endParaRPr sz="16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2905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Ако има ли предположения, които правите във SRS документа, които могат да се окажат неверни, тук е мястото, където да ги включим.</a:t>
            </a:r>
            <a:endParaRPr sz="16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2905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Накрая трябва да отбележим дали нашият проект зависи от някакви външни фактори. Това може да включва софтуерни компоненти, които преизползваме от друг проект.</a:t>
            </a:r>
            <a:endParaRPr sz="16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2905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1" marL="2905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r>
              <a:t/>
            </a:r>
            <a:endParaRPr b="1" sz="16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30"/>
          <p:cNvSpPr txBox="1"/>
          <p:nvPr>
            <p:ph type="title"/>
          </p:nvPr>
        </p:nvSpPr>
        <p:spPr>
          <a:xfrm>
            <a:off x="457200" y="302525"/>
            <a:ext cx="7792800" cy="72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3000">
                <a:latin typeface="Oswald"/>
                <a:ea typeface="Oswald"/>
                <a:cs typeface="Oswald"/>
                <a:sym typeface="Oswald"/>
              </a:rPr>
              <a:t>4</a:t>
            </a:r>
            <a:r>
              <a:rPr lang="en" sz="3000">
                <a:latin typeface="Oswald"/>
                <a:ea typeface="Oswald"/>
                <a:cs typeface="Oswald"/>
                <a:sym typeface="Oswald"/>
              </a:rPr>
              <a:t>. </a:t>
            </a:r>
            <a:r>
              <a:rPr lang="en" sz="3000">
                <a:latin typeface="Oswald"/>
                <a:ea typeface="Oswald"/>
                <a:cs typeface="Oswald"/>
                <a:sym typeface="Oswald"/>
              </a:rPr>
              <a:t>Подробно опишете вашите </a:t>
            </a:r>
            <a:br>
              <a:rPr lang="en" sz="3000">
                <a:latin typeface="Oswald"/>
                <a:ea typeface="Oswald"/>
                <a:cs typeface="Oswald"/>
                <a:sym typeface="Oswald"/>
              </a:rPr>
            </a:br>
            <a:r>
              <a:rPr lang="en" sz="3000">
                <a:latin typeface="Oswald"/>
                <a:ea typeface="Oswald"/>
                <a:cs typeface="Oswald"/>
                <a:sym typeface="Oswald"/>
              </a:rPr>
              <a:t>    специфични изисквания</a:t>
            </a:r>
            <a:endParaRPr sz="3000"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266" name="Google Shape;266;p30"/>
          <p:cNvSpPr txBox="1"/>
          <p:nvPr>
            <p:ph idx="12" type="sldNum"/>
          </p:nvPr>
        </p:nvSpPr>
        <p:spPr>
          <a:xfrm>
            <a:off x="8555875" y="4576450"/>
            <a:ext cx="435600" cy="43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67" name="Google Shape;267;p30"/>
          <p:cNvSpPr txBox="1"/>
          <p:nvPr/>
        </p:nvSpPr>
        <p:spPr>
          <a:xfrm>
            <a:off x="5359213" y="2310882"/>
            <a:ext cx="13440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Lorem um congue</a:t>
            </a:r>
            <a:endParaRPr b="1" i="0" sz="14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68" name="Google Shape;268;p30"/>
          <p:cNvSpPr/>
          <p:nvPr/>
        </p:nvSpPr>
        <p:spPr>
          <a:xfrm>
            <a:off x="207100" y="1499975"/>
            <a:ext cx="8435400" cy="1865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1" marL="2905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r>
              <a:rPr i="1"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Тази секция е ключова за нашия екип по отношение на софтуерната разработка. Тук подробно се описват специфичните изисквания за изграждане на продукта.</a:t>
            </a:r>
            <a:endParaRPr i="1" sz="16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1" marL="2905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r>
              <a:t/>
            </a:r>
            <a:endParaRPr i="1" sz="16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2905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Функционални изисквания</a:t>
            </a:r>
            <a:endParaRPr b="1" sz="16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2905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Функционалните изисквания са от съществено значение за изграждането на нашия продукт.</a:t>
            </a:r>
            <a:endParaRPr sz="16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2905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В рамките на този тип изисквания може да имаме подмножество от рискове и допълнителни изисквания като такива за външни интерфейси.</a:t>
            </a:r>
            <a:endParaRPr sz="16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2905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Изискванията за външен интерфейс са видове функционални изисквания. Те са важни за вградените системи. Те очертават как вашият продукт ще взаимодейства с други компоненти.</a:t>
            </a:r>
            <a:endParaRPr sz="16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2905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6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1" marL="2905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r>
              <a:t/>
            </a:r>
            <a:endParaRPr i="1" sz="16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31"/>
          <p:cNvSpPr txBox="1"/>
          <p:nvPr>
            <p:ph type="title"/>
          </p:nvPr>
        </p:nvSpPr>
        <p:spPr>
          <a:xfrm>
            <a:off x="457200" y="302525"/>
            <a:ext cx="7792800" cy="72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3000">
                <a:latin typeface="Oswald"/>
                <a:ea typeface="Oswald"/>
                <a:cs typeface="Oswald"/>
                <a:sym typeface="Oswald"/>
              </a:rPr>
              <a:t>4. Подробно опишете вашите </a:t>
            </a:r>
            <a:br>
              <a:rPr lang="en" sz="3000">
                <a:latin typeface="Oswald"/>
                <a:ea typeface="Oswald"/>
                <a:cs typeface="Oswald"/>
                <a:sym typeface="Oswald"/>
              </a:rPr>
            </a:br>
            <a:r>
              <a:rPr lang="en" sz="3000">
                <a:latin typeface="Oswald"/>
                <a:ea typeface="Oswald"/>
                <a:cs typeface="Oswald"/>
                <a:sym typeface="Oswald"/>
              </a:rPr>
              <a:t>    специфични изисквания</a:t>
            </a:r>
            <a:endParaRPr sz="3000"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274" name="Google Shape;274;p31"/>
          <p:cNvSpPr txBox="1"/>
          <p:nvPr>
            <p:ph idx="12" type="sldNum"/>
          </p:nvPr>
        </p:nvSpPr>
        <p:spPr>
          <a:xfrm>
            <a:off x="8555875" y="4576450"/>
            <a:ext cx="435600" cy="43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75" name="Google Shape;275;p31"/>
          <p:cNvSpPr txBox="1"/>
          <p:nvPr/>
        </p:nvSpPr>
        <p:spPr>
          <a:xfrm>
            <a:off x="5359213" y="2310882"/>
            <a:ext cx="13440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Lorem um congue</a:t>
            </a:r>
            <a:endParaRPr b="1" i="0" sz="14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76" name="Google Shape;276;p31"/>
          <p:cNvSpPr/>
          <p:nvPr/>
        </p:nvSpPr>
        <p:spPr>
          <a:xfrm>
            <a:off x="207100" y="1499975"/>
            <a:ext cx="8435400" cy="1865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2905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Има няколко типа интерфейси, към които може да имате изисквания, включително:</a:t>
            </a:r>
            <a:endParaRPr sz="16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2905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6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30200" lvl="1" marL="914400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rgbClr val="28394B"/>
              </a:buClr>
              <a:buSzPts val="1600"/>
              <a:buFont typeface="Open Sans"/>
              <a:buChar char="○"/>
            </a:pPr>
            <a:r>
              <a:rPr i="1"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 	потребител</a:t>
            </a:r>
            <a:endParaRPr i="1" sz="16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30200" lvl="1" marL="9144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8394B"/>
              </a:buClr>
              <a:buSzPts val="1600"/>
              <a:buFont typeface="Open Sans"/>
              <a:buChar char="○"/>
            </a:pPr>
            <a:r>
              <a:rPr i="1"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 	хардуер</a:t>
            </a:r>
            <a:endParaRPr i="1" sz="16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30200" lvl="1" marL="9144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8394B"/>
              </a:buClr>
              <a:buSzPts val="1600"/>
              <a:buFont typeface="Open Sans"/>
              <a:buChar char="○"/>
            </a:pPr>
            <a:r>
              <a:rPr i="1"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 	софтуер</a:t>
            </a:r>
            <a:endParaRPr i="1" sz="16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30200" lvl="1" marL="9144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8394B"/>
              </a:buClr>
              <a:buSzPts val="1600"/>
              <a:buFont typeface="Open Sans"/>
              <a:buChar char="○"/>
            </a:pPr>
            <a:r>
              <a:rPr i="1"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 	взаимодействия между тях</a:t>
            </a:r>
            <a:br>
              <a:rPr i="1"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</a:br>
            <a:endParaRPr i="1" sz="16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457200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Характеристики на системата</a:t>
            </a:r>
            <a:endParaRPr i="1" sz="16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457200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None/>
            </a:pPr>
            <a:r>
              <a:rPr i="1"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Характеристиките на системата са вид функционални изисквания. Това са функции, които са необходими, за да работи софтуера.</a:t>
            </a:r>
            <a:endParaRPr i="1" sz="16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4"/>
          <p:cNvSpPr txBox="1"/>
          <p:nvPr>
            <p:ph idx="4294967295" type="ctrTitle"/>
          </p:nvPr>
        </p:nvSpPr>
        <p:spPr>
          <a:xfrm>
            <a:off x="2351788" y="1180487"/>
            <a:ext cx="4608000" cy="11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Poppins"/>
              <a:buNone/>
            </a:pPr>
            <a:r>
              <a:rPr b="1" i="0" lang="en" sz="5000" u="none" cap="none" strike="noStrike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Здравейте!</a:t>
            </a:r>
            <a:endParaRPr b="1" i="0" sz="5000" u="none" cap="none" strike="noStrike"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39" name="Google Shape;139;p14"/>
          <p:cNvSpPr txBox="1"/>
          <p:nvPr>
            <p:ph idx="4294967295" type="subTitle"/>
          </p:nvPr>
        </p:nvSpPr>
        <p:spPr>
          <a:xfrm>
            <a:off x="2351800" y="2265877"/>
            <a:ext cx="4608000" cy="177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600"/>
              <a:buFont typeface="Poppins Light"/>
              <a:buNone/>
            </a:pPr>
            <a:r>
              <a:rPr b="1" i="0" lang="en" sz="1600" u="none" cap="none" strike="noStrike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гл. ас. д-р Георги Шарков</a:t>
            </a:r>
            <a:endParaRPr b="1" i="0" sz="1600" u="none" cap="none" strike="noStrike"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600"/>
              <a:buFont typeface="Poppins Light"/>
              <a:buNone/>
            </a:pPr>
            <a:r>
              <a:rPr b="0" i="0" lang="en" sz="1600" u="none" cap="none" strike="noStrike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gesha@esicenter.bg</a:t>
            </a:r>
            <a:endParaRPr b="0" i="0" sz="1600" u="none" cap="none" strike="noStrike"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600"/>
              <a:buFont typeface="Poppins Light"/>
              <a:buNone/>
            </a:pPr>
            <a:r>
              <a:rPr b="1" i="0" lang="en" sz="1600" u="none" cap="none" strike="noStrike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гл. ас. д-р Мая Стоева</a:t>
            </a:r>
            <a:endParaRPr b="1" i="0" sz="1600" u="none" cap="none" strike="noStrike"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" sz="1600" u="none" cap="none" strike="noStrike">
                <a:solidFill>
                  <a:schemeClr val="dk1"/>
                </a:solidFill>
                <a:latin typeface="Oswald Regular"/>
                <a:ea typeface="Oswald Regular"/>
                <a:cs typeface="Oswald Regular"/>
                <a:sym typeface="Oswald Regular"/>
              </a:rPr>
              <a:t>maya@fmi-plovdiv</a:t>
            </a:r>
            <a:r>
              <a:rPr lang="en">
                <a:latin typeface="Oswald Regular"/>
                <a:ea typeface="Oswald Regular"/>
                <a:cs typeface="Oswald Regular"/>
                <a:sym typeface="Oswald Regular"/>
              </a:rPr>
              <a:t>.</a:t>
            </a:r>
            <a:r>
              <a:rPr b="0" i="0" lang="en" sz="1600" u="none" cap="none" strike="noStrike">
                <a:solidFill>
                  <a:schemeClr val="dk1"/>
                </a:solidFill>
                <a:latin typeface="Oswald Regular"/>
                <a:ea typeface="Oswald Regular"/>
                <a:cs typeface="Oswald Regular"/>
                <a:sym typeface="Oswald Regular"/>
              </a:rPr>
              <a:t>org | may.vast@yahoo.com</a:t>
            </a:r>
            <a:endParaRPr b="0" i="0" sz="1600" u="none" cap="none" strike="noStrike"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40" name="Google Shape;140;p14"/>
          <p:cNvSpPr txBox="1"/>
          <p:nvPr>
            <p:ph idx="12" type="sldNum"/>
          </p:nvPr>
        </p:nvSpPr>
        <p:spPr>
          <a:xfrm>
            <a:off x="8555875" y="4576450"/>
            <a:ext cx="435600" cy="43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41" name="Google Shape;141;p14"/>
          <p:cNvSpPr/>
          <p:nvPr/>
        </p:nvSpPr>
        <p:spPr>
          <a:xfrm>
            <a:off x="1804239" y="1506373"/>
            <a:ext cx="339835" cy="309115"/>
          </a:xfrm>
          <a:custGeom>
            <a:rect b="b" l="l" r="r" t="t"/>
            <a:pathLst>
              <a:path extrusionOk="0" fill="none" h="14711" w="16173">
                <a:moveTo>
                  <a:pt x="8087" y="1"/>
                </a:moveTo>
                <a:lnTo>
                  <a:pt x="8087" y="1"/>
                </a:lnTo>
                <a:lnTo>
                  <a:pt x="7672" y="1"/>
                </a:lnTo>
                <a:lnTo>
                  <a:pt x="7258" y="25"/>
                </a:lnTo>
                <a:lnTo>
                  <a:pt x="6844" y="74"/>
                </a:lnTo>
                <a:lnTo>
                  <a:pt x="6455" y="122"/>
                </a:lnTo>
                <a:lnTo>
                  <a:pt x="6065" y="195"/>
                </a:lnTo>
                <a:lnTo>
                  <a:pt x="5675" y="293"/>
                </a:lnTo>
                <a:lnTo>
                  <a:pt x="5310" y="415"/>
                </a:lnTo>
                <a:lnTo>
                  <a:pt x="4945" y="536"/>
                </a:lnTo>
                <a:lnTo>
                  <a:pt x="4579" y="658"/>
                </a:lnTo>
                <a:lnTo>
                  <a:pt x="4238" y="829"/>
                </a:lnTo>
                <a:lnTo>
                  <a:pt x="3897" y="975"/>
                </a:lnTo>
                <a:lnTo>
                  <a:pt x="3557" y="1170"/>
                </a:lnTo>
                <a:lnTo>
                  <a:pt x="3240" y="1364"/>
                </a:lnTo>
                <a:lnTo>
                  <a:pt x="2948" y="1559"/>
                </a:lnTo>
                <a:lnTo>
                  <a:pt x="2655" y="1778"/>
                </a:lnTo>
                <a:lnTo>
                  <a:pt x="2363" y="1998"/>
                </a:lnTo>
                <a:lnTo>
                  <a:pt x="2095" y="2241"/>
                </a:lnTo>
                <a:lnTo>
                  <a:pt x="1852" y="2485"/>
                </a:lnTo>
                <a:lnTo>
                  <a:pt x="1608" y="2753"/>
                </a:lnTo>
                <a:lnTo>
                  <a:pt x="1389" y="3021"/>
                </a:lnTo>
                <a:lnTo>
                  <a:pt x="1170" y="3288"/>
                </a:lnTo>
                <a:lnTo>
                  <a:pt x="975" y="3581"/>
                </a:lnTo>
                <a:lnTo>
                  <a:pt x="804" y="3873"/>
                </a:lnTo>
                <a:lnTo>
                  <a:pt x="634" y="4190"/>
                </a:lnTo>
                <a:lnTo>
                  <a:pt x="488" y="4506"/>
                </a:lnTo>
                <a:lnTo>
                  <a:pt x="366" y="4823"/>
                </a:lnTo>
                <a:lnTo>
                  <a:pt x="244" y="5139"/>
                </a:lnTo>
                <a:lnTo>
                  <a:pt x="171" y="5480"/>
                </a:lnTo>
                <a:lnTo>
                  <a:pt x="98" y="5821"/>
                </a:lnTo>
                <a:lnTo>
                  <a:pt x="49" y="6162"/>
                </a:lnTo>
                <a:lnTo>
                  <a:pt x="1" y="6503"/>
                </a:lnTo>
                <a:lnTo>
                  <a:pt x="1" y="6869"/>
                </a:lnTo>
                <a:lnTo>
                  <a:pt x="1" y="6869"/>
                </a:lnTo>
                <a:lnTo>
                  <a:pt x="1" y="7234"/>
                </a:lnTo>
                <a:lnTo>
                  <a:pt x="49" y="7624"/>
                </a:lnTo>
                <a:lnTo>
                  <a:pt x="98" y="7989"/>
                </a:lnTo>
                <a:lnTo>
                  <a:pt x="196" y="8330"/>
                </a:lnTo>
                <a:lnTo>
                  <a:pt x="293" y="8695"/>
                </a:lnTo>
                <a:lnTo>
                  <a:pt x="415" y="9036"/>
                </a:lnTo>
                <a:lnTo>
                  <a:pt x="561" y="9377"/>
                </a:lnTo>
                <a:lnTo>
                  <a:pt x="731" y="9718"/>
                </a:lnTo>
                <a:lnTo>
                  <a:pt x="902" y="10035"/>
                </a:lnTo>
                <a:lnTo>
                  <a:pt x="1097" y="10327"/>
                </a:lnTo>
                <a:lnTo>
                  <a:pt x="1340" y="10644"/>
                </a:lnTo>
                <a:lnTo>
                  <a:pt x="1559" y="10936"/>
                </a:lnTo>
                <a:lnTo>
                  <a:pt x="1827" y="11204"/>
                </a:lnTo>
                <a:lnTo>
                  <a:pt x="2095" y="11472"/>
                </a:lnTo>
                <a:lnTo>
                  <a:pt x="2387" y="11740"/>
                </a:lnTo>
                <a:lnTo>
                  <a:pt x="2680" y="11983"/>
                </a:lnTo>
                <a:lnTo>
                  <a:pt x="2680" y="11983"/>
                </a:lnTo>
                <a:lnTo>
                  <a:pt x="2485" y="12349"/>
                </a:lnTo>
                <a:lnTo>
                  <a:pt x="2266" y="12714"/>
                </a:lnTo>
                <a:lnTo>
                  <a:pt x="2022" y="13104"/>
                </a:lnTo>
                <a:lnTo>
                  <a:pt x="1706" y="13469"/>
                </a:lnTo>
                <a:lnTo>
                  <a:pt x="1365" y="13834"/>
                </a:lnTo>
                <a:lnTo>
                  <a:pt x="1170" y="14005"/>
                </a:lnTo>
                <a:lnTo>
                  <a:pt x="951" y="14151"/>
                </a:lnTo>
                <a:lnTo>
                  <a:pt x="731" y="14297"/>
                </a:lnTo>
                <a:lnTo>
                  <a:pt x="512" y="14443"/>
                </a:lnTo>
                <a:lnTo>
                  <a:pt x="269" y="14540"/>
                </a:lnTo>
                <a:lnTo>
                  <a:pt x="1" y="14662"/>
                </a:lnTo>
                <a:lnTo>
                  <a:pt x="1" y="14662"/>
                </a:lnTo>
                <a:lnTo>
                  <a:pt x="122" y="14662"/>
                </a:lnTo>
                <a:lnTo>
                  <a:pt x="488" y="14711"/>
                </a:lnTo>
                <a:lnTo>
                  <a:pt x="1024" y="14711"/>
                </a:lnTo>
                <a:lnTo>
                  <a:pt x="1365" y="14711"/>
                </a:lnTo>
                <a:lnTo>
                  <a:pt x="1706" y="14687"/>
                </a:lnTo>
                <a:lnTo>
                  <a:pt x="2095" y="14614"/>
                </a:lnTo>
                <a:lnTo>
                  <a:pt x="2485" y="14540"/>
                </a:lnTo>
                <a:lnTo>
                  <a:pt x="2899" y="14419"/>
                </a:lnTo>
                <a:lnTo>
                  <a:pt x="3313" y="14273"/>
                </a:lnTo>
                <a:lnTo>
                  <a:pt x="3751" y="14078"/>
                </a:lnTo>
                <a:lnTo>
                  <a:pt x="4165" y="13834"/>
                </a:lnTo>
                <a:lnTo>
                  <a:pt x="4579" y="13566"/>
                </a:lnTo>
                <a:lnTo>
                  <a:pt x="4969" y="13201"/>
                </a:lnTo>
                <a:lnTo>
                  <a:pt x="4969" y="13201"/>
                </a:lnTo>
                <a:lnTo>
                  <a:pt x="5334" y="13323"/>
                </a:lnTo>
                <a:lnTo>
                  <a:pt x="5700" y="13444"/>
                </a:lnTo>
                <a:lnTo>
                  <a:pt x="6089" y="13518"/>
                </a:lnTo>
                <a:lnTo>
                  <a:pt x="6479" y="13591"/>
                </a:lnTo>
                <a:lnTo>
                  <a:pt x="6869" y="13664"/>
                </a:lnTo>
                <a:lnTo>
                  <a:pt x="7258" y="13712"/>
                </a:lnTo>
                <a:lnTo>
                  <a:pt x="7672" y="13737"/>
                </a:lnTo>
                <a:lnTo>
                  <a:pt x="8087" y="13737"/>
                </a:lnTo>
                <a:lnTo>
                  <a:pt x="8087" y="13737"/>
                </a:lnTo>
                <a:lnTo>
                  <a:pt x="8501" y="13737"/>
                </a:lnTo>
                <a:lnTo>
                  <a:pt x="8915" y="13712"/>
                </a:lnTo>
                <a:lnTo>
                  <a:pt x="9329" y="13664"/>
                </a:lnTo>
                <a:lnTo>
                  <a:pt x="9718" y="13591"/>
                </a:lnTo>
                <a:lnTo>
                  <a:pt x="10108" y="13518"/>
                </a:lnTo>
                <a:lnTo>
                  <a:pt x="10498" y="13420"/>
                </a:lnTo>
                <a:lnTo>
                  <a:pt x="10863" y="13323"/>
                </a:lnTo>
                <a:lnTo>
                  <a:pt x="11228" y="13201"/>
                </a:lnTo>
                <a:lnTo>
                  <a:pt x="11594" y="13055"/>
                </a:lnTo>
                <a:lnTo>
                  <a:pt x="11935" y="12909"/>
                </a:lnTo>
                <a:lnTo>
                  <a:pt x="12276" y="12738"/>
                </a:lnTo>
                <a:lnTo>
                  <a:pt x="12617" y="12568"/>
                </a:lnTo>
                <a:lnTo>
                  <a:pt x="12933" y="12373"/>
                </a:lnTo>
                <a:lnTo>
                  <a:pt x="13225" y="12178"/>
                </a:lnTo>
                <a:lnTo>
                  <a:pt x="13518" y="11959"/>
                </a:lnTo>
                <a:lnTo>
                  <a:pt x="13810" y="11715"/>
                </a:lnTo>
                <a:lnTo>
                  <a:pt x="14078" y="11496"/>
                </a:lnTo>
                <a:lnTo>
                  <a:pt x="14321" y="11228"/>
                </a:lnTo>
                <a:lnTo>
                  <a:pt x="14565" y="10985"/>
                </a:lnTo>
                <a:lnTo>
                  <a:pt x="14784" y="10717"/>
                </a:lnTo>
                <a:lnTo>
                  <a:pt x="15003" y="10424"/>
                </a:lnTo>
                <a:lnTo>
                  <a:pt x="15198" y="10132"/>
                </a:lnTo>
                <a:lnTo>
                  <a:pt x="15369" y="9840"/>
                </a:lnTo>
                <a:lnTo>
                  <a:pt x="15539" y="9548"/>
                </a:lnTo>
                <a:lnTo>
                  <a:pt x="15685" y="9231"/>
                </a:lnTo>
                <a:lnTo>
                  <a:pt x="15807" y="8914"/>
                </a:lnTo>
                <a:lnTo>
                  <a:pt x="15929" y="8574"/>
                </a:lnTo>
                <a:lnTo>
                  <a:pt x="16002" y="8257"/>
                </a:lnTo>
                <a:lnTo>
                  <a:pt x="16075" y="7916"/>
                </a:lnTo>
                <a:lnTo>
                  <a:pt x="16124" y="7575"/>
                </a:lnTo>
                <a:lnTo>
                  <a:pt x="16172" y="7210"/>
                </a:lnTo>
                <a:lnTo>
                  <a:pt x="16172" y="6869"/>
                </a:lnTo>
                <a:lnTo>
                  <a:pt x="16172" y="6869"/>
                </a:lnTo>
                <a:lnTo>
                  <a:pt x="16172" y="6503"/>
                </a:lnTo>
                <a:lnTo>
                  <a:pt x="16124" y="6162"/>
                </a:lnTo>
                <a:lnTo>
                  <a:pt x="16075" y="5821"/>
                </a:lnTo>
                <a:lnTo>
                  <a:pt x="16002" y="5480"/>
                </a:lnTo>
                <a:lnTo>
                  <a:pt x="15929" y="5139"/>
                </a:lnTo>
                <a:lnTo>
                  <a:pt x="15807" y="4823"/>
                </a:lnTo>
                <a:lnTo>
                  <a:pt x="15685" y="4506"/>
                </a:lnTo>
                <a:lnTo>
                  <a:pt x="15539" y="4190"/>
                </a:lnTo>
                <a:lnTo>
                  <a:pt x="15369" y="3873"/>
                </a:lnTo>
                <a:lnTo>
                  <a:pt x="15198" y="3581"/>
                </a:lnTo>
                <a:lnTo>
                  <a:pt x="15003" y="3288"/>
                </a:lnTo>
                <a:lnTo>
                  <a:pt x="14784" y="3021"/>
                </a:lnTo>
                <a:lnTo>
                  <a:pt x="14565" y="2753"/>
                </a:lnTo>
                <a:lnTo>
                  <a:pt x="14321" y="2485"/>
                </a:lnTo>
                <a:lnTo>
                  <a:pt x="14078" y="2241"/>
                </a:lnTo>
                <a:lnTo>
                  <a:pt x="13810" y="1998"/>
                </a:lnTo>
                <a:lnTo>
                  <a:pt x="13518" y="1778"/>
                </a:lnTo>
                <a:lnTo>
                  <a:pt x="13225" y="1559"/>
                </a:lnTo>
                <a:lnTo>
                  <a:pt x="12933" y="1364"/>
                </a:lnTo>
                <a:lnTo>
                  <a:pt x="12617" y="1170"/>
                </a:lnTo>
                <a:lnTo>
                  <a:pt x="12276" y="975"/>
                </a:lnTo>
                <a:lnTo>
                  <a:pt x="11935" y="829"/>
                </a:lnTo>
                <a:lnTo>
                  <a:pt x="11594" y="658"/>
                </a:lnTo>
                <a:lnTo>
                  <a:pt x="11228" y="536"/>
                </a:lnTo>
                <a:lnTo>
                  <a:pt x="10863" y="415"/>
                </a:lnTo>
                <a:lnTo>
                  <a:pt x="10498" y="293"/>
                </a:lnTo>
                <a:lnTo>
                  <a:pt x="10108" y="195"/>
                </a:lnTo>
                <a:lnTo>
                  <a:pt x="9718" y="122"/>
                </a:lnTo>
                <a:lnTo>
                  <a:pt x="9329" y="74"/>
                </a:lnTo>
                <a:lnTo>
                  <a:pt x="8915" y="25"/>
                </a:lnTo>
                <a:lnTo>
                  <a:pt x="8501" y="1"/>
                </a:lnTo>
                <a:lnTo>
                  <a:pt x="8087" y="1"/>
                </a:lnTo>
                <a:lnTo>
                  <a:pt x="8087" y="1"/>
                </a:lnTo>
                <a:close/>
              </a:path>
            </a:pathLst>
          </a:custGeom>
          <a:noFill/>
          <a:ln cap="rnd" cmpd="sng" w="1217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32"/>
          <p:cNvSpPr txBox="1"/>
          <p:nvPr>
            <p:ph type="title"/>
          </p:nvPr>
        </p:nvSpPr>
        <p:spPr>
          <a:xfrm>
            <a:off x="457200" y="302525"/>
            <a:ext cx="7792800" cy="72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3000">
                <a:latin typeface="Oswald"/>
                <a:ea typeface="Oswald"/>
                <a:cs typeface="Oswald"/>
                <a:sym typeface="Oswald"/>
              </a:rPr>
              <a:t>4. Подробно опишете вашите </a:t>
            </a:r>
            <a:br>
              <a:rPr lang="en" sz="3000">
                <a:latin typeface="Oswald"/>
                <a:ea typeface="Oswald"/>
                <a:cs typeface="Oswald"/>
                <a:sym typeface="Oswald"/>
              </a:rPr>
            </a:br>
            <a:r>
              <a:rPr lang="en" sz="3000">
                <a:latin typeface="Oswald"/>
                <a:ea typeface="Oswald"/>
                <a:cs typeface="Oswald"/>
                <a:sym typeface="Oswald"/>
              </a:rPr>
              <a:t>    специфични изисквания</a:t>
            </a:r>
            <a:endParaRPr sz="3000"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282" name="Google Shape;282;p32"/>
          <p:cNvSpPr txBox="1"/>
          <p:nvPr>
            <p:ph idx="12" type="sldNum"/>
          </p:nvPr>
        </p:nvSpPr>
        <p:spPr>
          <a:xfrm>
            <a:off x="8555875" y="4576450"/>
            <a:ext cx="435600" cy="43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83" name="Google Shape;283;p32"/>
          <p:cNvSpPr txBox="1"/>
          <p:nvPr/>
        </p:nvSpPr>
        <p:spPr>
          <a:xfrm>
            <a:off x="5359213" y="2310882"/>
            <a:ext cx="13440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Lorem um congue</a:t>
            </a:r>
            <a:endParaRPr b="1" i="0" sz="14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84" name="Google Shape;284;p32"/>
          <p:cNvSpPr/>
          <p:nvPr/>
        </p:nvSpPr>
        <p:spPr>
          <a:xfrm>
            <a:off x="207100" y="1499975"/>
            <a:ext cx="8435400" cy="1865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0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Други нефункционални изисквания</a:t>
            </a:r>
            <a:endParaRPr b="1" sz="16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457200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Нефункционалните изисквания могат да бъдат също толкова важни, колкото и функционалните.</a:t>
            </a:r>
            <a:endParaRPr sz="16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457200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Те включват:</a:t>
            </a:r>
            <a:endParaRPr sz="16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30200" lvl="1" marL="1371600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rgbClr val="28394B"/>
              </a:buClr>
              <a:buSzPts val="1600"/>
              <a:buFont typeface="Open Sans"/>
              <a:buChar char="○"/>
            </a:pPr>
            <a:r>
              <a:rPr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 	производителност</a:t>
            </a:r>
            <a:endParaRPr sz="16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30200" lvl="1" marL="1371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8394B"/>
              </a:buClr>
              <a:buSzPts val="1600"/>
              <a:buFont typeface="Open Sans"/>
              <a:buChar char="○"/>
            </a:pPr>
            <a:r>
              <a:rPr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 	безопасност</a:t>
            </a:r>
            <a:endParaRPr sz="16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30200" lvl="1" marL="1371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8394B"/>
              </a:buClr>
              <a:buSzPts val="1600"/>
              <a:buFont typeface="Open Sans"/>
              <a:buChar char="○"/>
            </a:pPr>
            <a:r>
              <a:rPr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 	киберсигурност</a:t>
            </a:r>
            <a:endParaRPr sz="16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30200" lvl="1" marL="1371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8394B"/>
              </a:buClr>
              <a:buSzPts val="1600"/>
              <a:buFont typeface="Open Sans"/>
              <a:buChar char="○"/>
            </a:pPr>
            <a:r>
              <a:rPr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 	качество</a:t>
            </a:r>
            <a:endParaRPr sz="16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457200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Значението на този тип изисквания може да варира в зависимост от сферата, за която е предназначен софтуера. Изискванията за безопасност например ще бъдат от решаващо значение в индустрията за медицински изделия.</a:t>
            </a:r>
            <a:endParaRPr i="1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457200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None/>
            </a:pPr>
            <a:r>
              <a:rPr i="1" lang="en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IEEE също предоставя насоки за писане на спецификации за софтуерни изисквания. </a:t>
            </a:r>
            <a:br>
              <a:rPr i="1" lang="en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i="1" lang="en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Нейни примерни шаблони може да свалите от материалите към това упражнение.</a:t>
            </a:r>
            <a:endParaRPr i="1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33"/>
          <p:cNvSpPr txBox="1"/>
          <p:nvPr>
            <p:ph type="title"/>
          </p:nvPr>
        </p:nvSpPr>
        <p:spPr>
          <a:xfrm>
            <a:off x="457200" y="302525"/>
            <a:ext cx="7792800" cy="72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3000">
                <a:latin typeface="Oswald"/>
                <a:ea typeface="Oswald"/>
                <a:cs typeface="Oswald"/>
                <a:sym typeface="Oswald"/>
              </a:rPr>
              <a:t>5</a:t>
            </a:r>
            <a:r>
              <a:rPr lang="en" sz="3000">
                <a:latin typeface="Oswald"/>
                <a:ea typeface="Oswald"/>
                <a:cs typeface="Oswald"/>
                <a:sym typeface="Oswald"/>
              </a:rPr>
              <a:t>. </a:t>
            </a:r>
            <a:r>
              <a:rPr lang="en" sz="3000">
                <a:latin typeface="Oswald"/>
                <a:ea typeface="Oswald"/>
                <a:cs typeface="Oswald"/>
                <a:sym typeface="Oswald"/>
              </a:rPr>
              <a:t>Валидиране и верифициране </a:t>
            </a:r>
            <a:br>
              <a:rPr lang="en" sz="3000">
                <a:latin typeface="Oswald"/>
                <a:ea typeface="Oswald"/>
                <a:cs typeface="Oswald"/>
                <a:sym typeface="Oswald"/>
              </a:rPr>
            </a:br>
            <a:r>
              <a:rPr lang="en" sz="3000">
                <a:latin typeface="Oswald"/>
                <a:ea typeface="Oswald"/>
                <a:cs typeface="Oswald"/>
                <a:sym typeface="Oswald"/>
              </a:rPr>
              <a:t>    на SRS документа</a:t>
            </a:r>
            <a:endParaRPr sz="3000"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290" name="Google Shape;290;p33"/>
          <p:cNvSpPr txBox="1"/>
          <p:nvPr>
            <p:ph idx="12" type="sldNum"/>
          </p:nvPr>
        </p:nvSpPr>
        <p:spPr>
          <a:xfrm>
            <a:off x="8555875" y="4576450"/>
            <a:ext cx="435600" cy="43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91" name="Google Shape;291;p33"/>
          <p:cNvSpPr txBox="1"/>
          <p:nvPr/>
        </p:nvSpPr>
        <p:spPr>
          <a:xfrm>
            <a:off x="5359213" y="2310882"/>
            <a:ext cx="13440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Lorem um congue</a:t>
            </a:r>
            <a:endParaRPr b="1" i="0" sz="14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92" name="Google Shape;292;p33"/>
          <p:cNvSpPr/>
          <p:nvPr/>
        </p:nvSpPr>
        <p:spPr>
          <a:xfrm>
            <a:off x="207100" y="1499975"/>
            <a:ext cx="8435400" cy="1865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0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None/>
            </a:pPr>
            <a:r>
              <a:rPr i="1" lang="en" sz="24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След като завършите SRS, той ще трябва да бъде одобрен от ключовите заинтересовани страни. Всички трябва да прегледат най-новата версия</a:t>
            </a:r>
            <a:br>
              <a:rPr i="1" lang="en" sz="24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i="1" lang="en" sz="24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на документа!</a:t>
            </a:r>
            <a:endParaRPr i="1" sz="24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34"/>
          <p:cNvSpPr txBox="1"/>
          <p:nvPr>
            <p:ph type="title"/>
          </p:nvPr>
        </p:nvSpPr>
        <p:spPr>
          <a:xfrm>
            <a:off x="457200" y="302525"/>
            <a:ext cx="7792800" cy="72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3000">
                <a:latin typeface="Oswald"/>
                <a:ea typeface="Oswald"/>
                <a:cs typeface="Oswald"/>
                <a:sym typeface="Oswald"/>
              </a:rPr>
              <a:t>Къде може да създадем SRS</a:t>
            </a:r>
            <a:endParaRPr sz="3000"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298" name="Google Shape;298;p34"/>
          <p:cNvSpPr txBox="1"/>
          <p:nvPr>
            <p:ph idx="12" type="sldNum"/>
          </p:nvPr>
        </p:nvSpPr>
        <p:spPr>
          <a:xfrm>
            <a:off x="8555875" y="4576450"/>
            <a:ext cx="435600" cy="43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99" name="Google Shape;299;p34"/>
          <p:cNvSpPr txBox="1"/>
          <p:nvPr/>
        </p:nvSpPr>
        <p:spPr>
          <a:xfrm>
            <a:off x="5359213" y="2310882"/>
            <a:ext cx="13440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Lorem um congue</a:t>
            </a:r>
            <a:endParaRPr b="1" i="0" sz="14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00" name="Google Shape;300;p34"/>
          <p:cNvSpPr/>
          <p:nvPr/>
        </p:nvSpPr>
        <p:spPr>
          <a:xfrm>
            <a:off x="207100" y="1301100"/>
            <a:ext cx="8435400" cy="206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0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Най-лесният начин е да напишете спецификацията на софтуерните изисквания в Microsoft Word. Добре в този случай да създадете шаблон на SRS, който можете да </a:t>
            </a:r>
            <a:r>
              <a:rPr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преизползвате</a:t>
            </a:r>
            <a:r>
              <a:rPr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 във всички бъдещи проекти.</a:t>
            </a:r>
            <a:endParaRPr sz="16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457200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457200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Въпреки това, дори и с шаблон, писането на SRS по този начин може да бъде труден процес. Ако дадено изискване се промени, то SRS също трябва да се редактира. Плюс това може да има проблеми с версията с документи, според версиите на Word.</a:t>
            </a:r>
            <a:endParaRPr sz="16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457200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457200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Можете да спестите време и да осигурите точност като използвате инструменти като Helix ALM, например: </a:t>
            </a:r>
            <a:r>
              <a:rPr i="1"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https://www.perforce.com/products/helix-alm</a:t>
            </a:r>
            <a:endParaRPr i="1" sz="16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35"/>
          <p:cNvSpPr txBox="1"/>
          <p:nvPr>
            <p:ph type="ctrTitle"/>
          </p:nvPr>
        </p:nvSpPr>
        <p:spPr>
          <a:xfrm>
            <a:off x="1859305" y="1829681"/>
            <a:ext cx="5629320" cy="956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n" sz="3200">
                <a:latin typeface="Oswald"/>
                <a:ea typeface="Oswald"/>
                <a:cs typeface="Oswald"/>
                <a:sym typeface="Oswald"/>
              </a:rPr>
              <a:t>Изисквания към софтуера</a:t>
            </a:r>
            <a:endParaRPr/>
          </a:p>
        </p:txBody>
      </p:sp>
      <p:sp>
        <p:nvSpPr>
          <p:cNvPr id="306" name="Google Shape;306;p35"/>
          <p:cNvSpPr txBox="1"/>
          <p:nvPr/>
        </p:nvSpPr>
        <p:spPr>
          <a:xfrm>
            <a:off x="1030925" y="710500"/>
            <a:ext cx="1392600" cy="13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en" sz="6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3</a:t>
            </a:r>
            <a:endParaRPr b="0" i="0" sz="60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36"/>
          <p:cNvSpPr txBox="1"/>
          <p:nvPr>
            <p:ph idx="4294967295" type="ctrTitle"/>
          </p:nvPr>
        </p:nvSpPr>
        <p:spPr>
          <a:xfrm>
            <a:off x="1306525" y="2992475"/>
            <a:ext cx="6898800" cy="11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Poppins"/>
              <a:buNone/>
            </a:pPr>
            <a:r>
              <a:rPr b="1" i="0" lang="en" sz="4000" u="none" cap="none" strike="noStrike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Цели</a:t>
            </a:r>
            <a:endParaRPr b="1" i="0" sz="4000" u="none" cap="none" strike="noStrike"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grpSp>
        <p:nvGrpSpPr>
          <p:cNvPr id="312" name="Google Shape;312;p36"/>
          <p:cNvGrpSpPr/>
          <p:nvPr/>
        </p:nvGrpSpPr>
        <p:grpSpPr>
          <a:xfrm>
            <a:off x="3952297" y="309003"/>
            <a:ext cx="1738561" cy="1738545"/>
            <a:chOff x="6643075" y="3664250"/>
            <a:chExt cx="407950" cy="407975"/>
          </a:xfrm>
        </p:grpSpPr>
        <p:sp>
          <p:nvSpPr>
            <p:cNvPr id="313" name="Google Shape;313;p36"/>
            <p:cNvSpPr/>
            <p:nvPr/>
          </p:nvSpPr>
          <p:spPr>
            <a:xfrm>
              <a:off x="6794075" y="3815250"/>
              <a:ext cx="211300" cy="211300"/>
            </a:xfrm>
            <a:custGeom>
              <a:rect b="b" l="l" r="r" t="t"/>
              <a:pathLst>
                <a:path extrusionOk="0" fill="none" h="8452" w="8452">
                  <a:moveTo>
                    <a:pt x="0" y="8135"/>
                  </a:moveTo>
                  <a:lnTo>
                    <a:pt x="0" y="8135"/>
                  </a:lnTo>
                  <a:lnTo>
                    <a:pt x="438" y="8257"/>
                  </a:lnTo>
                  <a:lnTo>
                    <a:pt x="852" y="8354"/>
                  </a:lnTo>
                  <a:lnTo>
                    <a:pt x="1291" y="8403"/>
                  </a:lnTo>
                  <a:lnTo>
                    <a:pt x="1729" y="8452"/>
                  </a:lnTo>
                  <a:lnTo>
                    <a:pt x="2168" y="8452"/>
                  </a:lnTo>
                  <a:lnTo>
                    <a:pt x="2606" y="8427"/>
                  </a:lnTo>
                  <a:lnTo>
                    <a:pt x="3020" y="8378"/>
                  </a:lnTo>
                  <a:lnTo>
                    <a:pt x="3458" y="8281"/>
                  </a:lnTo>
                  <a:lnTo>
                    <a:pt x="3872" y="8184"/>
                  </a:lnTo>
                  <a:lnTo>
                    <a:pt x="4311" y="8037"/>
                  </a:lnTo>
                  <a:lnTo>
                    <a:pt x="4701" y="7867"/>
                  </a:lnTo>
                  <a:lnTo>
                    <a:pt x="5115" y="7672"/>
                  </a:lnTo>
                  <a:lnTo>
                    <a:pt x="5504" y="7429"/>
                  </a:lnTo>
                  <a:lnTo>
                    <a:pt x="5870" y="7185"/>
                  </a:lnTo>
                  <a:lnTo>
                    <a:pt x="6235" y="6893"/>
                  </a:lnTo>
                  <a:lnTo>
                    <a:pt x="6576" y="6576"/>
                  </a:lnTo>
                  <a:lnTo>
                    <a:pt x="6576" y="6576"/>
                  </a:lnTo>
                  <a:lnTo>
                    <a:pt x="6892" y="6235"/>
                  </a:lnTo>
                  <a:lnTo>
                    <a:pt x="7185" y="5870"/>
                  </a:lnTo>
                  <a:lnTo>
                    <a:pt x="7428" y="5505"/>
                  </a:lnTo>
                  <a:lnTo>
                    <a:pt x="7672" y="5115"/>
                  </a:lnTo>
                  <a:lnTo>
                    <a:pt x="7867" y="4701"/>
                  </a:lnTo>
                  <a:lnTo>
                    <a:pt x="8037" y="4311"/>
                  </a:lnTo>
                  <a:lnTo>
                    <a:pt x="8183" y="3873"/>
                  </a:lnTo>
                  <a:lnTo>
                    <a:pt x="8281" y="3459"/>
                  </a:lnTo>
                  <a:lnTo>
                    <a:pt x="8378" y="3020"/>
                  </a:lnTo>
                  <a:lnTo>
                    <a:pt x="8427" y="2606"/>
                  </a:lnTo>
                  <a:lnTo>
                    <a:pt x="8451" y="2168"/>
                  </a:lnTo>
                  <a:lnTo>
                    <a:pt x="8451" y="1730"/>
                  </a:lnTo>
                  <a:lnTo>
                    <a:pt x="8402" y="1291"/>
                  </a:lnTo>
                  <a:lnTo>
                    <a:pt x="8354" y="853"/>
                  </a:lnTo>
                  <a:lnTo>
                    <a:pt x="8256" y="439"/>
                  </a:lnTo>
                  <a:lnTo>
                    <a:pt x="8135" y="0"/>
                  </a:lnTo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4" name="Google Shape;314;p36"/>
            <p:cNvSpPr/>
            <p:nvPr/>
          </p:nvSpPr>
          <p:spPr>
            <a:xfrm>
              <a:off x="6643075" y="3664250"/>
              <a:ext cx="407950" cy="407975"/>
            </a:xfrm>
            <a:custGeom>
              <a:rect b="b" l="l" r="r" t="t"/>
              <a:pathLst>
                <a:path extrusionOk="0" fill="none" h="16319" w="16318">
                  <a:moveTo>
                    <a:pt x="16074" y="244"/>
                  </a:moveTo>
                  <a:lnTo>
                    <a:pt x="16074" y="244"/>
                  </a:lnTo>
                  <a:lnTo>
                    <a:pt x="15928" y="122"/>
                  </a:lnTo>
                  <a:lnTo>
                    <a:pt x="15758" y="49"/>
                  </a:lnTo>
                  <a:lnTo>
                    <a:pt x="15538" y="0"/>
                  </a:lnTo>
                  <a:lnTo>
                    <a:pt x="15319" y="0"/>
                  </a:lnTo>
                  <a:lnTo>
                    <a:pt x="15051" y="25"/>
                  </a:lnTo>
                  <a:lnTo>
                    <a:pt x="14759" y="73"/>
                  </a:lnTo>
                  <a:lnTo>
                    <a:pt x="14442" y="171"/>
                  </a:lnTo>
                  <a:lnTo>
                    <a:pt x="14102" y="293"/>
                  </a:lnTo>
                  <a:lnTo>
                    <a:pt x="13736" y="439"/>
                  </a:lnTo>
                  <a:lnTo>
                    <a:pt x="13347" y="609"/>
                  </a:lnTo>
                  <a:lnTo>
                    <a:pt x="12957" y="828"/>
                  </a:lnTo>
                  <a:lnTo>
                    <a:pt x="12543" y="1048"/>
                  </a:lnTo>
                  <a:lnTo>
                    <a:pt x="11666" y="1608"/>
                  </a:lnTo>
                  <a:lnTo>
                    <a:pt x="10716" y="2265"/>
                  </a:lnTo>
                  <a:lnTo>
                    <a:pt x="10716" y="2265"/>
                  </a:lnTo>
                  <a:lnTo>
                    <a:pt x="10278" y="2095"/>
                  </a:lnTo>
                  <a:lnTo>
                    <a:pt x="9815" y="1949"/>
                  </a:lnTo>
                  <a:lnTo>
                    <a:pt x="9352" y="1851"/>
                  </a:lnTo>
                  <a:lnTo>
                    <a:pt x="8890" y="1778"/>
                  </a:lnTo>
                  <a:lnTo>
                    <a:pt x="8427" y="1730"/>
                  </a:lnTo>
                  <a:lnTo>
                    <a:pt x="7940" y="1730"/>
                  </a:lnTo>
                  <a:lnTo>
                    <a:pt x="7477" y="1778"/>
                  </a:lnTo>
                  <a:lnTo>
                    <a:pt x="7014" y="1827"/>
                  </a:lnTo>
                  <a:lnTo>
                    <a:pt x="6551" y="1924"/>
                  </a:lnTo>
                  <a:lnTo>
                    <a:pt x="6089" y="2070"/>
                  </a:lnTo>
                  <a:lnTo>
                    <a:pt x="5650" y="2241"/>
                  </a:lnTo>
                  <a:lnTo>
                    <a:pt x="5212" y="2436"/>
                  </a:lnTo>
                  <a:lnTo>
                    <a:pt x="4774" y="2679"/>
                  </a:lnTo>
                  <a:lnTo>
                    <a:pt x="4384" y="2972"/>
                  </a:lnTo>
                  <a:lnTo>
                    <a:pt x="3994" y="3264"/>
                  </a:lnTo>
                  <a:lnTo>
                    <a:pt x="3605" y="3605"/>
                  </a:lnTo>
                  <a:lnTo>
                    <a:pt x="3605" y="3605"/>
                  </a:lnTo>
                  <a:lnTo>
                    <a:pt x="3264" y="3995"/>
                  </a:lnTo>
                  <a:lnTo>
                    <a:pt x="2971" y="4384"/>
                  </a:lnTo>
                  <a:lnTo>
                    <a:pt x="2679" y="4774"/>
                  </a:lnTo>
                  <a:lnTo>
                    <a:pt x="2436" y="5212"/>
                  </a:lnTo>
                  <a:lnTo>
                    <a:pt x="2241" y="5651"/>
                  </a:lnTo>
                  <a:lnTo>
                    <a:pt x="2070" y="6089"/>
                  </a:lnTo>
                  <a:lnTo>
                    <a:pt x="1924" y="6552"/>
                  </a:lnTo>
                  <a:lnTo>
                    <a:pt x="1827" y="7015"/>
                  </a:lnTo>
                  <a:lnTo>
                    <a:pt x="1778" y="7477"/>
                  </a:lnTo>
                  <a:lnTo>
                    <a:pt x="1729" y="7940"/>
                  </a:lnTo>
                  <a:lnTo>
                    <a:pt x="1729" y="8427"/>
                  </a:lnTo>
                  <a:lnTo>
                    <a:pt x="1778" y="8890"/>
                  </a:lnTo>
                  <a:lnTo>
                    <a:pt x="1851" y="9353"/>
                  </a:lnTo>
                  <a:lnTo>
                    <a:pt x="1948" y="9815"/>
                  </a:lnTo>
                  <a:lnTo>
                    <a:pt x="2095" y="10278"/>
                  </a:lnTo>
                  <a:lnTo>
                    <a:pt x="2265" y="10716"/>
                  </a:lnTo>
                  <a:lnTo>
                    <a:pt x="2265" y="10716"/>
                  </a:lnTo>
                  <a:lnTo>
                    <a:pt x="1607" y="11666"/>
                  </a:lnTo>
                  <a:lnTo>
                    <a:pt x="1047" y="12543"/>
                  </a:lnTo>
                  <a:lnTo>
                    <a:pt x="828" y="12957"/>
                  </a:lnTo>
                  <a:lnTo>
                    <a:pt x="609" y="13347"/>
                  </a:lnTo>
                  <a:lnTo>
                    <a:pt x="438" y="13737"/>
                  </a:lnTo>
                  <a:lnTo>
                    <a:pt x="292" y="14102"/>
                  </a:lnTo>
                  <a:lnTo>
                    <a:pt x="170" y="14443"/>
                  </a:lnTo>
                  <a:lnTo>
                    <a:pt x="73" y="14759"/>
                  </a:lnTo>
                  <a:lnTo>
                    <a:pt x="24" y="15052"/>
                  </a:lnTo>
                  <a:lnTo>
                    <a:pt x="0" y="15320"/>
                  </a:lnTo>
                  <a:lnTo>
                    <a:pt x="0" y="15539"/>
                  </a:lnTo>
                  <a:lnTo>
                    <a:pt x="49" y="15758"/>
                  </a:lnTo>
                  <a:lnTo>
                    <a:pt x="122" y="15928"/>
                  </a:lnTo>
                  <a:lnTo>
                    <a:pt x="244" y="16075"/>
                  </a:lnTo>
                  <a:lnTo>
                    <a:pt x="244" y="16075"/>
                  </a:lnTo>
                  <a:lnTo>
                    <a:pt x="341" y="16172"/>
                  </a:lnTo>
                  <a:lnTo>
                    <a:pt x="487" y="16245"/>
                  </a:lnTo>
                  <a:lnTo>
                    <a:pt x="633" y="16294"/>
                  </a:lnTo>
                  <a:lnTo>
                    <a:pt x="804" y="16318"/>
                  </a:lnTo>
                  <a:lnTo>
                    <a:pt x="974" y="16318"/>
                  </a:lnTo>
                  <a:lnTo>
                    <a:pt x="1169" y="16318"/>
                  </a:lnTo>
                  <a:lnTo>
                    <a:pt x="1388" y="16269"/>
                  </a:lnTo>
                  <a:lnTo>
                    <a:pt x="1632" y="16221"/>
                  </a:lnTo>
                  <a:lnTo>
                    <a:pt x="2143" y="16075"/>
                  </a:lnTo>
                  <a:lnTo>
                    <a:pt x="2703" y="15831"/>
                  </a:lnTo>
                  <a:lnTo>
                    <a:pt x="3312" y="15539"/>
                  </a:lnTo>
                  <a:lnTo>
                    <a:pt x="3946" y="15149"/>
                  </a:lnTo>
                  <a:lnTo>
                    <a:pt x="4652" y="14711"/>
                  </a:lnTo>
                  <a:lnTo>
                    <a:pt x="5358" y="14224"/>
                  </a:lnTo>
                  <a:lnTo>
                    <a:pt x="6113" y="13663"/>
                  </a:lnTo>
                  <a:lnTo>
                    <a:pt x="6892" y="13055"/>
                  </a:lnTo>
                  <a:lnTo>
                    <a:pt x="7696" y="12397"/>
                  </a:lnTo>
                  <a:lnTo>
                    <a:pt x="8500" y="11691"/>
                  </a:lnTo>
                  <a:lnTo>
                    <a:pt x="9304" y="10936"/>
                  </a:lnTo>
                  <a:lnTo>
                    <a:pt x="10132" y="10132"/>
                  </a:lnTo>
                  <a:lnTo>
                    <a:pt x="10132" y="10132"/>
                  </a:lnTo>
                  <a:lnTo>
                    <a:pt x="10935" y="9304"/>
                  </a:lnTo>
                  <a:lnTo>
                    <a:pt x="11690" y="8500"/>
                  </a:lnTo>
                  <a:lnTo>
                    <a:pt x="12397" y="7696"/>
                  </a:lnTo>
                  <a:lnTo>
                    <a:pt x="13054" y="6893"/>
                  </a:lnTo>
                  <a:lnTo>
                    <a:pt x="13663" y="6113"/>
                  </a:lnTo>
                  <a:lnTo>
                    <a:pt x="14223" y="5358"/>
                  </a:lnTo>
                  <a:lnTo>
                    <a:pt x="14710" y="4652"/>
                  </a:lnTo>
                  <a:lnTo>
                    <a:pt x="15149" y="3946"/>
                  </a:lnTo>
                  <a:lnTo>
                    <a:pt x="15538" y="3313"/>
                  </a:lnTo>
                  <a:lnTo>
                    <a:pt x="15831" y="2704"/>
                  </a:lnTo>
                  <a:lnTo>
                    <a:pt x="16074" y="2144"/>
                  </a:lnTo>
                  <a:lnTo>
                    <a:pt x="16220" y="1632"/>
                  </a:lnTo>
                  <a:lnTo>
                    <a:pt x="16269" y="1389"/>
                  </a:lnTo>
                  <a:lnTo>
                    <a:pt x="16318" y="1169"/>
                  </a:lnTo>
                  <a:lnTo>
                    <a:pt x="16318" y="975"/>
                  </a:lnTo>
                  <a:lnTo>
                    <a:pt x="16318" y="804"/>
                  </a:lnTo>
                  <a:lnTo>
                    <a:pt x="16293" y="634"/>
                  </a:lnTo>
                  <a:lnTo>
                    <a:pt x="16245" y="487"/>
                  </a:lnTo>
                  <a:lnTo>
                    <a:pt x="16172" y="341"/>
                  </a:lnTo>
                  <a:lnTo>
                    <a:pt x="16074" y="244"/>
                  </a:lnTo>
                  <a:lnTo>
                    <a:pt x="16074" y="244"/>
                  </a:lnTo>
                  <a:close/>
                  <a:moveTo>
                    <a:pt x="1827" y="13810"/>
                  </a:moveTo>
                  <a:lnTo>
                    <a:pt x="1827" y="13810"/>
                  </a:lnTo>
                  <a:lnTo>
                    <a:pt x="1754" y="13737"/>
                  </a:lnTo>
                  <a:lnTo>
                    <a:pt x="1729" y="13639"/>
                  </a:lnTo>
                  <a:lnTo>
                    <a:pt x="1681" y="13542"/>
                  </a:lnTo>
                  <a:lnTo>
                    <a:pt x="1681" y="13444"/>
                  </a:lnTo>
                  <a:lnTo>
                    <a:pt x="1681" y="13176"/>
                  </a:lnTo>
                  <a:lnTo>
                    <a:pt x="1754" y="12884"/>
                  </a:lnTo>
                  <a:lnTo>
                    <a:pt x="1875" y="12519"/>
                  </a:lnTo>
                  <a:lnTo>
                    <a:pt x="2046" y="12153"/>
                  </a:lnTo>
                  <a:lnTo>
                    <a:pt x="2265" y="11715"/>
                  </a:lnTo>
                  <a:lnTo>
                    <a:pt x="2533" y="11277"/>
                  </a:lnTo>
                  <a:lnTo>
                    <a:pt x="2533" y="11277"/>
                  </a:lnTo>
                  <a:lnTo>
                    <a:pt x="2752" y="11642"/>
                  </a:lnTo>
                  <a:lnTo>
                    <a:pt x="3020" y="12007"/>
                  </a:lnTo>
                  <a:lnTo>
                    <a:pt x="3288" y="12373"/>
                  </a:lnTo>
                  <a:lnTo>
                    <a:pt x="3605" y="12714"/>
                  </a:lnTo>
                  <a:lnTo>
                    <a:pt x="3605" y="12714"/>
                  </a:lnTo>
                  <a:lnTo>
                    <a:pt x="3897" y="12957"/>
                  </a:lnTo>
                  <a:lnTo>
                    <a:pt x="4165" y="13201"/>
                  </a:lnTo>
                  <a:lnTo>
                    <a:pt x="4165" y="13201"/>
                  </a:lnTo>
                  <a:lnTo>
                    <a:pt x="3751" y="13444"/>
                  </a:lnTo>
                  <a:lnTo>
                    <a:pt x="3361" y="13639"/>
                  </a:lnTo>
                  <a:lnTo>
                    <a:pt x="3020" y="13785"/>
                  </a:lnTo>
                  <a:lnTo>
                    <a:pt x="2679" y="13883"/>
                  </a:lnTo>
                  <a:lnTo>
                    <a:pt x="2411" y="13956"/>
                  </a:lnTo>
                  <a:lnTo>
                    <a:pt x="2168" y="13956"/>
                  </a:lnTo>
                  <a:lnTo>
                    <a:pt x="2070" y="13931"/>
                  </a:lnTo>
                  <a:lnTo>
                    <a:pt x="1973" y="13907"/>
                  </a:lnTo>
                  <a:lnTo>
                    <a:pt x="1900" y="13858"/>
                  </a:lnTo>
                  <a:lnTo>
                    <a:pt x="1827" y="13810"/>
                  </a:lnTo>
                  <a:lnTo>
                    <a:pt x="1827" y="13810"/>
                  </a:lnTo>
                  <a:close/>
                  <a:moveTo>
                    <a:pt x="8159" y="4482"/>
                  </a:moveTo>
                  <a:lnTo>
                    <a:pt x="8159" y="4482"/>
                  </a:lnTo>
                  <a:lnTo>
                    <a:pt x="8037" y="4482"/>
                  </a:lnTo>
                  <a:lnTo>
                    <a:pt x="7940" y="4433"/>
                  </a:lnTo>
                  <a:lnTo>
                    <a:pt x="7842" y="4384"/>
                  </a:lnTo>
                  <a:lnTo>
                    <a:pt x="7745" y="4311"/>
                  </a:lnTo>
                  <a:lnTo>
                    <a:pt x="7672" y="4238"/>
                  </a:lnTo>
                  <a:lnTo>
                    <a:pt x="7623" y="4141"/>
                  </a:lnTo>
                  <a:lnTo>
                    <a:pt x="7574" y="4019"/>
                  </a:lnTo>
                  <a:lnTo>
                    <a:pt x="7574" y="3897"/>
                  </a:lnTo>
                  <a:lnTo>
                    <a:pt x="7574" y="3897"/>
                  </a:lnTo>
                  <a:lnTo>
                    <a:pt x="7574" y="3775"/>
                  </a:lnTo>
                  <a:lnTo>
                    <a:pt x="7623" y="3678"/>
                  </a:lnTo>
                  <a:lnTo>
                    <a:pt x="7672" y="3580"/>
                  </a:lnTo>
                  <a:lnTo>
                    <a:pt x="7745" y="3483"/>
                  </a:lnTo>
                  <a:lnTo>
                    <a:pt x="7842" y="3410"/>
                  </a:lnTo>
                  <a:lnTo>
                    <a:pt x="7940" y="3361"/>
                  </a:lnTo>
                  <a:lnTo>
                    <a:pt x="8037" y="3337"/>
                  </a:lnTo>
                  <a:lnTo>
                    <a:pt x="8159" y="3313"/>
                  </a:lnTo>
                  <a:lnTo>
                    <a:pt x="8159" y="3313"/>
                  </a:lnTo>
                  <a:lnTo>
                    <a:pt x="8281" y="3337"/>
                  </a:lnTo>
                  <a:lnTo>
                    <a:pt x="8378" y="3361"/>
                  </a:lnTo>
                  <a:lnTo>
                    <a:pt x="8476" y="3410"/>
                  </a:lnTo>
                  <a:lnTo>
                    <a:pt x="8573" y="3483"/>
                  </a:lnTo>
                  <a:lnTo>
                    <a:pt x="8646" y="3580"/>
                  </a:lnTo>
                  <a:lnTo>
                    <a:pt x="8695" y="3678"/>
                  </a:lnTo>
                  <a:lnTo>
                    <a:pt x="8743" y="3775"/>
                  </a:lnTo>
                  <a:lnTo>
                    <a:pt x="8743" y="3897"/>
                  </a:lnTo>
                  <a:lnTo>
                    <a:pt x="8743" y="3897"/>
                  </a:lnTo>
                  <a:lnTo>
                    <a:pt x="8743" y="4019"/>
                  </a:lnTo>
                  <a:lnTo>
                    <a:pt x="8695" y="4141"/>
                  </a:lnTo>
                  <a:lnTo>
                    <a:pt x="8646" y="4238"/>
                  </a:lnTo>
                  <a:lnTo>
                    <a:pt x="8573" y="4311"/>
                  </a:lnTo>
                  <a:lnTo>
                    <a:pt x="8476" y="4384"/>
                  </a:lnTo>
                  <a:lnTo>
                    <a:pt x="8378" y="4433"/>
                  </a:lnTo>
                  <a:lnTo>
                    <a:pt x="8281" y="4482"/>
                  </a:lnTo>
                  <a:lnTo>
                    <a:pt x="8159" y="4482"/>
                  </a:lnTo>
                  <a:lnTo>
                    <a:pt x="8159" y="4482"/>
                  </a:lnTo>
                  <a:close/>
                  <a:moveTo>
                    <a:pt x="9133" y="5943"/>
                  </a:moveTo>
                  <a:lnTo>
                    <a:pt x="9133" y="5943"/>
                  </a:lnTo>
                  <a:lnTo>
                    <a:pt x="9036" y="5943"/>
                  </a:lnTo>
                  <a:lnTo>
                    <a:pt x="8963" y="5919"/>
                  </a:lnTo>
                  <a:lnTo>
                    <a:pt x="8841" y="5846"/>
                  </a:lnTo>
                  <a:lnTo>
                    <a:pt x="8768" y="5724"/>
                  </a:lnTo>
                  <a:lnTo>
                    <a:pt x="8743" y="5651"/>
                  </a:lnTo>
                  <a:lnTo>
                    <a:pt x="8743" y="5553"/>
                  </a:lnTo>
                  <a:lnTo>
                    <a:pt x="8743" y="5553"/>
                  </a:lnTo>
                  <a:lnTo>
                    <a:pt x="8743" y="5480"/>
                  </a:lnTo>
                  <a:lnTo>
                    <a:pt x="8768" y="5407"/>
                  </a:lnTo>
                  <a:lnTo>
                    <a:pt x="8841" y="5285"/>
                  </a:lnTo>
                  <a:lnTo>
                    <a:pt x="8963" y="5212"/>
                  </a:lnTo>
                  <a:lnTo>
                    <a:pt x="9036" y="5188"/>
                  </a:lnTo>
                  <a:lnTo>
                    <a:pt x="9133" y="5164"/>
                  </a:lnTo>
                  <a:lnTo>
                    <a:pt x="9133" y="5164"/>
                  </a:lnTo>
                  <a:lnTo>
                    <a:pt x="9206" y="5188"/>
                  </a:lnTo>
                  <a:lnTo>
                    <a:pt x="9279" y="5212"/>
                  </a:lnTo>
                  <a:lnTo>
                    <a:pt x="9401" y="5285"/>
                  </a:lnTo>
                  <a:lnTo>
                    <a:pt x="9474" y="5407"/>
                  </a:lnTo>
                  <a:lnTo>
                    <a:pt x="9498" y="5480"/>
                  </a:lnTo>
                  <a:lnTo>
                    <a:pt x="9523" y="5553"/>
                  </a:lnTo>
                  <a:lnTo>
                    <a:pt x="9523" y="5553"/>
                  </a:lnTo>
                  <a:lnTo>
                    <a:pt x="9498" y="5651"/>
                  </a:lnTo>
                  <a:lnTo>
                    <a:pt x="9474" y="5724"/>
                  </a:lnTo>
                  <a:lnTo>
                    <a:pt x="9401" y="5846"/>
                  </a:lnTo>
                  <a:lnTo>
                    <a:pt x="9279" y="5919"/>
                  </a:lnTo>
                  <a:lnTo>
                    <a:pt x="9206" y="5943"/>
                  </a:lnTo>
                  <a:lnTo>
                    <a:pt x="9133" y="5943"/>
                  </a:lnTo>
                  <a:lnTo>
                    <a:pt x="9133" y="5943"/>
                  </a:lnTo>
                  <a:close/>
                  <a:moveTo>
                    <a:pt x="9986" y="4409"/>
                  </a:moveTo>
                  <a:lnTo>
                    <a:pt x="9986" y="4409"/>
                  </a:lnTo>
                  <a:lnTo>
                    <a:pt x="9888" y="4409"/>
                  </a:lnTo>
                  <a:lnTo>
                    <a:pt x="9815" y="4384"/>
                  </a:lnTo>
                  <a:lnTo>
                    <a:pt x="9693" y="4287"/>
                  </a:lnTo>
                  <a:lnTo>
                    <a:pt x="9620" y="4165"/>
                  </a:lnTo>
                  <a:lnTo>
                    <a:pt x="9596" y="4092"/>
                  </a:lnTo>
                  <a:lnTo>
                    <a:pt x="9596" y="4019"/>
                  </a:lnTo>
                  <a:lnTo>
                    <a:pt x="9596" y="4019"/>
                  </a:lnTo>
                  <a:lnTo>
                    <a:pt x="9596" y="3946"/>
                  </a:lnTo>
                  <a:lnTo>
                    <a:pt x="9620" y="3873"/>
                  </a:lnTo>
                  <a:lnTo>
                    <a:pt x="9693" y="3751"/>
                  </a:lnTo>
                  <a:lnTo>
                    <a:pt x="9815" y="3654"/>
                  </a:lnTo>
                  <a:lnTo>
                    <a:pt x="9888" y="3629"/>
                  </a:lnTo>
                  <a:lnTo>
                    <a:pt x="9986" y="3629"/>
                  </a:lnTo>
                  <a:lnTo>
                    <a:pt x="9986" y="3629"/>
                  </a:lnTo>
                  <a:lnTo>
                    <a:pt x="10059" y="3629"/>
                  </a:lnTo>
                  <a:lnTo>
                    <a:pt x="10132" y="3654"/>
                  </a:lnTo>
                  <a:lnTo>
                    <a:pt x="10253" y="3751"/>
                  </a:lnTo>
                  <a:lnTo>
                    <a:pt x="10327" y="3873"/>
                  </a:lnTo>
                  <a:lnTo>
                    <a:pt x="10351" y="3946"/>
                  </a:lnTo>
                  <a:lnTo>
                    <a:pt x="10375" y="4019"/>
                  </a:lnTo>
                  <a:lnTo>
                    <a:pt x="10375" y="4019"/>
                  </a:lnTo>
                  <a:lnTo>
                    <a:pt x="10351" y="4092"/>
                  </a:lnTo>
                  <a:lnTo>
                    <a:pt x="10327" y="4165"/>
                  </a:lnTo>
                  <a:lnTo>
                    <a:pt x="10253" y="4287"/>
                  </a:lnTo>
                  <a:lnTo>
                    <a:pt x="10132" y="4384"/>
                  </a:lnTo>
                  <a:lnTo>
                    <a:pt x="10059" y="4409"/>
                  </a:lnTo>
                  <a:lnTo>
                    <a:pt x="9986" y="4409"/>
                  </a:lnTo>
                  <a:lnTo>
                    <a:pt x="9986" y="4409"/>
                  </a:lnTo>
                  <a:close/>
                  <a:moveTo>
                    <a:pt x="13200" y="4165"/>
                  </a:moveTo>
                  <a:lnTo>
                    <a:pt x="13200" y="4165"/>
                  </a:lnTo>
                  <a:lnTo>
                    <a:pt x="12957" y="3897"/>
                  </a:lnTo>
                  <a:lnTo>
                    <a:pt x="12713" y="3605"/>
                  </a:lnTo>
                  <a:lnTo>
                    <a:pt x="12713" y="3605"/>
                  </a:lnTo>
                  <a:lnTo>
                    <a:pt x="12372" y="3288"/>
                  </a:lnTo>
                  <a:lnTo>
                    <a:pt x="12007" y="3020"/>
                  </a:lnTo>
                  <a:lnTo>
                    <a:pt x="11642" y="2752"/>
                  </a:lnTo>
                  <a:lnTo>
                    <a:pt x="11276" y="2533"/>
                  </a:lnTo>
                  <a:lnTo>
                    <a:pt x="11276" y="2533"/>
                  </a:lnTo>
                  <a:lnTo>
                    <a:pt x="11715" y="2265"/>
                  </a:lnTo>
                  <a:lnTo>
                    <a:pt x="12153" y="2046"/>
                  </a:lnTo>
                  <a:lnTo>
                    <a:pt x="12518" y="1876"/>
                  </a:lnTo>
                  <a:lnTo>
                    <a:pt x="12884" y="1754"/>
                  </a:lnTo>
                  <a:lnTo>
                    <a:pt x="13176" y="1681"/>
                  </a:lnTo>
                  <a:lnTo>
                    <a:pt x="13444" y="1681"/>
                  </a:lnTo>
                  <a:lnTo>
                    <a:pt x="13541" y="1681"/>
                  </a:lnTo>
                  <a:lnTo>
                    <a:pt x="13639" y="1730"/>
                  </a:lnTo>
                  <a:lnTo>
                    <a:pt x="13736" y="1754"/>
                  </a:lnTo>
                  <a:lnTo>
                    <a:pt x="13809" y="1827"/>
                  </a:lnTo>
                  <a:lnTo>
                    <a:pt x="13809" y="1827"/>
                  </a:lnTo>
                  <a:lnTo>
                    <a:pt x="13858" y="1900"/>
                  </a:lnTo>
                  <a:lnTo>
                    <a:pt x="13907" y="1973"/>
                  </a:lnTo>
                  <a:lnTo>
                    <a:pt x="13931" y="2070"/>
                  </a:lnTo>
                  <a:lnTo>
                    <a:pt x="13955" y="2168"/>
                  </a:lnTo>
                  <a:lnTo>
                    <a:pt x="13955" y="2411"/>
                  </a:lnTo>
                  <a:lnTo>
                    <a:pt x="13882" y="2679"/>
                  </a:lnTo>
                  <a:lnTo>
                    <a:pt x="13785" y="3020"/>
                  </a:lnTo>
                  <a:lnTo>
                    <a:pt x="13639" y="3361"/>
                  </a:lnTo>
                  <a:lnTo>
                    <a:pt x="13444" y="3751"/>
                  </a:lnTo>
                  <a:lnTo>
                    <a:pt x="13200" y="4165"/>
                  </a:lnTo>
                  <a:lnTo>
                    <a:pt x="13200" y="4165"/>
                  </a:lnTo>
                  <a:close/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15" name="Google Shape;315;p36"/>
          <p:cNvGrpSpPr/>
          <p:nvPr/>
        </p:nvGrpSpPr>
        <p:grpSpPr>
          <a:xfrm rot="-587313">
            <a:off x="3850121" y="2274317"/>
            <a:ext cx="714809" cy="714768"/>
            <a:chOff x="576250" y="4319400"/>
            <a:chExt cx="442075" cy="442050"/>
          </a:xfrm>
        </p:grpSpPr>
        <p:sp>
          <p:nvSpPr>
            <p:cNvPr id="316" name="Google Shape;316;p36"/>
            <p:cNvSpPr/>
            <p:nvPr/>
          </p:nvSpPr>
          <p:spPr>
            <a:xfrm>
              <a:off x="576250" y="4319400"/>
              <a:ext cx="442075" cy="442050"/>
            </a:xfrm>
            <a:custGeom>
              <a:rect b="b" l="l" r="r" t="t"/>
              <a:pathLst>
                <a:path extrusionOk="0" fill="none" h="17682" w="17683">
                  <a:moveTo>
                    <a:pt x="11472" y="17292"/>
                  </a:moveTo>
                  <a:lnTo>
                    <a:pt x="11472" y="12153"/>
                  </a:lnTo>
                  <a:lnTo>
                    <a:pt x="16416" y="7209"/>
                  </a:lnTo>
                  <a:lnTo>
                    <a:pt x="16416" y="7209"/>
                  </a:lnTo>
                  <a:lnTo>
                    <a:pt x="16562" y="7063"/>
                  </a:lnTo>
                  <a:lnTo>
                    <a:pt x="16684" y="6868"/>
                  </a:lnTo>
                  <a:lnTo>
                    <a:pt x="16830" y="6674"/>
                  </a:lnTo>
                  <a:lnTo>
                    <a:pt x="16927" y="6479"/>
                  </a:lnTo>
                  <a:lnTo>
                    <a:pt x="17146" y="6040"/>
                  </a:lnTo>
                  <a:lnTo>
                    <a:pt x="17317" y="5553"/>
                  </a:lnTo>
                  <a:lnTo>
                    <a:pt x="17439" y="5042"/>
                  </a:lnTo>
                  <a:lnTo>
                    <a:pt x="17560" y="4506"/>
                  </a:lnTo>
                  <a:lnTo>
                    <a:pt x="17633" y="3970"/>
                  </a:lnTo>
                  <a:lnTo>
                    <a:pt x="17658" y="3434"/>
                  </a:lnTo>
                  <a:lnTo>
                    <a:pt x="17682" y="2898"/>
                  </a:lnTo>
                  <a:lnTo>
                    <a:pt x="17682" y="2411"/>
                  </a:lnTo>
                  <a:lnTo>
                    <a:pt x="17658" y="1949"/>
                  </a:lnTo>
                  <a:lnTo>
                    <a:pt x="17609" y="1510"/>
                  </a:lnTo>
                  <a:lnTo>
                    <a:pt x="17536" y="1145"/>
                  </a:lnTo>
                  <a:lnTo>
                    <a:pt x="17463" y="828"/>
                  </a:lnTo>
                  <a:lnTo>
                    <a:pt x="17366" y="585"/>
                  </a:lnTo>
                  <a:lnTo>
                    <a:pt x="17292" y="487"/>
                  </a:lnTo>
                  <a:lnTo>
                    <a:pt x="17244" y="439"/>
                  </a:lnTo>
                  <a:lnTo>
                    <a:pt x="17244" y="439"/>
                  </a:lnTo>
                  <a:lnTo>
                    <a:pt x="17195" y="390"/>
                  </a:lnTo>
                  <a:lnTo>
                    <a:pt x="17098" y="317"/>
                  </a:lnTo>
                  <a:lnTo>
                    <a:pt x="16854" y="219"/>
                  </a:lnTo>
                  <a:lnTo>
                    <a:pt x="16537" y="146"/>
                  </a:lnTo>
                  <a:lnTo>
                    <a:pt x="16172" y="73"/>
                  </a:lnTo>
                  <a:lnTo>
                    <a:pt x="15734" y="25"/>
                  </a:lnTo>
                  <a:lnTo>
                    <a:pt x="15271" y="0"/>
                  </a:lnTo>
                  <a:lnTo>
                    <a:pt x="14784" y="0"/>
                  </a:lnTo>
                  <a:lnTo>
                    <a:pt x="14248" y="25"/>
                  </a:lnTo>
                  <a:lnTo>
                    <a:pt x="13712" y="49"/>
                  </a:lnTo>
                  <a:lnTo>
                    <a:pt x="13176" y="122"/>
                  </a:lnTo>
                  <a:lnTo>
                    <a:pt x="12641" y="244"/>
                  </a:lnTo>
                  <a:lnTo>
                    <a:pt x="12129" y="366"/>
                  </a:lnTo>
                  <a:lnTo>
                    <a:pt x="11642" y="536"/>
                  </a:lnTo>
                  <a:lnTo>
                    <a:pt x="11204" y="755"/>
                  </a:lnTo>
                  <a:lnTo>
                    <a:pt x="10985" y="853"/>
                  </a:lnTo>
                  <a:lnTo>
                    <a:pt x="10814" y="999"/>
                  </a:lnTo>
                  <a:lnTo>
                    <a:pt x="10619" y="1121"/>
                  </a:lnTo>
                  <a:lnTo>
                    <a:pt x="10473" y="1267"/>
                  </a:lnTo>
                  <a:lnTo>
                    <a:pt x="5529" y="6211"/>
                  </a:lnTo>
                  <a:lnTo>
                    <a:pt x="390" y="6211"/>
                  </a:lnTo>
                  <a:lnTo>
                    <a:pt x="390" y="6211"/>
                  </a:lnTo>
                  <a:lnTo>
                    <a:pt x="244" y="6235"/>
                  </a:lnTo>
                  <a:lnTo>
                    <a:pt x="147" y="6259"/>
                  </a:lnTo>
                  <a:lnTo>
                    <a:pt x="49" y="6308"/>
                  </a:lnTo>
                  <a:lnTo>
                    <a:pt x="0" y="6381"/>
                  </a:lnTo>
                  <a:lnTo>
                    <a:pt x="0" y="6454"/>
                  </a:lnTo>
                  <a:lnTo>
                    <a:pt x="25" y="6552"/>
                  </a:lnTo>
                  <a:lnTo>
                    <a:pt x="74" y="6649"/>
                  </a:lnTo>
                  <a:lnTo>
                    <a:pt x="171" y="6771"/>
                  </a:lnTo>
                  <a:lnTo>
                    <a:pt x="2582" y="9158"/>
                  </a:lnTo>
                  <a:lnTo>
                    <a:pt x="2265" y="9474"/>
                  </a:lnTo>
                  <a:lnTo>
                    <a:pt x="950" y="9718"/>
                  </a:lnTo>
                  <a:lnTo>
                    <a:pt x="950" y="9718"/>
                  </a:lnTo>
                  <a:lnTo>
                    <a:pt x="804" y="9767"/>
                  </a:lnTo>
                  <a:lnTo>
                    <a:pt x="682" y="9815"/>
                  </a:lnTo>
                  <a:lnTo>
                    <a:pt x="609" y="9913"/>
                  </a:lnTo>
                  <a:lnTo>
                    <a:pt x="561" y="9986"/>
                  </a:lnTo>
                  <a:lnTo>
                    <a:pt x="561" y="10083"/>
                  </a:lnTo>
                  <a:lnTo>
                    <a:pt x="585" y="10205"/>
                  </a:lnTo>
                  <a:lnTo>
                    <a:pt x="634" y="10302"/>
                  </a:lnTo>
                  <a:lnTo>
                    <a:pt x="731" y="10424"/>
                  </a:lnTo>
                  <a:lnTo>
                    <a:pt x="7258" y="16951"/>
                  </a:lnTo>
                  <a:lnTo>
                    <a:pt x="7258" y="16951"/>
                  </a:lnTo>
                  <a:lnTo>
                    <a:pt x="7380" y="17049"/>
                  </a:lnTo>
                  <a:lnTo>
                    <a:pt x="7477" y="17097"/>
                  </a:lnTo>
                  <a:lnTo>
                    <a:pt x="7599" y="17122"/>
                  </a:lnTo>
                  <a:lnTo>
                    <a:pt x="7697" y="17122"/>
                  </a:lnTo>
                  <a:lnTo>
                    <a:pt x="7770" y="17073"/>
                  </a:lnTo>
                  <a:lnTo>
                    <a:pt x="7867" y="17000"/>
                  </a:lnTo>
                  <a:lnTo>
                    <a:pt x="7916" y="16878"/>
                  </a:lnTo>
                  <a:lnTo>
                    <a:pt x="7965" y="16732"/>
                  </a:lnTo>
                  <a:lnTo>
                    <a:pt x="8208" y="15417"/>
                  </a:lnTo>
                  <a:lnTo>
                    <a:pt x="8525" y="15100"/>
                  </a:lnTo>
                  <a:lnTo>
                    <a:pt x="10911" y="17511"/>
                  </a:lnTo>
                  <a:lnTo>
                    <a:pt x="10911" y="17511"/>
                  </a:lnTo>
                  <a:lnTo>
                    <a:pt x="11033" y="17609"/>
                  </a:lnTo>
                  <a:lnTo>
                    <a:pt x="11131" y="17658"/>
                  </a:lnTo>
                  <a:lnTo>
                    <a:pt x="11228" y="17682"/>
                  </a:lnTo>
                  <a:lnTo>
                    <a:pt x="11301" y="17682"/>
                  </a:lnTo>
                  <a:lnTo>
                    <a:pt x="11374" y="17633"/>
                  </a:lnTo>
                  <a:lnTo>
                    <a:pt x="11423" y="17536"/>
                  </a:lnTo>
                  <a:lnTo>
                    <a:pt x="11447" y="17438"/>
                  </a:lnTo>
                  <a:lnTo>
                    <a:pt x="11472" y="17292"/>
                  </a:lnTo>
                  <a:lnTo>
                    <a:pt x="11472" y="17292"/>
                  </a:lnTo>
                  <a:close/>
                  <a:moveTo>
                    <a:pt x="6162" y="12202"/>
                  </a:moveTo>
                  <a:lnTo>
                    <a:pt x="6162" y="12202"/>
                  </a:lnTo>
                  <a:lnTo>
                    <a:pt x="6089" y="12275"/>
                  </a:lnTo>
                  <a:lnTo>
                    <a:pt x="6016" y="12324"/>
                  </a:lnTo>
                  <a:lnTo>
                    <a:pt x="5919" y="12348"/>
                  </a:lnTo>
                  <a:lnTo>
                    <a:pt x="5821" y="12348"/>
                  </a:lnTo>
                  <a:lnTo>
                    <a:pt x="5724" y="12348"/>
                  </a:lnTo>
                  <a:lnTo>
                    <a:pt x="5626" y="12324"/>
                  </a:lnTo>
                  <a:lnTo>
                    <a:pt x="5553" y="12275"/>
                  </a:lnTo>
                  <a:lnTo>
                    <a:pt x="5480" y="12202"/>
                  </a:lnTo>
                  <a:lnTo>
                    <a:pt x="5480" y="12202"/>
                  </a:lnTo>
                  <a:lnTo>
                    <a:pt x="5407" y="12129"/>
                  </a:lnTo>
                  <a:lnTo>
                    <a:pt x="5359" y="12056"/>
                  </a:lnTo>
                  <a:lnTo>
                    <a:pt x="5334" y="11959"/>
                  </a:lnTo>
                  <a:lnTo>
                    <a:pt x="5334" y="11861"/>
                  </a:lnTo>
                  <a:lnTo>
                    <a:pt x="5334" y="11764"/>
                  </a:lnTo>
                  <a:lnTo>
                    <a:pt x="5359" y="11666"/>
                  </a:lnTo>
                  <a:lnTo>
                    <a:pt x="5407" y="11593"/>
                  </a:lnTo>
                  <a:lnTo>
                    <a:pt x="5480" y="11520"/>
                  </a:lnTo>
                  <a:lnTo>
                    <a:pt x="8013" y="8987"/>
                  </a:lnTo>
                  <a:lnTo>
                    <a:pt x="8013" y="8987"/>
                  </a:lnTo>
                  <a:lnTo>
                    <a:pt x="8086" y="8939"/>
                  </a:lnTo>
                  <a:lnTo>
                    <a:pt x="8159" y="8890"/>
                  </a:lnTo>
                  <a:lnTo>
                    <a:pt x="8257" y="8865"/>
                  </a:lnTo>
                  <a:lnTo>
                    <a:pt x="8354" y="8841"/>
                  </a:lnTo>
                  <a:lnTo>
                    <a:pt x="8452" y="8865"/>
                  </a:lnTo>
                  <a:lnTo>
                    <a:pt x="8525" y="8890"/>
                  </a:lnTo>
                  <a:lnTo>
                    <a:pt x="8622" y="8939"/>
                  </a:lnTo>
                  <a:lnTo>
                    <a:pt x="8695" y="8987"/>
                  </a:lnTo>
                  <a:lnTo>
                    <a:pt x="8695" y="8987"/>
                  </a:lnTo>
                  <a:lnTo>
                    <a:pt x="8744" y="9060"/>
                  </a:lnTo>
                  <a:lnTo>
                    <a:pt x="8793" y="9158"/>
                  </a:lnTo>
                  <a:lnTo>
                    <a:pt x="8817" y="9231"/>
                  </a:lnTo>
                  <a:lnTo>
                    <a:pt x="8841" y="9328"/>
                  </a:lnTo>
                  <a:lnTo>
                    <a:pt x="8817" y="9426"/>
                  </a:lnTo>
                  <a:lnTo>
                    <a:pt x="8793" y="9523"/>
                  </a:lnTo>
                  <a:lnTo>
                    <a:pt x="8744" y="9596"/>
                  </a:lnTo>
                  <a:lnTo>
                    <a:pt x="8695" y="9669"/>
                  </a:lnTo>
                  <a:lnTo>
                    <a:pt x="6162" y="12202"/>
                  </a:lnTo>
                  <a:close/>
                  <a:moveTo>
                    <a:pt x="13396" y="7307"/>
                  </a:moveTo>
                  <a:lnTo>
                    <a:pt x="13396" y="7307"/>
                  </a:lnTo>
                  <a:lnTo>
                    <a:pt x="13274" y="7404"/>
                  </a:lnTo>
                  <a:lnTo>
                    <a:pt x="13152" y="7477"/>
                  </a:lnTo>
                  <a:lnTo>
                    <a:pt x="13006" y="7526"/>
                  </a:lnTo>
                  <a:lnTo>
                    <a:pt x="12836" y="7550"/>
                  </a:lnTo>
                  <a:lnTo>
                    <a:pt x="12689" y="7526"/>
                  </a:lnTo>
                  <a:lnTo>
                    <a:pt x="12543" y="7477"/>
                  </a:lnTo>
                  <a:lnTo>
                    <a:pt x="12421" y="7404"/>
                  </a:lnTo>
                  <a:lnTo>
                    <a:pt x="12300" y="7307"/>
                  </a:lnTo>
                  <a:lnTo>
                    <a:pt x="10376" y="5383"/>
                  </a:lnTo>
                  <a:lnTo>
                    <a:pt x="10376" y="5383"/>
                  </a:lnTo>
                  <a:lnTo>
                    <a:pt x="10278" y="5261"/>
                  </a:lnTo>
                  <a:lnTo>
                    <a:pt x="10205" y="5139"/>
                  </a:lnTo>
                  <a:lnTo>
                    <a:pt x="10156" y="4993"/>
                  </a:lnTo>
                  <a:lnTo>
                    <a:pt x="10132" y="4847"/>
                  </a:lnTo>
                  <a:lnTo>
                    <a:pt x="10156" y="4676"/>
                  </a:lnTo>
                  <a:lnTo>
                    <a:pt x="10205" y="4530"/>
                  </a:lnTo>
                  <a:lnTo>
                    <a:pt x="10278" y="4408"/>
                  </a:lnTo>
                  <a:lnTo>
                    <a:pt x="10376" y="4287"/>
                  </a:lnTo>
                  <a:lnTo>
                    <a:pt x="10376" y="4287"/>
                  </a:lnTo>
                  <a:lnTo>
                    <a:pt x="11326" y="3313"/>
                  </a:lnTo>
                  <a:lnTo>
                    <a:pt x="11326" y="3313"/>
                  </a:lnTo>
                  <a:lnTo>
                    <a:pt x="11496" y="3166"/>
                  </a:lnTo>
                  <a:lnTo>
                    <a:pt x="11666" y="3045"/>
                  </a:lnTo>
                  <a:lnTo>
                    <a:pt x="11861" y="2947"/>
                  </a:lnTo>
                  <a:lnTo>
                    <a:pt x="12032" y="2850"/>
                  </a:lnTo>
                  <a:lnTo>
                    <a:pt x="12227" y="2777"/>
                  </a:lnTo>
                  <a:lnTo>
                    <a:pt x="12446" y="2728"/>
                  </a:lnTo>
                  <a:lnTo>
                    <a:pt x="12641" y="2704"/>
                  </a:lnTo>
                  <a:lnTo>
                    <a:pt x="12836" y="2704"/>
                  </a:lnTo>
                  <a:lnTo>
                    <a:pt x="13055" y="2704"/>
                  </a:lnTo>
                  <a:lnTo>
                    <a:pt x="13250" y="2728"/>
                  </a:lnTo>
                  <a:lnTo>
                    <a:pt x="13469" y="2777"/>
                  </a:lnTo>
                  <a:lnTo>
                    <a:pt x="13664" y="2850"/>
                  </a:lnTo>
                  <a:lnTo>
                    <a:pt x="13834" y="2947"/>
                  </a:lnTo>
                  <a:lnTo>
                    <a:pt x="14029" y="3045"/>
                  </a:lnTo>
                  <a:lnTo>
                    <a:pt x="14199" y="3166"/>
                  </a:lnTo>
                  <a:lnTo>
                    <a:pt x="14370" y="3313"/>
                  </a:lnTo>
                  <a:lnTo>
                    <a:pt x="14370" y="3313"/>
                  </a:lnTo>
                  <a:lnTo>
                    <a:pt x="14516" y="3483"/>
                  </a:lnTo>
                  <a:lnTo>
                    <a:pt x="14638" y="3653"/>
                  </a:lnTo>
                  <a:lnTo>
                    <a:pt x="14735" y="3848"/>
                  </a:lnTo>
                  <a:lnTo>
                    <a:pt x="14833" y="4019"/>
                  </a:lnTo>
                  <a:lnTo>
                    <a:pt x="14906" y="4214"/>
                  </a:lnTo>
                  <a:lnTo>
                    <a:pt x="14954" y="4433"/>
                  </a:lnTo>
                  <a:lnTo>
                    <a:pt x="14979" y="4628"/>
                  </a:lnTo>
                  <a:lnTo>
                    <a:pt x="14979" y="4847"/>
                  </a:lnTo>
                  <a:lnTo>
                    <a:pt x="14979" y="5042"/>
                  </a:lnTo>
                  <a:lnTo>
                    <a:pt x="14954" y="5237"/>
                  </a:lnTo>
                  <a:lnTo>
                    <a:pt x="14906" y="5456"/>
                  </a:lnTo>
                  <a:lnTo>
                    <a:pt x="14833" y="5651"/>
                  </a:lnTo>
                  <a:lnTo>
                    <a:pt x="14735" y="5821"/>
                  </a:lnTo>
                  <a:lnTo>
                    <a:pt x="14638" y="6016"/>
                  </a:lnTo>
                  <a:lnTo>
                    <a:pt x="14516" y="6186"/>
                  </a:lnTo>
                  <a:lnTo>
                    <a:pt x="14370" y="6357"/>
                  </a:lnTo>
                  <a:lnTo>
                    <a:pt x="14370" y="6357"/>
                  </a:lnTo>
                  <a:lnTo>
                    <a:pt x="13396" y="7307"/>
                  </a:lnTo>
                  <a:lnTo>
                    <a:pt x="13396" y="7307"/>
                  </a:lnTo>
                  <a:close/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7" name="Google Shape;317;p36"/>
            <p:cNvSpPr/>
            <p:nvPr/>
          </p:nvSpPr>
          <p:spPr>
            <a:xfrm>
              <a:off x="595725" y="4668875"/>
              <a:ext cx="73100" cy="73100"/>
            </a:xfrm>
            <a:custGeom>
              <a:rect b="b" l="l" r="r" t="t"/>
              <a:pathLst>
                <a:path extrusionOk="0" fill="none" h="2924" w="2924">
                  <a:moveTo>
                    <a:pt x="2656" y="269"/>
                  </a:moveTo>
                  <a:lnTo>
                    <a:pt x="2656" y="269"/>
                  </a:lnTo>
                  <a:lnTo>
                    <a:pt x="2509" y="147"/>
                  </a:lnTo>
                  <a:lnTo>
                    <a:pt x="2363" y="74"/>
                  </a:lnTo>
                  <a:lnTo>
                    <a:pt x="2193" y="25"/>
                  </a:lnTo>
                  <a:lnTo>
                    <a:pt x="2022" y="1"/>
                  </a:lnTo>
                  <a:lnTo>
                    <a:pt x="1852" y="25"/>
                  </a:lnTo>
                  <a:lnTo>
                    <a:pt x="1681" y="74"/>
                  </a:lnTo>
                  <a:lnTo>
                    <a:pt x="1511" y="147"/>
                  </a:lnTo>
                  <a:lnTo>
                    <a:pt x="1365" y="269"/>
                  </a:lnTo>
                  <a:lnTo>
                    <a:pt x="1365" y="269"/>
                  </a:lnTo>
                  <a:lnTo>
                    <a:pt x="1219" y="488"/>
                  </a:lnTo>
                  <a:lnTo>
                    <a:pt x="999" y="829"/>
                  </a:lnTo>
                  <a:lnTo>
                    <a:pt x="561" y="1730"/>
                  </a:lnTo>
                  <a:lnTo>
                    <a:pt x="171" y="2558"/>
                  </a:lnTo>
                  <a:lnTo>
                    <a:pt x="1" y="2924"/>
                  </a:lnTo>
                  <a:lnTo>
                    <a:pt x="1" y="2924"/>
                  </a:lnTo>
                  <a:lnTo>
                    <a:pt x="366" y="2753"/>
                  </a:lnTo>
                  <a:lnTo>
                    <a:pt x="1194" y="2363"/>
                  </a:lnTo>
                  <a:lnTo>
                    <a:pt x="2095" y="1925"/>
                  </a:lnTo>
                  <a:lnTo>
                    <a:pt x="2436" y="1706"/>
                  </a:lnTo>
                  <a:lnTo>
                    <a:pt x="2656" y="1560"/>
                  </a:lnTo>
                  <a:lnTo>
                    <a:pt x="2656" y="1560"/>
                  </a:lnTo>
                  <a:lnTo>
                    <a:pt x="2777" y="1414"/>
                  </a:lnTo>
                  <a:lnTo>
                    <a:pt x="2850" y="1243"/>
                  </a:lnTo>
                  <a:lnTo>
                    <a:pt x="2899" y="1073"/>
                  </a:lnTo>
                  <a:lnTo>
                    <a:pt x="2923" y="902"/>
                  </a:lnTo>
                  <a:lnTo>
                    <a:pt x="2899" y="732"/>
                  </a:lnTo>
                  <a:lnTo>
                    <a:pt x="2850" y="561"/>
                  </a:lnTo>
                  <a:lnTo>
                    <a:pt x="2777" y="415"/>
                  </a:lnTo>
                  <a:lnTo>
                    <a:pt x="2656" y="269"/>
                  </a:lnTo>
                  <a:lnTo>
                    <a:pt x="2656" y="269"/>
                  </a:lnTo>
                  <a:close/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8" name="Google Shape;318;p36"/>
            <p:cNvSpPr/>
            <p:nvPr/>
          </p:nvSpPr>
          <p:spPr>
            <a:xfrm>
              <a:off x="652350" y="4711500"/>
              <a:ext cx="46925" cy="46925"/>
            </a:xfrm>
            <a:custGeom>
              <a:rect b="b" l="l" r="r" t="t"/>
              <a:pathLst>
                <a:path extrusionOk="0" fill="none" h="1877" w="1877">
                  <a:moveTo>
                    <a:pt x="1657" y="244"/>
                  </a:moveTo>
                  <a:lnTo>
                    <a:pt x="1657" y="244"/>
                  </a:lnTo>
                  <a:lnTo>
                    <a:pt x="1535" y="147"/>
                  </a:lnTo>
                  <a:lnTo>
                    <a:pt x="1413" y="74"/>
                  </a:lnTo>
                  <a:lnTo>
                    <a:pt x="1267" y="25"/>
                  </a:lnTo>
                  <a:lnTo>
                    <a:pt x="1121" y="1"/>
                  </a:lnTo>
                  <a:lnTo>
                    <a:pt x="975" y="25"/>
                  </a:lnTo>
                  <a:lnTo>
                    <a:pt x="829" y="74"/>
                  </a:lnTo>
                  <a:lnTo>
                    <a:pt x="707" y="147"/>
                  </a:lnTo>
                  <a:lnTo>
                    <a:pt x="585" y="244"/>
                  </a:lnTo>
                  <a:lnTo>
                    <a:pt x="585" y="244"/>
                  </a:lnTo>
                  <a:lnTo>
                    <a:pt x="464" y="391"/>
                  </a:lnTo>
                  <a:lnTo>
                    <a:pt x="366" y="610"/>
                  </a:lnTo>
                  <a:lnTo>
                    <a:pt x="269" y="878"/>
                  </a:lnTo>
                  <a:lnTo>
                    <a:pt x="171" y="1170"/>
                  </a:lnTo>
                  <a:lnTo>
                    <a:pt x="50" y="1681"/>
                  </a:lnTo>
                  <a:lnTo>
                    <a:pt x="1" y="1876"/>
                  </a:lnTo>
                  <a:lnTo>
                    <a:pt x="1" y="1876"/>
                  </a:lnTo>
                  <a:lnTo>
                    <a:pt x="220" y="1852"/>
                  </a:lnTo>
                  <a:lnTo>
                    <a:pt x="731" y="1706"/>
                  </a:lnTo>
                  <a:lnTo>
                    <a:pt x="999" y="1633"/>
                  </a:lnTo>
                  <a:lnTo>
                    <a:pt x="1267" y="1535"/>
                  </a:lnTo>
                  <a:lnTo>
                    <a:pt x="1511" y="1413"/>
                  </a:lnTo>
                  <a:lnTo>
                    <a:pt x="1657" y="1316"/>
                  </a:lnTo>
                  <a:lnTo>
                    <a:pt x="1657" y="1316"/>
                  </a:lnTo>
                  <a:lnTo>
                    <a:pt x="1754" y="1194"/>
                  </a:lnTo>
                  <a:lnTo>
                    <a:pt x="1827" y="1048"/>
                  </a:lnTo>
                  <a:lnTo>
                    <a:pt x="1876" y="926"/>
                  </a:lnTo>
                  <a:lnTo>
                    <a:pt x="1876" y="780"/>
                  </a:lnTo>
                  <a:lnTo>
                    <a:pt x="1876" y="634"/>
                  </a:lnTo>
                  <a:lnTo>
                    <a:pt x="1827" y="488"/>
                  </a:lnTo>
                  <a:lnTo>
                    <a:pt x="1754" y="366"/>
                  </a:lnTo>
                  <a:lnTo>
                    <a:pt x="1657" y="244"/>
                  </a:lnTo>
                  <a:lnTo>
                    <a:pt x="1657" y="244"/>
                  </a:lnTo>
                  <a:close/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9" name="Google Shape;319;p36"/>
            <p:cNvSpPr/>
            <p:nvPr/>
          </p:nvSpPr>
          <p:spPr>
            <a:xfrm>
              <a:off x="579300" y="4638450"/>
              <a:ext cx="46900" cy="46900"/>
            </a:xfrm>
            <a:custGeom>
              <a:rect b="b" l="l" r="r" t="t"/>
              <a:pathLst>
                <a:path extrusionOk="0" fill="none" h="1876" w="1876">
                  <a:moveTo>
                    <a:pt x="1632" y="219"/>
                  </a:moveTo>
                  <a:lnTo>
                    <a:pt x="1632" y="219"/>
                  </a:lnTo>
                  <a:lnTo>
                    <a:pt x="1510" y="122"/>
                  </a:lnTo>
                  <a:lnTo>
                    <a:pt x="1388" y="49"/>
                  </a:lnTo>
                  <a:lnTo>
                    <a:pt x="1242" y="0"/>
                  </a:lnTo>
                  <a:lnTo>
                    <a:pt x="1096" y="0"/>
                  </a:lnTo>
                  <a:lnTo>
                    <a:pt x="950" y="0"/>
                  </a:lnTo>
                  <a:lnTo>
                    <a:pt x="828" y="49"/>
                  </a:lnTo>
                  <a:lnTo>
                    <a:pt x="682" y="122"/>
                  </a:lnTo>
                  <a:lnTo>
                    <a:pt x="560" y="219"/>
                  </a:lnTo>
                  <a:lnTo>
                    <a:pt x="560" y="219"/>
                  </a:lnTo>
                  <a:lnTo>
                    <a:pt x="463" y="366"/>
                  </a:lnTo>
                  <a:lnTo>
                    <a:pt x="341" y="609"/>
                  </a:lnTo>
                  <a:lnTo>
                    <a:pt x="244" y="877"/>
                  </a:lnTo>
                  <a:lnTo>
                    <a:pt x="171" y="1145"/>
                  </a:lnTo>
                  <a:lnTo>
                    <a:pt x="25" y="1656"/>
                  </a:lnTo>
                  <a:lnTo>
                    <a:pt x="0" y="1876"/>
                  </a:lnTo>
                  <a:lnTo>
                    <a:pt x="0" y="1876"/>
                  </a:lnTo>
                  <a:lnTo>
                    <a:pt x="195" y="1827"/>
                  </a:lnTo>
                  <a:lnTo>
                    <a:pt x="707" y="1705"/>
                  </a:lnTo>
                  <a:lnTo>
                    <a:pt x="999" y="1608"/>
                  </a:lnTo>
                  <a:lnTo>
                    <a:pt x="1267" y="1510"/>
                  </a:lnTo>
                  <a:lnTo>
                    <a:pt x="1486" y="1413"/>
                  </a:lnTo>
                  <a:lnTo>
                    <a:pt x="1632" y="1291"/>
                  </a:lnTo>
                  <a:lnTo>
                    <a:pt x="1632" y="1291"/>
                  </a:lnTo>
                  <a:lnTo>
                    <a:pt x="1729" y="1169"/>
                  </a:lnTo>
                  <a:lnTo>
                    <a:pt x="1802" y="1048"/>
                  </a:lnTo>
                  <a:lnTo>
                    <a:pt x="1851" y="901"/>
                  </a:lnTo>
                  <a:lnTo>
                    <a:pt x="1876" y="755"/>
                  </a:lnTo>
                  <a:lnTo>
                    <a:pt x="1851" y="609"/>
                  </a:lnTo>
                  <a:lnTo>
                    <a:pt x="1802" y="463"/>
                  </a:lnTo>
                  <a:lnTo>
                    <a:pt x="1729" y="341"/>
                  </a:lnTo>
                  <a:lnTo>
                    <a:pt x="1632" y="219"/>
                  </a:lnTo>
                  <a:lnTo>
                    <a:pt x="1632" y="219"/>
                  </a:lnTo>
                  <a:close/>
                </a:path>
              </a:pathLst>
            </a:custGeom>
            <a:noFill/>
            <a:ln cap="rnd" cmpd="sng" w="1217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20" name="Google Shape;320;p36"/>
          <p:cNvSpPr/>
          <p:nvPr/>
        </p:nvSpPr>
        <p:spPr>
          <a:xfrm>
            <a:off x="3536507" y="710554"/>
            <a:ext cx="271742" cy="259470"/>
          </a:xfrm>
          <a:custGeom>
            <a:rect b="b" l="l" r="r" t="t"/>
            <a:pathLst>
              <a:path extrusionOk="0" fill="none" h="14419" w="15101">
                <a:moveTo>
                  <a:pt x="7234" y="293"/>
                </a:moveTo>
                <a:lnTo>
                  <a:pt x="7234" y="293"/>
                </a:lnTo>
                <a:lnTo>
                  <a:pt x="7307" y="171"/>
                </a:lnTo>
                <a:lnTo>
                  <a:pt x="7380" y="74"/>
                </a:lnTo>
                <a:lnTo>
                  <a:pt x="7477" y="25"/>
                </a:lnTo>
                <a:lnTo>
                  <a:pt x="7550" y="1"/>
                </a:lnTo>
                <a:lnTo>
                  <a:pt x="7623" y="25"/>
                </a:lnTo>
                <a:lnTo>
                  <a:pt x="7721" y="74"/>
                </a:lnTo>
                <a:lnTo>
                  <a:pt x="7794" y="171"/>
                </a:lnTo>
                <a:lnTo>
                  <a:pt x="7867" y="293"/>
                </a:lnTo>
                <a:lnTo>
                  <a:pt x="9523" y="4092"/>
                </a:lnTo>
                <a:lnTo>
                  <a:pt x="9523" y="4092"/>
                </a:lnTo>
                <a:lnTo>
                  <a:pt x="9596" y="4214"/>
                </a:lnTo>
                <a:lnTo>
                  <a:pt x="9718" y="4360"/>
                </a:lnTo>
                <a:lnTo>
                  <a:pt x="9840" y="4482"/>
                </a:lnTo>
                <a:lnTo>
                  <a:pt x="9986" y="4604"/>
                </a:lnTo>
                <a:lnTo>
                  <a:pt x="10132" y="4701"/>
                </a:lnTo>
                <a:lnTo>
                  <a:pt x="10302" y="4774"/>
                </a:lnTo>
                <a:lnTo>
                  <a:pt x="10449" y="4847"/>
                </a:lnTo>
                <a:lnTo>
                  <a:pt x="10619" y="4872"/>
                </a:lnTo>
                <a:lnTo>
                  <a:pt x="14711" y="5286"/>
                </a:lnTo>
                <a:lnTo>
                  <a:pt x="14711" y="5286"/>
                </a:lnTo>
                <a:lnTo>
                  <a:pt x="14857" y="5310"/>
                </a:lnTo>
                <a:lnTo>
                  <a:pt x="14979" y="5359"/>
                </a:lnTo>
                <a:lnTo>
                  <a:pt x="15052" y="5407"/>
                </a:lnTo>
                <a:lnTo>
                  <a:pt x="15100" y="5505"/>
                </a:lnTo>
                <a:lnTo>
                  <a:pt x="15100" y="5578"/>
                </a:lnTo>
                <a:lnTo>
                  <a:pt x="15076" y="5675"/>
                </a:lnTo>
                <a:lnTo>
                  <a:pt x="15027" y="5773"/>
                </a:lnTo>
                <a:lnTo>
                  <a:pt x="14906" y="5895"/>
                </a:lnTo>
                <a:lnTo>
                  <a:pt x="11837" y="8622"/>
                </a:lnTo>
                <a:lnTo>
                  <a:pt x="11837" y="8622"/>
                </a:lnTo>
                <a:lnTo>
                  <a:pt x="11715" y="8744"/>
                </a:lnTo>
                <a:lnTo>
                  <a:pt x="11618" y="8890"/>
                </a:lnTo>
                <a:lnTo>
                  <a:pt x="11545" y="9061"/>
                </a:lnTo>
                <a:lnTo>
                  <a:pt x="11472" y="9231"/>
                </a:lnTo>
                <a:lnTo>
                  <a:pt x="11423" y="9402"/>
                </a:lnTo>
                <a:lnTo>
                  <a:pt x="11398" y="9572"/>
                </a:lnTo>
                <a:lnTo>
                  <a:pt x="11398" y="9743"/>
                </a:lnTo>
                <a:lnTo>
                  <a:pt x="11423" y="9913"/>
                </a:lnTo>
                <a:lnTo>
                  <a:pt x="12300" y="13956"/>
                </a:lnTo>
                <a:lnTo>
                  <a:pt x="12300" y="13956"/>
                </a:lnTo>
                <a:lnTo>
                  <a:pt x="12324" y="14102"/>
                </a:lnTo>
                <a:lnTo>
                  <a:pt x="12300" y="14200"/>
                </a:lnTo>
                <a:lnTo>
                  <a:pt x="12275" y="14297"/>
                </a:lnTo>
                <a:lnTo>
                  <a:pt x="12227" y="14370"/>
                </a:lnTo>
                <a:lnTo>
                  <a:pt x="12129" y="14394"/>
                </a:lnTo>
                <a:lnTo>
                  <a:pt x="12032" y="14419"/>
                </a:lnTo>
                <a:lnTo>
                  <a:pt x="11910" y="14370"/>
                </a:lnTo>
                <a:lnTo>
                  <a:pt x="11788" y="14321"/>
                </a:lnTo>
                <a:lnTo>
                  <a:pt x="8232" y="12227"/>
                </a:lnTo>
                <a:lnTo>
                  <a:pt x="8232" y="12227"/>
                </a:lnTo>
                <a:lnTo>
                  <a:pt x="8086" y="12154"/>
                </a:lnTo>
                <a:lnTo>
                  <a:pt x="7916" y="12105"/>
                </a:lnTo>
                <a:lnTo>
                  <a:pt x="7721" y="12081"/>
                </a:lnTo>
                <a:lnTo>
                  <a:pt x="7550" y="12081"/>
                </a:lnTo>
                <a:lnTo>
                  <a:pt x="7380" y="12081"/>
                </a:lnTo>
                <a:lnTo>
                  <a:pt x="7185" y="12105"/>
                </a:lnTo>
                <a:lnTo>
                  <a:pt x="7015" y="12154"/>
                </a:lnTo>
                <a:lnTo>
                  <a:pt x="6868" y="12227"/>
                </a:lnTo>
                <a:lnTo>
                  <a:pt x="3313" y="14321"/>
                </a:lnTo>
                <a:lnTo>
                  <a:pt x="3313" y="14321"/>
                </a:lnTo>
                <a:lnTo>
                  <a:pt x="3191" y="14370"/>
                </a:lnTo>
                <a:lnTo>
                  <a:pt x="3069" y="14419"/>
                </a:lnTo>
                <a:lnTo>
                  <a:pt x="2972" y="14394"/>
                </a:lnTo>
                <a:lnTo>
                  <a:pt x="2874" y="14370"/>
                </a:lnTo>
                <a:lnTo>
                  <a:pt x="2826" y="14297"/>
                </a:lnTo>
                <a:lnTo>
                  <a:pt x="2801" y="14200"/>
                </a:lnTo>
                <a:lnTo>
                  <a:pt x="2777" y="14102"/>
                </a:lnTo>
                <a:lnTo>
                  <a:pt x="2801" y="13956"/>
                </a:lnTo>
                <a:lnTo>
                  <a:pt x="3678" y="9913"/>
                </a:lnTo>
                <a:lnTo>
                  <a:pt x="3678" y="9913"/>
                </a:lnTo>
                <a:lnTo>
                  <a:pt x="3702" y="9743"/>
                </a:lnTo>
                <a:lnTo>
                  <a:pt x="3702" y="9572"/>
                </a:lnTo>
                <a:lnTo>
                  <a:pt x="3678" y="9402"/>
                </a:lnTo>
                <a:lnTo>
                  <a:pt x="3629" y="9231"/>
                </a:lnTo>
                <a:lnTo>
                  <a:pt x="3556" y="9061"/>
                </a:lnTo>
                <a:lnTo>
                  <a:pt x="3483" y="8890"/>
                </a:lnTo>
                <a:lnTo>
                  <a:pt x="3386" y="8744"/>
                </a:lnTo>
                <a:lnTo>
                  <a:pt x="3264" y="8622"/>
                </a:lnTo>
                <a:lnTo>
                  <a:pt x="195" y="5895"/>
                </a:lnTo>
                <a:lnTo>
                  <a:pt x="195" y="5895"/>
                </a:lnTo>
                <a:lnTo>
                  <a:pt x="73" y="5773"/>
                </a:lnTo>
                <a:lnTo>
                  <a:pt x="25" y="5675"/>
                </a:lnTo>
                <a:lnTo>
                  <a:pt x="0" y="5578"/>
                </a:lnTo>
                <a:lnTo>
                  <a:pt x="0" y="5505"/>
                </a:lnTo>
                <a:lnTo>
                  <a:pt x="49" y="5407"/>
                </a:lnTo>
                <a:lnTo>
                  <a:pt x="122" y="5359"/>
                </a:lnTo>
                <a:lnTo>
                  <a:pt x="244" y="5310"/>
                </a:lnTo>
                <a:lnTo>
                  <a:pt x="390" y="5286"/>
                </a:lnTo>
                <a:lnTo>
                  <a:pt x="4482" y="4872"/>
                </a:lnTo>
                <a:lnTo>
                  <a:pt x="4482" y="4872"/>
                </a:lnTo>
                <a:lnTo>
                  <a:pt x="4652" y="4847"/>
                </a:lnTo>
                <a:lnTo>
                  <a:pt x="4798" y="4774"/>
                </a:lnTo>
                <a:lnTo>
                  <a:pt x="4969" y="4701"/>
                </a:lnTo>
                <a:lnTo>
                  <a:pt x="5115" y="4604"/>
                </a:lnTo>
                <a:lnTo>
                  <a:pt x="5261" y="4482"/>
                </a:lnTo>
                <a:lnTo>
                  <a:pt x="5383" y="4360"/>
                </a:lnTo>
                <a:lnTo>
                  <a:pt x="5505" y="4214"/>
                </a:lnTo>
                <a:lnTo>
                  <a:pt x="5578" y="4092"/>
                </a:lnTo>
                <a:lnTo>
                  <a:pt x="7234" y="293"/>
                </a:lnTo>
                <a:close/>
              </a:path>
            </a:pathLst>
          </a:custGeom>
          <a:noFill/>
          <a:ln cap="rnd" cmpd="sng" w="1217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1" name="Google Shape;321;p36"/>
          <p:cNvSpPr/>
          <p:nvPr/>
        </p:nvSpPr>
        <p:spPr>
          <a:xfrm rot="2697553">
            <a:off x="5327282" y="2038984"/>
            <a:ext cx="412519" cy="393888"/>
          </a:xfrm>
          <a:custGeom>
            <a:rect b="b" l="l" r="r" t="t"/>
            <a:pathLst>
              <a:path extrusionOk="0" fill="none" h="14419" w="15101">
                <a:moveTo>
                  <a:pt x="7234" y="293"/>
                </a:moveTo>
                <a:lnTo>
                  <a:pt x="7234" y="293"/>
                </a:lnTo>
                <a:lnTo>
                  <a:pt x="7307" y="171"/>
                </a:lnTo>
                <a:lnTo>
                  <a:pt x="7380" y="74"/>
                </a:lnTo>
                <a:lnTo>
                  <a:pt x="7477" y="25"/>
                </a:lnTo>
                <a:lnTo>
                  <a:pt x="7550" y="1"/>
                </a:lnTo>
                <a:lnTo>
                  <a:pt x="7623" y="25"/>
                </a:lnTo>
                <a:lnTo>
                  <a:pt x="7721" y="74"/>
                </a:lnTo>
                <a:lnTo>
                  <a:pt x="7794" y="171"/>
                </a:lnTo>
                <a:lnTo>
                  <a:pt x="7867" y="293"/>
                </a:lnTo>
                <a:lnTo>
                  <a:pt x="9523" y="4092"/>
                </a:lnTo>
                <a:lnTo>
                  <a:pt x="9523" y="4092"/>
                </a:lnTo>
                <a:lnTo>
                  <a:pt x="9596" y="4214"/>
                </a:lnTo>
                <a:lnTo>
                  <a:pt x="9718" y="4360"/>
                </a:lnTo>
                <a:lnTo>
                  <a:pt x="9840" y="4482"/>
                </a:lnTo>
                <a:lnTo>
                  <a:pt x="9986" y="4604"/>
                </a:lnTo>
                <a:lnTo>
                  <a:pt x="10132" y="4701"/>
                </a:lnTo>
                <a:lnTo>
                  <a:pt x="10302" y="4774"/>
                </a:lnTo>
                <a:lnTo>
                  <a:pt x="10449" y="4847"/>
                </a:lnTo>
                <a:lnTo>
                  <a:pt x="10619" y="4872"/>
                </a:lnTo>
                <a:lnTo>
                  <a:pt x="14711" y="5286"/>
                </a:lnTo>
                <a:lnTo>
                  <a:pt x="14711" y="5286"/>
                </a:lnTo>
                <a:lnTo>
                  <a:pt x="14857" y="5310"/>
                </a:lnTo>
                <a:lnTo>
                  <a:pt x="14979" y="5359"/>
                </a:lnTo>
                <a:lnTo>
                  <a:pt x="15052" y="5407"/>
                </a:lnTo>
                <a:lnTo>
                  <a:pt x="15100" y="5505"/>
                </a:lnTo>
                <a:lnTo>
                  <a:pt x="15100" y="5578"/>
                </a:lnTo>
                <a:lnTo>
                  <a:pt x="15076" y="5675"/>
                </a:lnTo>
                <a:lnTo>
                  <a:pt x="15027" y="5773"/>
                </a:lnTo>
                <a:lnTo>
                  <a:pt x="14906" y="5895"/>
                </a:lnTo>
                <a:lnTo>
                  <a:pt x="11837" y="8622"/>
                </a:lnTo>
                <a:lnTo>
                  <a:pt x="11837" y="8622"/>
                </a:lnTo>
                <a:lnTo>
                  <a:pt x="11715" y="8744"/>
                </a:lnTo>
                <a:lnTo>
                  <a:pt x="11618" y="8890"/>
                </a:lnTo>
                <a:lnTo>
                  <a:pt x="11545" y="9061"/>
                </a:lnTo>
                <a:lnTo>
                  <a:pt x="11472" y="9231"/>
                </a:lnTo>
                <a:lnTo>
                  <a:pt x="11423" y="9402"/>
                </a:lnTo>
                <a:lnTo>
                  <a:pt x="11398" y="9572"/>
                </a:lnTo>
                <a:lnTo>
                  <a:pt x="11398" y="9743"/>
                </a:lnTo>
                <a:lnTo>
                  <a:pt x="11423" y="9913"/>
                </a:lnTo>
                <a:lnTo>
                  <a:pt x="12300" y="13956"/>
                </a:lnTo>
                <a:lnTo>
                  <a:pt x="12300" y="13956"/>
                </a:lnTo>
                <a:lnTo>
                  <a:pt x="12324" y="14102"/>
                </a:lnTo>
                <a:lnTo>
                  <a:pt x="12300" y="14200"/>
                </a:lnTo>
                <a:lnTo>
                  <a:pt x="12275" y="14297"/>
                </a:lnTo>
                <a:lnTo>
                  <a:pt x="12227" y="14370"/>
                </a:lnTo>
                <a:lnTo>
                  <a:pt x="12129" y="14394"/>
                </a:lnTo>
                <a:lnTo>
                  <a:pt x="12032" y="14419"/>
                </a:lnTo>
                <a:lnTo>
                  <a:pt x="11910" y="14370"/>
                </a:lnTo>
                <a:lnTo>
                  <a:pt x="11788" y="14321"/>
                </a:lnTo>
                <a:lnTo>
                  <a:pt x="8232" y="12227"/>
                </a:lnTo>
                <a:lnTo>
                  <a:pt x="8232" y="12227"/>
                </a:lnTo>
                <a:lnTo>
                  <a:pt x="8086" y="12154"/>
                </a:lnTo>
                <a:lnTo>
                  <a:pt x="7916" y="12105"/>
                </a:lnTo>
                <a:lnTo>
                  <a:pt x="7721" y="12081"/>
                </a:lnTo>
                <a:lnTo>
                  <a:pt x="7550" y="12081"/>
                </a:lnTo>
                <a:lnTo>
                  <a:pt x="7380" y="12081"/>
                </a:lnTo>
                <a:lnTo>
                  <a:pt x="7185" y="12105"/>
                </a:lnTo>
                <a:lnTo>
                  <a:pt x="7015" y="12154"/>
                </a:lnTo>
                <a:lnTo>
                  <a:pt x="6868" y="12227"/>
                </a:lnTo>
                <a:lnTo>
                  <a:pt x="3313" y="14321"/>
                </a:lnTo>
                <a:lnTo>
                  <a:pt x="3313" y="14321"/>
                </a:lnTo>
                <a:lnTo>
                  <a:pt x="3191" y="14370"/>
                </a:lnTo>
                <a:lnTo>
                  <a:pt x="3069" y="14419"/>
                </a:lnTo>
                <a:lnTo>
                  <a:pt x="2972" y="14394"/>
                </a:lnTo>
                <a:lnTo>
                  <a:pt x="2874" y="14370"/>
                </a:lnTo>
                <a:lnTo>
                  <a:pt x="2826" y="14297"/>
                </a:lnTo>
                <a:lnTo>
                  <a:pt x="2801" y="14200"/>
                </a:lnTo>
                <a:lnTo>
                  <a:pt x="2777" y="14102"/>
                </a:lnTo>
                <a:lnTo>
                  <a:pt x="2801" y="13956"/>
                </a:lnTo>
                <a:lnTo>
                  <a:pt x="3678" y="9913"/>
                </a:lnTo>
                <a:lnTo>
                  <a:pt x="3678" y="9913"/>
                </a:lnTo>
                <a:lnTo>
                  <a:pt x="3702" y="9743"/>
                </a:lnTo>
                <a:lnTo>
                  <a:pt x="3702" y="9572"/>
                </a:lnTo>
                <a:lnTo>
                  <a:pt x="3678" y="9402"/>
                </a:lnTo>
                <a:lnTo>
                  <a:pt x="3629" y="9231"/>
                </a:lnTo>
                <a:lnTo>
                  <a:pt x="3556" y="9061"/>
                </a:lnTo>
                <a:lnTo>
                  <a:pt x="3483" y="8890"/>
                </a:lnTo>
                <a:lnTo>
                  <a:pt x="3386" y="8744"/>
                </a:lnTo>
                <a:lnTo>
                  <a:pt x="3264" y="8622"/>
                </a:lnTo>
                <a:lnTo>
                  <a:pt x="195" y="5895"/>
                </a:lnTo>
                <a:lnTo>
                  <a:pt x="195" y="5895"/>
                </a:lnTo>
                <a:lnTo>
                  <a:pt x="73" y="5773"/>
                </a:lnTo>
                <a:lnTo>
                  <a:pt x="25" y="5675"/>
                </a:lnTo>
                <a:lnTo>
                  <a:pt x="0" y="5578"/>
                </a:lnTo>
                <a:lnTo>
                  <a:pt x="0" y="5505"/>
                </a:lnTo>
                <a:lnTo>
                  <a:pt x="49" y="5407"/>
                </a:lnTo>
                <a:lnTo>
                  <a:pt x="122" y="5359"/>
                </a:lnTo>
                <a:lnTo>
                  <a:pt x="244" y="5310"/>
                </a:lnTo>
                <a:lnTo>
                  <a:pt x="390" y="5286"/>
                </a:lnTo>
                <a:lnTo>
                  <a:pt x="4482" y="4872"/>
                </a:lnTo>
                <a:lnTo>
                  <a:pt x="4482" y="4872"/>
                </a:lnTo>
                <a:lnTo>
                  <a:pt x="4652" y="4847"/>
                </a:lnTo>
                <a:lnTo>
                  <a:pt x="4798" y="4774"/>
                </a:lnTo>
                <a:lnTo>
                  <a:pt x="4969" y="4701"/>
                </a:lnTo>
                <a:lnTo>
                  <a:pt x="5115" y="4604"/>
                </a:lnTo>
                <a:lnTo>
                  <a:pt x="5261" y="4482"/>
                </a:lnTo>
                <a:lnTo>
                  <a:pt x="5383" y="4360"/>
                </a:lnTo>
                <a:lnTo>
                  <a:pt x="5505" y="4214"/>
                </a:lnTo>
                <a:lnTo>
                  <a:pt x="5578" y="4092"/>
                </a:lnTo>
                <a:lnTo>
                  <a:pt x="7234" y="293"/>
                </a:lnTo>
                <a:close/>
              </a:path>
            </a:pathLst>
          </a:custGeom>
          <a:noFill/>
          <a:ln cap="rnd" cmpd="sng" w="1217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2" name="Google Shape;322;p36"/>
          <p:cNvSpPr/>
          <p:nvPr/>
        </p:nvSpPr>
        <p:spPr>
          <a:xfrm>
            <a:off x="5653628" y="1814107"/>
            <a:ext cx="165205" cy="157816"/>
          </a:xfrm>
          <a:custGeom>
            <a:rect b="b" l="l" r="r" t="t"/>
            <a:pathLst>
              <a:path extrusionOk="0" fill="none" h="14419" w="15101">
                <a:moveTo>
                  <a:pt x="7234" y="293"/>
                </a:moveTo>
                <a:lnTo>
                  <a:pt x="7234" y="293"/>
                </a:lnTo>
                <a:lnTo>
                  <a:pt x="7307" y="171"/>
                </a:lnTo>
                <a:lnTo>
                  <a:pt x="7380" y="74"/>
                </a:lnTo>
                <a:lnTo>
                  <a:pt x="7477" y="25"/>
                </a:lnTo>
                <a:lnTo>
                  <a:pt x="7550" y="1"/>
                </a:lnTo>
                <a:lnTo>
                  <a:pt x="7623" y="25"/>
                </a:lnTo>
                <a:lnTo>
                  <a:pt x="7721" y="74"/>
                </a:lnTo>
                <a:lnTo>
                  <a:pt x="7794" y="171"/>
                </a:lnTo>
                <a:lnTo>
                  <a:pt x="7867" y="293"/>
                </a:lnTo>
                <a:lnTo>
                  <a:pt x="9523" y="4092"/>
                </a:lnTo>
                <a:lnTo>
                  <a:pt x="9523" y="4092"/>
                </a:lnTo>
                <a:lnTo>
                  <a:pt x="9596" y="4214"/>
                </a:lnTo>
                <a:lnTo>
                  <a:pt x="9718" y="4360"/>
                </a:lnTo>
                <a:lnTo>
                  <a:pt x="9840" y="4482"/>
                </a:lnTo>
                <a:lnTo>
                  <a:pt x="9986" y="4604"/>
                </a:lnTo>
                <a:lnTo>
                  <a:pt x="10132" y="4701"/>
                </a:lnTo>
                <a:lnTo>
                  <a:pt x="10302" y="4774"/>
                </a:lnTo>
                <a:lnTo>
                  <a:pt x="10449" y="4847"/>
                </a:lnTo>
                <a:lnTo>
                  <a:pt x="10619" y="4872"/>
                </a:lnTo>
                <a:lnTo>
                  <a:pt x="14711" y="5286"/>
                </a:lnTo>
                <a:lnTo>
                  <a:pt x="14711" y="5286"/>
                </a:lnTo>
                <a:lnTo>
                  <a:pt x="14857" y="5310"/>
                </a:lnTo>
                <a:lnTo>
                  <a:pt x="14979" y="5359"/>
                </a:lnTo>
                <a:lnTo>
                  <a:pt x="15052" y="5407"/>
                </a:lnTo>
                <a:lnTo>
                  <a:pt x="15100" y="5505"/>
                </a:lnTo>
                <a:lnTo>
                  <a:pt x="15100" y="5578"/>
                </a:lnTo>
                <a:lnTo>
                  <a:pt x="15076" y="5675"/>
                </a:lnTo>
                <a:lnTo>
                  <a:pt x="15027" y="5773"/>
                </a:lnTo>
                <a:lnTo>
                  <a:pt x="14906" y="5895"/>
                </a:lnTo>
                <a:lnTo>
                  <a:pt x="11837" y="8622"/>
                </a:lnTo>
                <a:lnTo>
                  <a:pt x="11837" y="8622"/>
                </a:lnTo>
                <a:lnTo>
                  <a:pt x="11715" y="8744"/>
                </a:lnTo>
                <a:lnTo>
                  <a:pt x="11618" y="8890"/>
                </a:lnTo>
                <a:lnTo>
                  <a:pt x="11545" y="9061"/>
                </a:lnTo>
                <a:lnTo>
                  <a:pt x="11472" y="9231"/>
                </a:lnTo>
                <a:lnTo>
                  <a:pt x="11423" y="9402"/>
                </a:lnTo>
                <a:lnTo>
                  <a:pt x="11398" y="9572"/>
                </a:lnTo>
                <a:lnTo>
                  <a:pt x="11398" y="9743"/>
                </a:lnTo>
                <a:lnTo>
                  <a:pt x="11423" y="9913"/>
                </a:lnTo>
                <a:lnTo>
                  <a:pt x="12300" y="13956"/>
                </a:lnTo>
                <a:lnTo>
                  <a:pt x="12300" y="13956"/>
                </a:lnTo>
                <a:lnTo>
                  <a:pt x="12324" y="14102"/>
                </a:lnTo>
                <a:lnTo>
                  <a:pt x="12300" y="14200"/>
                </a:lnTo>
                <a:lnTo>
                  <a:pt x="12275" y="14297"/>
                </a:lnTo>
                <a:lnTo>
                  <a:pt x="12227" y="14370"/>
                </a:lnTo>
                <a:lnTo>
                  <a:pt x="12129" y="14394"/>
                </a:lnTo>
                <a:lnTo>
                  <a:pt x="12032" y="14419"/>
                </a:lnTo>
                <a:lnTo>
                  <a:pt x="11910" y="14370"/>
                </a:lnTo>
                <a:lnTo>
                  <a:pt x="11788" y="14321"/>
                </a:lnTo>
                <a:lnTo>
                  <a:pt x="8232" y="12227"/>
                </a:lnTo>
                <a:lnTo>
                  <a:pt x="8232" y="12227"/>
                </a:lnTo>
                <a:lnTo>
                  <a:pt x="8086" y="12154"/>
                </a:lnTo>
                <a:lnTo>
                  <a:pt x="7916" y="12105"/>
                </a:lnTo>
                <a:lnTo>
                  <a:pt x="7721" y="12081"/>
                </a:lnTo>
                <a:lnTo>
                  <a:pt x="7550" y="12081"/>
                </a:lnTo>
                <a:lnTo>
                  <a:pt x="7380" y="12081"/>
                </a:lnTo>
                <a:lnTo>
                  <a:pt x="7185" y="12105"/>
                </a:lnTo>
                <a:lnTo>
                  <a:pt x="7015" y="12154"/>
                </a:lnTo>
                <a:lnTo>
                  <a:pt x="6868" y="12227"/>
                </a:lnTo>
                <a:lnTo>
                  <a:pt x="3313" y="14321"/>
                </a:lnTo>
                <a:lnTo>
                  <a:pt x="3313" y="14321"/>
                </a:lnTo>
                <a:lnTo>
                  <a:pt x="3191" y="14370"/>
                </a:lnTo>
                <a:lnTo>
                  <a:pt x="3069" y="14419"/>
                </a:lnTo>
                <a:lnTo>
                  <a:pt x="2972" y="14394"/>
                </a:lnTo>
                <a:lnTo>
                  <a:pt x="2874" y="14370"/>
                </a:lnTo>
                <a:lnTo>
                  <a:pt x="2826" y="14297"/>
                </a:lnTo>
                <a:lnTo>
                  <a:pt x="2801" y="14200"/>
                </a:lnTo>
                <a:lnTo>
                  <a:pt x="2777" y="14102"/>
                </a:lnTo>
                <a:lnTo>
                  <a:pt x="2801" y="13956"/>
                </a:lnTo>
                <a:lnTo>
                  <a:pt x="3678" y="9913"/>
                </a:lnTo>
                <a:lnTo>
                  <a:pt x="3678" y="9913"/>
                </a:lnTo>
                <a:lnTo>
                  <a:pt x="3702" y="9743"/>
                </a:lnTo>
                <a:lnTo>
                  <a:pt x="3702" y="9572"/>
                </a:lnTo>
                <a:lnTo>
                  <a:pt x="3678" y="9402"/>
                </a:lnTo>
                <a:lnTo>
                  <a:pt x="3629" y="9231"/>
                </a:lnTo>
                <a:lnTo>
                  <a:pt x="3556" y="9061"/>
                </a:lnTo>
                <a:lnTo>
                  <a:pt x="3483" y="8890"/>
                </a:lnTo>
                <a:lnTo>
                  <a:pt x="3386" y="8744"/>
                </a:lnTo>
                <a:lnTo>
                  <a:pt x="3264" y="8622"/>
                </a:lnTo>
                <a:lnTo>
                  <a:pt x="195" y="5895"/>
                </a:lnTo>
                <a:lnTo>
                  <a:pt x="195" y="5895"/>
                </a:lnTo>
                <a:lnTo>
                  <a:pt x="73" y="5773"/>
                </a:lnTo>
                <a:lnTo>
                  <a:pt x="25" y="5675"/>
                </a:lnTo>
                <a:lnTo>
                  <a:pt x="0" y="5578"/>
                </a:lnTo>
                <a:lnTo>
                  <a:pt x="0" y="5505"/>
                </a:lnTo>
                <a:lnTo>
                  <a:pt x="49" y="5407"/>
                </a:lnTo>
                <a:lnTo>
                  <a:pt x="122" y="5359"/>
                </a:lnTo>
                <a:lnTo>
                  <a:pt x="244" y="5310"/>
                </a:lnTo>
                <a:lnTo>
                  <a:pt x="390" y="5286"/>
                </a:lnTo>
                <a:lnTo>
                  <a:pt x="4482" y="4872"/>
                </a:lnTo>
                <a:lnTo>
                  <a:pt x="4482" y="4872"/>
                </a:lnTo>
                <a:lnTo>
                  <a:pt x="4652" y="4847"/>
                </a:lnTo>
                <a:lnTo>
                  <a:pt x="4798" y="4774"/>
                </a:lnTo>
                <a:lnTo>
                  <a:pt x="4969" y="4701"/>
                </a:lnTo>
                <a:lnTo>
                  <a:pt x="5115" y="4604"/>
                </a:lnTo>
                <a:lnTo>
                  <a:pt x="5261" y="4482"/>
                </a:lnTo>
                <a:lnTo>
                  <a:pt x="5383" y="4360"/>
                </a:lnTo>
                <a:lnTo>
                  <a:pt x="5505" y="4214"/>
                </a:lnTo>
                <a:lnTo>
                  <a:pt x="5578" y="4092"/>
                </a:lnTo>
                <a:lnTo>
                  <a:pt x="7234" y="293"/>
                </a:lnTo>
                <a:close/>
              </a:path>
            </a:pathLst>
          </a:custGeom>
          <a:noFill/>
          <a:ln cap="rnd" cmpd="sng" w="1217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3" name="Google Shape;323;p36"/>
          <p:cNvSpPr/>
          <p:nvPr/>
        </p:nvSpPr>
        <p:spPr>
          <a:xfrm rot="1280074">
            <a:off x="3348230" y="1493219"/>
            <a:ext cx="165200" cy="157799"/>
          </a:xfrm>
          <a:custGeom>
            <a:rect b="b" l="l" r="r" t="t"/>
            <a:pathLst>
              <a:path extrusionOk="0" fill="none" h="14419" w="15101">
                <a:moveTo>
                  <a:pt x="7234" y="293"/>
                </a:moveTo>
                <a:lnTo>
                  <a:pt x="7234" y="293"/>
                </a:lnTo>
                <a:lnTo>
                  <a:pt x="7307" y="171"/>
                </a:lnTo>
                <a:lnTo>
                  <a:pt x="7380" y="74"/>
                </a:lnTo>
                <a:lnTo>
                  <a:pt x="7477" y="25"/>
                </a:lnTo>
                <a:lnTo>
                  <a:pt x="7550" y="1"/>
                </a:lnTo>
                <a:lnTo>
                  <a:pt x="7623" y="25"/>
                </a:lnTo>
                <a:lnTo>
                  <a:pt x="7721" y="74"/>
                </a:lnTo>
                <a:lnTo>
                  <a:pt x="7794" y="171"/>
                </a:lnTo>
                <a:lnTo>
                  <a:pt x="7867" y="293"/>
                </a:lnTo>
                <a:lnTo>
                  <a:pt x="9523" y="4092"/>
                </a:lnTo>
                <a:lnTo>
                  <a:pt x="9523" y="4092"/>
                </a:lnTo>
                <a:lnTo>
                  <a:pt x="9596" y="4214"/>
                </a:lnTo>
                <a:lnTo>
                  <a:pt x="9718" y="4360"/>
                </a:lnTo>
                <a:lnTo>
                  <a:pt x="9840" y="4482"/>
                </a:lnTo>
                <a:lnTo>
                  <a:pt x="9986" y="4604"/>
                </a:lnTo>
                <a:lnTo>
                  <a:pt x="10132" y="4701"/>
                </a:lnTo>
                <a:lnTo>
                  <a:pt x="10302" y="4774"/>
                </a:lnTo>
                <a:lnTo>
                  <a:pt x="10449" y="4847"/>
                </a:lnTo>
                <a:lnTo>
                  <a:pt x="10619" y="4872"/>
                </a:lnTo>
                <a:lnTo>
                  <a:pt x="14711" y="5286"/>
                </a:lnTo>
                <a:lnTo>
                  <a:pt x="14711" y="5286"/>
                </a:lnTo>
                <a:lnTo>
                  <a:pt x="14857" y="5310"/>
                </a:lnTo>
                <a:lnTo>
                  <a:pt x="14979" y="5359"/>
                </a:lnTo>
                <a:lnTo>
                  <a:pt x="15052" y="5407"/>
                </a:lnTo>
                <a:lnTo>
                  <a:pt x="15100" y="5505"/>
                </a:lnTo>
                <a:lnTo>
                  <a:pt x="15100" y="5578"/>
                </a:lnTo>
                <a:lnTo>
                  <a:pt x="15076" y="5675"/>
                </a:lnTo>
                <a:lnTo>
                  <a:pt x="15027" y="5773"/>
                </a:lnTo>
                <a:lnTo>
                  <a:pt x="14906" y="5895"/>
                </a:lnTo>
                <a:lnTo>
                  <a:pt x="11837" y="8622"/>
                </a:lnTo>
                <a:lnTo>
                  <a:pt x="11837" y="8622"/>
                </a:lnTo>
                <a:lnTo>
                  <a:pt x="11715" y="8744"/>
                </a:lnTo>
                <a:lnTo>
                  <a:pt x="11618" y="8890"/>
                </a:lnTo>
                <a:lnTo>
                  <a:pt x="11545" y="9061"/>
                </a:lnTo>
                <a:lnTo>
                  <a:pt x="11472" y="9231"/>
                </a:lnTo>
                <a:lnTo>
                  <a:pt x="11423" y="9402"/>
                </a:lnTo>
                <a:lnTo>
                  <a:pt x="11398" y="9572"/>
                </a:lnTo>
                <a:lnTo>
                  <a:pt x="11398" y="9743"/>
                </a:lnTo>
                <a:lnTo>
                  <a:pt x="11423" y="9913"/>
                </a:lnTo>
                <a:lnTo>
                  <a:pt x="12300" y="13956"/>
                </a:lnTo>
                <a:lnTo>
                  <a:pt x="12300" y="13956"/>
                </a:lnTo>
                <a:lnTo>
                  <a:pt x="12324" y="14102"/>
                </a:lnTo>
                <a:lnTo>
                  <a:pt x="12300" y="14200"/>
                </a:lnTo>
                <a:lnTo>
                  <a:pt x="12275" y="14297"/>
                </a:lnTo>
                <a:lnTo>
                  <a:pt x="12227" y="14370"/>
                </a:lnTo>
                <a:lnTo>
                  <a:pt x="12129" y="14394"/>
                </a:lnTo>
                <a:lnTo>
                  <a:pt x="12032" y="14419"/>
                </a:lnTo>
                <a:lnTo>
                  <a:pt x="11910" y="14370"/>
                </a:lnTo>
                <a:lnTo>
                  <a:pt x="11788" y="14321"/>
                </a:lnTo>
                <a:lnTo>
                  <a:pt x="8232" y="12227"/>
                </a:lnTo>
                <a:lnTo>
                  <a:pt x="8232" y="12227"/>
                </a:lnTo>
                <a:lnTo>
                  <a:pt x="8086" y="12154"/>
                </a:lnTo>
                <a:lnTo>
                  <a:pt x="7916" y="12105"/>
                </a:lnTo>
                <a:lnTo>
                  <a:pt x="7721" y="12081"/>
                </a:lnTo>
                <a:lnTo>
                  <a:pt x="7550" y="12081"/>
                </a:lnTo>
                <a:lnTo>
                  <a:pt x="7380" y="12081"/>
                </a:lnTo>
                <a:lnTo>
                  <a:pt x="7185" y="12105"/>
                </a:lnTo>
                <a:lnTo>
                  <a:pt x="7015" y="12154"/>
                </a:lnTo>
                <a:lnTo>
                  <a:pt x="6868" y="12227"/>
                </a:lnTo>
                <a:lnTo>
                  <a:pt x="3313" y="14321"/>
                </a:lnTo>
                <a:lnTo>
                  <a:pt x="3313" y="14321"/>
                </a:lnTo>
                <a:lnTo>
                  <a:pt x="3191" y="14370"/>
                </a:lnTo>
                <a:lnTo>
                  <a:pt x="3069" y="14419"/>
                </a:lnTo>
                <a:lnTo>
                  <a:pt x="2972" y="14394"/>
                </a:lnTo>
                <a:lnTo>
                  <a:pt x="2874" y="14370"/>
                </a:lnTo>
                <a:lnTo>
                  <a:pt x="2826" y="14297"/>
                </a:lnTo>
                <a:lnTo>
                  <a:pt x="2801" y="14200"/>
                </a:lnTo>
                <a:lnTo>
                  <a:pt x="2777" y="14102"/>
                </a:lnTo>
                <a:lnTo>
                  <a:pt x="2801" y="13956"/>
                </a:lnTo>
                <a:lnTo>
                  <a:pt x="3678" y="9913"/>
                </a:lnTo>
                <a:lnTo>
                  <a:pt x="3678" y="9913"/>
                </a:lnTo>
                <a:lnTo>
                  <a:pt x="3702" y="9743"/>
                </a:lnTo>
                <a:lnTo>
                  <a:pt x="3702" y="9572"/>
                </a:lnTo>
                <a:lnTo>
                  <a:pt x="3678" y="9402"/>
                </a:lnTo>
                <a:lnTo>
                  <a:pt x="3629" y="9231"/>
                </a:lnTo>
                <a:lnTo>
                  <a:pt x="3556" y="9061"/>
                </a:lnTo>
                <a:lnTo>
                  <a:pt x="3483" y="8890"/>
                </a:lnTo>
                <a:lnTo>
                  <a:pt x="3386" y="8744"/>
                </a:lnTo>
                <a:lnTo>
                  <a:pt x="3264" y="8622"/>
                </a:lnTo>
                <a:lnTo>
                  <a:pt x="195" y="5895"/>
                </a:lnTo>
                <a:lnTo>
                  <a:pt x="195" y="5895"/>
                </a:lnTo>
                <a:lnTo>
                  <a:pt x="73" y="5773"/>
                </a:lnTo>
                <a:lnTo>
                  <a:pt x="25" y="5675"/>
                </a:lnTo>
                <a:lnTo>
                  <a:pt x="0" y="5578"/>
                </a:lnTo>
                <a:lnTo>
                  <a:pt x="0" y="5505"/>
                </a:lnTo>
                <a:lnTo>
                  <a:pt x="49" y="5407"/>
                </a:lnTo>
                <a:lnTo>
                  <a:pt x="122" y="5359"/>
                </a:lnTo>
                <a:lnTo>
                  <a:pt x="244" y="5310"/>
                </a:lnTo>
                <a:lnTo>
                  <a:pt x="390" y="5286"/>
                </a:lnTo>
                <a:lnTo>
                  <a:pt x="4482" y="4872"/>
                </a:lnTo>
                <a:lnTo>
                  <a:pt x="4482" y="4872"/>
                </a:lnTo>
                <a:lnTo>
                  <a:pt x="4652" y="4847"/>
                </a:lnTo>
                <a:lnTo>
                  <a:pt x="4798" y="4774"/>
                </a:lnTo>
                <a:lnTo>
                  <a:pt x="4969" y="4701"/>
                </a:lnTo>
                <a:lnTo>
                  <a:pt x="5115" y="4604"/>
                </a:lnTo>
                <a:lnTo>
                  <a:pt x="5261" y="4482"/>
                </a:lnTo>
                <a:lnTo>
                  <a:pt x="5383" y="4360"/>
                </a:lnTo>
                <a:lnTo>
                  <a:pt x="5505" y="4214"/>
                </a:lnTo>
                <a:lnTo>
                  <a:pt x="5578" y="4092"/>
                </a:lnTo>
                <a:lnTo>
                  <a:pt x="7234" y="293"/>
                </a:lnTo>
                <a:close/>
              </a:path>
            </a:pathLst>
          </a:custGeom>
          <a:noFill/>
          <a:ln cap="rnd" cmpd="sng" w="1217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4" name="Google Shape;324;p36"/>
          <p:cNvSpPr txBox="1"/>
          <p:nvPr>
            <p:ph idx="12" type="sldNum"/>
          </p:nvPr>
        </p:nvSpPr>
        <p:spPr>
          <a:xfrm>
            <a:off x="8555875" y="4576450"/>
            <a:ext cx="435600" cy="43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37"/>
          <p:cNvSpPr txBox="1"/>
          <p:nvPr>
            <p:ph type="title"/>
          </p:nvPr>
        </p:nvSpPr>
        <p:spPr>
          <a:xfrm>
            <a:off x="457200" y="302525"/>
            <a:ext cx="7792720" cy="294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3000">
                <a:latin typeface="Oswald"/>
                <a:ea typeface="Oswald"/>
                <a:cs typeface="Oswald"/>
                <a:sym typeface="Oswald"/>
              </a:rPr>
              <a:t>Цели</a:t>
            </a:r>
            <a:endParaRPr sz="3000"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30" name="Google Shape;330;p37"/>
          <p:cNvSpPr txBox="1"/>
          <p:nvPr>
            <p:ph idx="12" type="sldNum"/>
          </p:nvPr>
        </p:nvSpPr>
        <p:spPr>
          <a:xfrm>
            <a:off x="8555875" y="4576450"/>
            <a:ext cx="435600" cy="43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31" name="Google Shape;331;p37"/>
          <p:cNvSpPr txBox="1"/>
          <p:nvPr/>
        </p:nvSpPr>
        <p:spPr>
          <a:xfrm>
            <a:off x="5359213" y="2310882"/>
            <a:ext cx="13440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Lorem um congue</a:t>
            </a:r>
            <a:endParaRPr b="1" i="0" sz="14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32" name="Google Shape;332;p37"/>
          <p:cNvSpPr/>
          <p:nvPr/>
        </p:nvSpPr>
        <p:spPr>
          <a:xfrm>
            <a:off x="-254000" y="1251934"/>
            <a:ext cx="9103360" cy="22662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81000" lvl="0" marL="1371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8394B"/>
              </a:buClr>
              <a:buSzPts val="2400"/>
              <a:buFont typeface="Open Sans"/>
              <a:buChar char="●"/>
            </a:pPr>
            <a:r>
              <a:rPr b="0" i="0" lang="en" sz="2400" u="none" cap="none" strike="noStrike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Да въведе понятията за потребителски и </a:t>
            </a:r>
            <a:br>
              <a:rPr b="0" i="0" lang="en" sz="2400" u="none" cap="none" strike="noStrike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b="0" i="0" lang="en" sz="2400" u="none" cap="none" strike="noStrike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системни изисквания</a:t>
            </a:r>
            <a:endParaRPr/>
          </a:p>
          <a:p>
            <a:pPr indent="-381000" lvl="0" marL="1371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8394B"/>
              </a:buClr>
              <a:buSzPts val="2400"/>
              <a:buFont typeface="Open Sans"/>
              <a:buChar char="●"/>
            </a:pPr>
            <a:r>
              <a:rPr b="0" i="0" lang="en" sz="2400" u="none" cap="none" strike="noStrike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Да опише функционалните и нефункционални изисквания</a:t>
            </a:r>
            <a:endParaRPr/>
          </a:p>
          <a:p>
            <a:pPr indent="-381000" lvl="0" marL="1371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8394B"/>
              </a:buClr>
              <a:buSzPts val="2400"/>
              <a:buFont typeface="Open Sans"/>
              <a:buChar char="●"/>
            </a:pPr>
            <a:r>
              <a:rPr b="0" i="0" lang="en" sz="2400" u="none" cap="none" strike="noStrike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Да обясни как се организира документът </a:t>
            </a:r>
            <a:br>
              <a:rPr b="0" i="0" lang="en" sz="2400" u="none" cap="none" strike="noStrike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b="0" i="0" lang="en" sz="2400" u="none" cap="none" strike="noStrike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на системните изисквания</a:t>
            </a:r>
            <a:endParaRPr b="0" i="0" sz="2400" u="none" cap="none" strike="noStrike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38"/>
          <p:cNvSpPr txBox="1"/>
          <p:nvPr>
            <p:ph type="title"/>
          </p:nvPr>
        </p:nvSpPr>
        <p:spPr>
          <a:xfrm>
            <a:off x="457200" y="302525"/>
            <a:ext cx="7792800" cy="72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3000">
                <a:latin typeface="Oswald"/>
                <a:ea typeface="Oswald"/>
                <a:cs typeface="Oswald"/>
                <a:sym typeface="Oswald"/>
              </a:rPr>
              <a:t>Типове изисквания</a:t>
            </a:r>
            <a:endParaRPr sz="3000"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38" name="Google Shape;338;p38"/>
          <p:cNvSpPr txBox="1"/>
          <p:nvPr>
            <p:ph idx="12" type="sldNum"/>
          </p:nvPr>
        </p:nvSpPr>
        <p:spPr>
          <a:xfrm>
            <a:off x="8555875" y="4576450"/>
            <a:ext cx="435600" cy="43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39" name="Google Shape;339;p38"/>
          <p:cNvSpPr txBox="1"/>
          <p:nvPr/>
        </p:nvSpPr>
        <p:spPr>
          <a:xfrm>
            <a:off x="5359213" y="2310882"/>
            <a:ext cx="13440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Lorem um congue</a:t>
            </a:r>
            <a:endParaRPr b="1" i="0" sz="14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40" name="Google Shape;340;p38"/>
          <p:cNvSpPr/>
          <p:nvPr/>
        </p:nvSpPr>
        <p:spPr>
          <a:xfrm>
            <a:off x="-254000" y="1251934"/>
            <a:ext cx="9103500" cy="2113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81000" lvl="0" marL="1371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8394B"/>
              </a:buClr>
              <a:buSzPts val="2400"/>
              <a:buFont typeface="Open Sans"/>
              <a:buAutoNum type="arabicPeriod"/>
            </a:pPr>
            <a:r>
              <a:rPr b="0" i="0" lang="en" sz="2400" u="none" cap="none" strike="noStrike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Функционални и нефункционални изисквания</a:t>
            </a:r>
            <a:endParaRPr/>
          </a:p>
          <a:p>
            <a:pPr indent="-381000" lvl="0" marL="1371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8394B"/>
              </a:buClr>
              <a:buSzPts val="2400"/>
              <a:buFont typeface="Open Sans"/>
              <a:buAutoNum type="arabicPeriod"/>
            </a:pPr>
            <a:r>
              <a:rPr b="0" i="0" lang="en" sz="2400" u="none" cap="none" strike="noStrike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Потребителски изисквания</a:t>
            </a:r>
            <a:endParaRPr/>
          </a:p>
          <a:p>
            <a:pPr indent="-381000" lvl="0" marL="1371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8394B"/>
              </a:buClr>
              <a:buSzPts val="2400"/>
              <a:buFont typeface="Open Sans"/>
              <a:buAutoNum type="arabicPeriod"/>
            </a:pPr>
            <a:r>
              <a:rPr b="0" i="0" lang="en" sz="2400" u="none" cap="none" strike="noStrike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Системни изисквания</a:t>
            </a:r>
            <a:endParaRPr/>
          </a:p>
          <a:p>
            <a:pPr indent="-381000" lvl="0" marL="1371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8394B"/>
              </a:buClr>
              <a:buSzPts val="2400"/>
              <a:buFont typeface="Open Sans"/>
              <a:buAutoNum type="arabicPeriod"/>
            </a:pPr>
            <a:r>
              <a:rPr b="0" i="0" lang="en" sz="2400" u="none" cap="none" strike="noStrike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Спецификация на интерфейса</a:t>
            </a:r>
            <a:endParaRPr/>
          </a:p>
          <a:p>
            <a:pPr indent="-381000" lvl="0" marL="1371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8394B"/>
              </a:buClr>
              <a:buSzPts val="2400"/>
              <a:buFont typeface="Open Sans"/>
              <a:buAutoNum type="arabicPeriod"/>
            </a:pPr>
            <a:r>
              <a:rPr b="0" i="0" lang="en" sz="2400" u="none" cap="none" strike="noStrike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Документ за софтуерните изисквания</a:t>
            </a:r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39"/>
          <p:cNvSpPr txBox="1"/>
          <p:nvPr>
            <p:ph idx="12" type="sldNum"/>
          </p:nvPr>
        </p:nvSpPr>
        <p:spPr>
          <a:xfrm>
            <a:off x="8555875" y="4576450"/>
            <a:ext cx="435600" cy="43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46" name="Google Shape;346;p39"/>
          <p:cNvSpPr txBox="1"/>
          <p:nvPr/>
        </p:nvSpPr>
        <p:spPr>
          <a:xfrm>
            <a:off x="5359213" y="2310882"/>
            <a:ext cx="13440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Lorem um congue</a:t>
            </a:r>
            <a:endParaRPr b="1" i="0" sz="14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47" name="Google Shape;347;p39"/>
          <p:cNvSpPr/>
          <p:nvPr/>
        </p:nvSpPr>
        <p:spPr>
          <a:xfrm>
            <a:off x="-233680" y="517854"/>
            <a:ext cx="9103360" cy="41077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1" marL="74771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r>
              <a:rPr b="0" i="0" lang="en" sz="2400" u="none" cap="none" strike="noStrike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Изискването може да започне от съвсем абстрактно твърдение за услуга, функция или системно ограничение и да стигне до подробна математическа функционална спецификация.</a:t>
            </a:r>
            <a:endParaRPr/>
          </a:p>
          <a:p>
            <a:pPr indent="0" lvl="1" marL="7477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r>
              <a:rPr b="0" i="0" lang="en" sz="2400" u="none" cap="none" strike="noStrike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Изискванията могат да имат двойна функция:</a:t>
            </a:r>
            <a:endParaRPr/>
          </a:p>
          <a:p>
            <a:pPr indent="-381000" lvl="0" marL="1828800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rgbClr val="28394B"/>
              </a:buClr>
              <a:buSzPts val="2400"/>
              <a:buFont typeface="Open Sans"/>
              <a:buChar char="●"/>
            </a:pPr>
            <a:r>
              <a:rPr b="0" i="1" lang="en" sz="2400" u="none" cap="none" strike="noStrike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Те могат да са база за оферта </a:t>
            </a:r>
            <a:r>
              <a:rPr b="0" i="0" lang="en" sz="2400" u="none" cap="none" strike="noStrike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– в този случай; да са отворени за интерпретация и преговори</a:t>
            </a:r>
            <a:endParaRPr/>
          </a:p>
          <a:p>
            <a:pPr indent="-381000" lvl="0" marL="18288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8394B"/>
              </a:buClr>
              <a:buSzPts val="2400"/>
              <a:buFont typeface="Open Sans"/>
              <a:buChar char="●"/>
            </a:pPr>
            <a:r>
              <a:rPr b="0" i="1" lang="en" sz="2400" u="none" cap="none" strike="noStrike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Те може да са база за договор </a:t>
            </a:r>
            <a:r>
              <a:rPr b="0" i="0" lang="en" sz="2400" u="none" cap="none" strike="noStrike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– и следователно подробно дефинирани;</a:t>
            </a:r>
            <a:endParaRPr/>
          </a:p>
          <a:p>
            <a:pPr indent="-381000" lvl="0" marL="18288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8394B"/>
              </a:buClr>
              <a:buSzPts val="2400"/>
              <a:buFont typeface="Open Sans"/>
              <a:buChar char="●"/>
            </a:pPr>
            <a:r>
              <a:rPr b="0" i="0" lang="en" sz="2400" u="none" cap="none" strike="noStrike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И двата типа твърдения могат да се нарекат изисквания.</a:t>
            </a:r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0"/>
          <p:cNvSpPr txBox="1"/>
          <p:nvPr>
            <p:ph idx="12" type="sldNum"/>
          </p:nvPr>
        </p:nvSpPr>
        <p:spPr>
          <a:xfrm>
            <a:off x="8555875" y="4576450"/>
            <a:ext cx="435600" cy="43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53" name="Google Shape;353;p40"/>
          <p:cNvSpPr txBox="1"/>
          <p:nvPr/>
        </p:nvSpPr>
        <p:spPr>
          <a:xfrm>
            <a:off x="5359213" y="2310882"/>
            <a:ext cx="13440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Lorem um congue</a:t>
            </a:r>
            <a:endParaRPr b="1" i="0" sz="14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54" name="Google Shape;354;p40"/>
          <p:cNvSpPr/>
          <p:nvPr/>
        </p:nvSpPr>
        <p:spPr>
          <a:xfrm>
            <a:off x="-308854" y="1083486"/>
            <a:ext cx="9103360" cy="36856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1" marL="74771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r>
              <a:rPr b="1" i="1" lang="en" sz="2400" u="none" cap="none" strike="noStrike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Потребителски изисквания</a:t>
            </a:r>
            <a:endParaRPr/>
          </a:p>
          <a:p>
            <a:pPr indent="0" lvl="1" marL="7477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r>
              <a:rPr b="0" i="0" lang="en" sz="2400" u="none" cap="none" strike="noStrike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Твърдения на естествен език плюс диаграми на услугите, които системата доставя и на работните ограничения. Те са </a:t>
            </a:r>
            <a:r>
              <a:rPr lang="en" sz="24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н</a:t>
            </a:r>
            <a:r>
              <a:rPr b="0" i="0" lang="en" sz="2400" u="none" cap="none" strike="noStrike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аписани за клиента</a:t>
            </a:r>
            <a:r>
              <a:rPr lang="en" sz="24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  <a:endParaRPr sz="24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1" marL="7477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r>
              <a:rPr b="1" i="1" lang="en" sz="2400" u="none" cap="none" strike="noStrike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Системни изисквания</a:t>
            </a:r>
            <a:endParaRPr/>
          </a:p>
          <a:p>
            <a:pPr indent="0" lvl="1" marL="7477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r>
              <a:rPr b="0" i="0" lang="en" sz="2400" u="none" cap="none" strike="noStrike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Структуриран документ, в който се излагат подробни описания на функциите, услугите и работните ограничения на системата. Дефинира какво трябва да се осъществи и следователно може да бъде част от договора м/у клиент и разработчик.</a:t>
            </a:r>
            <a:endParaRPr/>
          </a:p>
        </p:txBody>
      </p:sp>
      <p:sp>
        <p:nvSpPr>
          <p:cNvPr id="355" name="Google Shape;355;p40"/>
          <p:cNvSpPr txBox="1"/>
          <p:nvPr>
            <p:ph type="title"/>
          </p:nvPr>
        </p:nvSpPr>
        <p:spPr>
          <a:xfrm>
            <a:off x="457200" y="302525"/>
            <a:ext cx="7792720" cy="72145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3000">
                <a:latin typeface="Oswald"/>
                <a:ea typeface="Oswald"/>
                <a:cs typeface="Oswald"/>
                <a:sym typeface="Oswald"/>
              </a:rPr>
              <a:t>Типове изисквания</a:t>
            </a:r>
            <a:endParaRPr sz="3000"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41"/>
          <p:cNvSpPr txBox="1"/>
          <p:nvPr>
            <p:ph idx="12" type="sldNum"/>
          </p:nvPr>
        </p:nvSpPr>
        <p:spPr>
          <a:xfrm>
            <a:off x="8555875" y="4576450"/>
            <a:ext cx="435600" cy="43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61" name="Google Shape;361;p41"/>
          <p:cNvSpPr txBox="1"/>
          <p:nvPr/>
        </p:nvSpPr>
        <p:spPr>
          <a:xfrm>
            <a:off x="5359213" y="2310882"/>
            <a:ext cx="13440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Lorem um congue</a:t>
            </a:r>
            <a:endParaRPr b="1" i="0" sz="14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62" name="Google Shape;362;p41"/>
          <p:cNvSpPr txBox="1"/>
          <p:nvPr>
            <p:ph type="title"/>
          </p:nvPr>
        </p:nvSpPr>
        <p:spPr>
          <a:xfrm>
            <a:off x="460865" y="669970"/>
            <a:ext cx="7792720" cy="72145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3000">
                <a:latin typeface="Oswald"/>
                <a:ea typeface="Oswald"/>
                <a:cs typeface="Oswald"/>
                <a:sym typeface="Oswald"/>
              </a:rPr>
              <a:t>Koй </a:t>
            </a:r>
            <a:br>
              <a:rPr lang="en" sz="3000">
                <a:latin typeface="Oswald"/>
                <a:ea typeface="Oswald"/>
                <a:cs typeface="Oswald"/>
                <a:sym typeface="Oswald"/>
              </a:rPr>
            </a:br>
            <a:r>
              <a:rPr lang="en" sz="3000">
                <a:latin typeface="Oswald"/>
                <a:ea typeface="Oswald"/>
                <a:cs typeface="Oswald"/>
                <a:sym typeface="Oswald"/>
              </a:rPr>
              <a:t>чете </a:t>
            </a:r>
            <a:br>
              <a:rPr lang="en" sz="3000">
                <a:latin typeface="Oswald"/>
                <a:ea typeface="Oswald"/>
                <a:cs typeface="Oswald"/>
                <a:sym typeface="Oswald"/>
              </a:rPr>
            </a:br>
            <a:r>
              <a:rPr lang="en" sz="3000">
                <a:latin typeface="Oswald"/>
                <a:ea typeface="Oswald"/>
                <a:cs typeface="Oswald"/>
                <a:sym typeface="Oswald"/>
              </a:rPr>
              <a:t>изискванията?</a:t>
            </a:r>
            <a:endParaRPr sz="3000"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63" name="Google Shape;363;p41"/>
          <p:cNvSpPr/>
          <p:nvPr/>
        </p:nvSpPr>
        <p:spPr>
          <a:xfrm>
            <a:off x="3501419" y="371787"/>
            <a:ext cx="5416550" cy="4640263"/>
          </a:xfrm>
          <a:prstGeom prst="rect">
            <a:avLst/>
          </a:prstGeom>
          <a:noFill/>
          <a:ln cap="flat" cmpd="sng" w="9525">
            <a:solidFill>
              <a:srgbClr val="FFFFFE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</p:txBody>
      </p:sp>
      <p:sp>
        <p:nvSpPr>
          <p:cNvPr id="364" name="Google Shape;364;p41"/>
          <p:cNvSpPr/>
          <p:nvPr/>
        </p:nvSpPr>
        <p:spPr>
          <a:xfrm>
            <a:off x="2592719" y="254046"/>
            <a:ext cx="5414963" cy="4640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5" name="Google Shape;365;p41"/>
          <p:cNvSpPr/>
          <p:nvPr/>
        </p:nvSpPr>
        <p:spPr>
          <a:xfrm>
            <a:off x="2976894" y="230233"/>
            <a:ext cx="5416550" cy="4640263"/>
          </a:xfrm>
          <a:prstGeom prst="rect">
            <a:avLst/>
          </a:prstGeom>
          <a:noFill/>
          <a:ln cap="flat" cmpd="sng" w="9525">
            <a:solidFill>
              <a:srgbClr val="FFFFFE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</p:txBody>
      </p:sp>
      <p:sp>
        <p:nvSpPr>
          <p:cNvPr id="366" name="Google Shape;366;p41"/>
          <p:cNvSpPr/>
          <p:nvPr/>
        </p:nvSpPr>
        <p:spPr>
          <a:xfrm>
            <a:off x="3088019" y="776333"/>
            <a:ext cx="1920875" cy="668338"/>
          </a:xfrm>
          <a:prstGeom prst="rect">
            <a:avLst/>
          </a:prstGeom>
          <a:solidFill>
            <a:srgbClr val="00AFE9"/>
          </a:solidFill>
          <a:ln cap="flat" cmpd="sng" w="26975">
            <a:solidFill>
              <a:srgbClr val="00AFE9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</p:txBody>
      </p:sp>
      <p:sp>
        <p:nvSpPr>
          <p:cNvPr id="367" name="Google Shape;367;p41"/>
          <p:cNvSpPr/>
          <p:nvPr/>
        </p:nvSpPr>
        <p:spPr>
          <a:xfrm>
            <a:off x="5710569" y="336596"/>
            <a:ext cx="2657475" cy="1547812"/>
          </a:xfrm>
          <a:prstGeom prst="rect">
            <a:avLst/>
          </a:prstGeom>
          <a:solidFill>
            <a:srgbClr val="00AFE9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</p:txBody>
      </p:sp>
      <p:sp>
        <p:nvSpPr>
          <p:cNvPr id="368" name="Google Shape;368;p41"/>
          <p:cNvSpPr/>
          <p:nvPr/>
        </p:nvSpPr>
        <p:spPr>
          <a:xfrm>
            <a:off x="5721682" y="349296"/>
            <a:ext cx="2660650" cy="1547812"/>
          </a:xfrm>
          <a:prstGeom prst="rect">
            <a:avLst/>
          </a:prstGeom>
          <a:noFill/>
          <a:ln cap="flat" cmpd="sng" w="26975">
            <a:solidFill>
              <a:srgbClr val="00AFE9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</p:txBody>
      </p:sp>
      <p:sp>
        <p:nvSpPr>
          <p:cNvPr id="369" name="Google Shape;369;p41"/>
          <p:cNvSpPr/>
          <p:nvPr/>
        </p:nvSpPr>
        <p:spPr>
          <a:xfrm>
            <a:off x="5710569" y="2203496"/>
            <a:ext cx="2657475" cy="1279525"/>
          </a:xfrm>
          <a:prstGeom prst="rect">
            <a:avLst/>
          </a:prstGeom>
          <a:solidFill>
            <a:srgbClr val="00AFE9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</p:txBody>
      </p:sp>
      <p:sp>
        <p:nvSpPr>
          <p:cNvPr id="370" name="Google Shape;370;p41"/>
          <p:cNvSpPr/>
          <p:nvPr/>
        </p:nvSpPr>
        <p:spPr>
          <a:xfrm>
            <a:off x="5721682" y="2216196"/>
            <a:ext cx="2660650" cy="1281112"/>
          </a:xfrm>
          <a:prstGeom prst="rect">
            <a:avLst/>
          </a:prstGeom>
          <a:noFill/>
          <a:ln cap="flat" cmpd="sng" w="26975">
            <a:solidFill>
              <a:srgbClr val="00AFE9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</p:txBody>
      </p:sp>
      <p:sp>
        <p:nvSpPr>
          <p:cNvPr id="371" name="Google Shape;371;p41"/>
          <p:cNvSpPr/>
          <p:nvPr/>
        </p:nvSpPr>
        <p:spPr>
          <a:xfrm>
            <a:off x="5710569" y="3830683"/>
            <a:ext cx="2657475" cy="1012825"/>
          </a:xfrm>
          <a:prstGeom prst="rect">
            <a:avLst/>
          </a:prstGeom>
          <a:solidFill>
            <a:srgbClr val="00AFE9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</p:txBody>
      </p:sp>
      <p:sp>
        <p:nvSpPr>
          <p:cNvPr id="372" name="Google Shape;372;p41"/>
          <p:cNvSpPr/>
          <p:nvPr/>
        </p:nvSpPr>
        <p:spPr>
          <a:xfrm>
            <a:off x="5721682" y="3843383"/>
            <a:ext cx="2660650" cy="1014413"/>
          </a:xfrm>
          <a:prstGeom prst="rect">
            <a:avLst/>
          </a:prstGeom>
          <a:noFill/>
          <a:ln cap="flat" cmpd="sng" w="26975">
            <a:solidFill>
              <a:srgbClr val="00AFE9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</p:txBody>
      </p:sp>
      <p:sp>
        <p:nvSpPr>
          <p:cNvPr id="373" name="Google Shape;373;p41"/>
          <p:cNvSpPr/>
          <p:nvPr/>
        </p:nvSpPr>
        <p:spPr>
          <a:xfrm>
            <a:off x="3088019" y="2509883"/>
            <a:ext cx="1920875" cy="693738"/>
          </a:xfrm>
          <a:prstGeom prst="rect">
            <a:avLst/>
          </a:prstGeom>
          <a:solidFill>
            <a:srgbClr val="00AFE9"/>
          </a:solidFill>
          <a:ln cap="flat" cmpd="sng" w="26975">
            <a:solidFill>
              <a:srgbClr val="00AFE9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</p:txBody>
      </p:sp>
      <p:sp>
        <p:nvSpPr>
          <p:cNvPr id="374" name="Google Shape;374;p41"/>
          <p:cNvSpPr/>
          <p:nvPr/>
        </p:nvSpPr>
        <p:spPr>
          <a:xfrm>
            <a:off x="3088019" y="4003721"/>
            <a:ext cx="1920875" cy="666750"/>
          </a:xfrm>
          <a:prstGeom prst="rect">
            <a:avLst/>
          </a:prstGeom>
          <a:solidFill>
            <a:srgbClr val="00AFE9"/>
          </a:solidFill>
          <a:ln cap="flat" cmpd="sng" w="26975">
            <a:solidFill>
              <a:srgbClr val="00AFE9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</p:txBody>
      </p:sp>
      <p:cxnSp>
        <p:nvCxnSpPr>
          <p:cNvPr id="375" name="Google Shape;375;p41"/>
          <p:cNvCxnSpPr/>
          <p:nvPr/>
        </p:nvCxnSpPr>
        <p:spPr>
          <a:xfrm flipH="1">
            <a:off x="4946982" y="1030333"/>
            <a:ext cx="590550" cy="1588"/>
          </a:xfrm>
          <a:prstGeom prst="straightConnector1">
            <a:avLst/>
          </a:prstGeom>
          <a:noFill/>
          <a:ln cap="flat" cmpd="sng" w="2697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376" name="Google Shape;376;p4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88319" y="1003346"/>
            <a:ext cx="123825" cy="80962"/>
          </a:xfrm>
          <a:prstGeom prst="rect">
            <a:avLst/>
          </a:prstGeom>
          <a:noFill/>
          <a:ln>
            <a:noFill/>
          </a:ln>
        </p:spPr>
      </p:pic>
      <p:sp>
        <p:nvSpPr>
          <p:cNvPr id="377" name="Google Shape;377;p41"/>
          <p:cNvSpPr/>
          <p:nvPr/>
        </p:nvSpPr>
        <p:spPr>
          <a:xfrm>
            <a:off x="5464507" y="976358"/>
            <a:ext cx="147637" cy="107950"/>
          </a:xfrm>
          <a:custGeom>
            <a:rect b="b" l="l" r="r" t="t"/>
            <a:pathLst>
              <a:path extrusionOk="0" h="68" w="101">
                <a:moveTo>
                  <a:pt x="101" y="34"/>
                </a:moveTo>
                <a:lnTo>
                  <a:pt x="0" y="0"/>
                </a:lnTo>
                <a:lnTo>
                  <a:pt x="17" y="34"/>
                </a:lnTo>
                <a:lnTo>
                  <a:pt x="0" y="68"/>
                </a:lnTo>
                <a:lnTo>
                  <a:pt x="101" y="34"/>
                </a:lnTo>
                <a:close/>
              </a:path>
            </a:pathLst>
          </a:custGeom>
          <a:noFill/>
          <a:ln cap="flat" cmpd="sng" w="2697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78" name="Google Shape;378;p41"/>
          <p:cNvCxnSpPr/>
          <p:nvPr/>
        </p:nvCxnSpPr>
        <p:spPr>
          <a:xfrm flipH="1">
            <a:off x="4946982" y="2763883"/>
            <a:ext cx="590550" cy="1588"/>
          </a:xfrm>
          <a:prstGeom prst="straightConnector1">
            <a:avLst/>
          </a:prstGeom>
          <a:noFill/>
          <a:ln cap="flat" cmpd="sng" w="2697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379" name="Google Shape;379;p4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88319" y="2763883"/>
            <a:ext cx="123825" cy="52388"/>
          </a:xfrm>
          <a:prstGeom prst="rect">
            <a:avLst/>
          </a:prstGeom>
          <a:noFill/>
          <a:ln>
            <a:noFill/>
          </a:ln>
        </p:spPr>
      </p:pic>
      <p:sp>
        <p:nvSpPr>
          <p:cNvPr id="380" name="Google Shape;380;p41"/>
          <p:cNvSpPr/>
          <p:nvPr/>
        </p:nvSpPr>
        <p:spPr>
          <a:xfrm>
            <a:off x="5464507" y="2736896"/>
            <a:ext cx="147637" cy="79375"/>
          </a:xfrm>
          <a:custGeom>
            <a:rect b="b" l="l" r="r" t="t"/>
            <a:pathLst>
              <a:path extrusionOk="0" h="50" w="101">
                <a:moveTo>
                  <a:pt x="101" y="17"/>
                </a:moveTo>
                <a:lnTo>
                  <a:pt x="0" y="0"/>
                </a:lnTo>
                <a:lnTo>
                  <a:pt x="17" y="17"/>
                </a:lnTo>
                <a:lnTo>
                  <a:pt x="0" y="50"/>
                </a:lnTo>
                <a:lnTo>
                  <a:pt x="101" y="17"/>
                </a:lnTo>
                <a:close/>
              </a:path>
            </a:pathLst>
          </a:custGeom>
          <a:noFill/>
          <a:ln cap="flat" cmpd="sng" w="2697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81" name="Google Shape;381;p41"/>
          <p:cNvCxnSpPr/>
          <p:nvPr/>
        </p:nvCxnSpPr>
        <p:spPr>
          <a:xfrm flipH="1">
            <a:off x="4946982" y="4257721"/>
            <a:ext cx="590550" cy="1587"/>
          </a:xfrm>
          <a:prstGeom prst="straightConnector1">
            <a:avLst/>
          </a:prstGeom>
          <a:noFill/>
          <a:ln cap="flat" cmpd="sng" w="2697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382" name="Google Shape;382;p4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488319" y="4230733"/>
            <a:ext cx="123825" cy="79375"/>
          </a:xfrm>
          <a:prstGeom prst="rect">
            <a:avLst/>
          </a:prstGeom>
          <a:noFill/>
          <a:ln>
            <a:noFill/>
          </a:ln>
        </p:spPr>
      </p:pic>
      <p:sp>
        <p:nvSpPr>
          <p:cNvPr id="383" name="Google Shape;383;p41"/>
          <p:cNvSpPr/>
          <p:nvPr/>
        </p:nvSpPr>
        <p:spPr>
          <a:xfrm>
            <a:off x="5464507" y="4203746"/>
            <a:ext cx="147637" cy="106362"/>
          </a:xfrm>
          <a:custGeom>
            <a:rect b="b" l="l" r="r" t="t"/>
            <a:pathLst>
              <a:path extrusionOk="0" h="67" w="101">
                <a:moveTo>
                  <a:pt x="101" y="34"/>
                </a:moveTo>
                <a:lnTo>
                  <a:pt x="0" y="0"/>
                </a:lnTo>
                <a:lnTo>
                  <a:pt x="17" y="34"/>
                </a:lnTo>
                <a:lnTo>
                  <a:pt x="0" y="67"/>
                </a:lnTo>
                <a:lnTo>
                  <a:pt x="101" y="34"/>
                </a:lnTo>
                <a:close/>
              </a:path>
            </a:pathLst>
          </a:custGeom>
          <a:noFill/>
          <a:ln cap="flat" cmpd="sng" w="2697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4" name="Google Shape;384;p41"/>
          <p:cNvSpPr/>
          <p:nvPr/>
        </p:nvSpPr>
        <p:spPr>
          <a:xfrm>
            <a:off x="3013407" y="696958"/>
            <a:ext cx="1922462" cy="666750"/>
          </a:xfrm>
          <a:prstGeom prst="rect">
            <a:avLst/>
          </a:prstGeom>
          <a:solidFill>
            <a:srgbClr val="FFFFFF"/>
          </a:solidFill>
          <a:ln cap="flat" cmpd="sng" w="26975">
            <a:solidFill>
              <a:srgbClr val="0083D7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Times New Roman"/>
              <a:buNone/>
            </a:pPr>
            <a:r>
              <a:rPr i="0" lang="en" sz="1800" u="none" cap="none" strike="noStrike">
                <a:solidFill>
                  <a:srgbClr val="000000"/>
                </a:solidFill>
                <a:latin typeface="Oswald"/>
                <a:ea typeface="Oswald"/>
                <a:cs typeface="Oswald"/>
                <a:sym typeface="Oswald"/>
              </a:rPr>
              <a:t>Дефиниция на изискванията</a:t>
            </a:r>
            <a:endParaRPr i="0" sz="1800" u="none" cap="none" strike="noStrike">
              <a:solidFill>
                <a:srgbClr val="00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85" name="Google Shape;385;p41"/>
          <p:cNvSpPr/>
          <p:nvPr/>
        </p:nvSpPr>
        <p:spPr>
          <a:xfrm>
            <a:off x="5683582" y="230233"/>
            <a:ext cx="2684462" cy="1587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Times New Roman"/>
              <a:buNone/>
            </a:pPr>
            <a:r>
              <a:rPr b="0" i="0" lang="en" sz="1700" u="none" cap="none" strike="noStrik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rPr>
              <a:t>Мениджъри на клиента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Times New Roman"/>
              <a:buNone/>
            </a:pPr>
            <a:r>
              <a:rPr b="0" i="0" lang="en" sz="1700" u="none" cap="none" strike="noStrik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rPr>
              <a:t>Крайни потребители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Times New Roman"/>
              <a:buNone/>
            </a:pPr>
            <a:r>
              <a:rPr b="0" i="0" lang="en" sz="1700" u="none" cap="none" strike="noStrik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rPr>
              <a:t>Инженери на клиента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Times New Roman"/>
              <a:buNone/>
            </a:pPr>
            <a:r>
              <a:rPr b="0" i="0" lang="en" sz="1700" u="none" cap="none" strike="noStrik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rPr>
              <a:t>Мениджъри на доставчика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Times New Roman"/>
              <a:buNone/>
            </a:pPr>
            <a:r>
              <a:rPr b="0" i="0" lang="en" sz="1700" u="none" cap="none" strike="noStrik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rPr>
              <a:t>Системни архитекти</a:t>
            </a:r>
            <a:endParaRPr b="0" i="0" sz="1700" u="none" cap="none" strike="noStrike">
              <a:solidFill>
                <a:srgbClr val="000000"/>
              </a:solidFill>
              <a:latin typeface="Times"/>
              <a:ea typeface="Times"/>
              <a:cs typeface="Times"/>
              <a:sym typeface="Times"/>
            </a:endParaRPr>
          </a:p>
        </p:txBody>
      </p:sp>
      <p:sp>
        <p:nvSpPr>
          <p:cNvPr id="386" name="Google Shape;386;p41"/>
          <p:cNvSpPr/>
          <p:nvPr/>
        </p:nvSpPr>
        <p:spPr>
          <a:xfrm>
            <a:off x="5647069" y="269921"/>
            <a:ext cx="2684463" cy="1547812"/>
          </a:xfrm>
          <a:prstGeom prst="rect">
            <a:avLst/>
          </a:prstGeom>
          <a:noFill/>
          <a:ln cap="flat" cmpd="sng" w="26975">
            <a:solidFill>
              <a:srgbClr val="0083D7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r>
              <a:t/>
            </a:r>
            <a:endParaRPr i="0" sz="2400" u="none" cap="none" strike="noStrik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87" name="Google Shape;387;p41"/>
          <p:cNvSpPr/>
          <p:nvPr/>
        </p:nvSpPr>
        <p:spPr>
          <a:xfrm>
            <a:off x="5635957" y="2124121"/>
            <a:ext cx="2684462" cy="127952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Times New Roman"/>
              <a:buNone/>
            </a:pPr>
            <a:r>
              <a:rPr b="0" i="0" lang="en" sz="1800" u="none" cap="none" strike="noStrik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rPr>
              <a:t>Крайни потребители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Times New Roman"/>
              <a:buNone/>
            </a:pPr>
            <a:r>
              <a:rPr b="0" i="0" lang="en" sz="1800" u="none" cap="none" strike="noStrik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rPr>
              <a:t>Инженери на клиента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Times New Roman"/>
              <a:buNone/>
            </a:pPr>
            <a:r>
              <a:rPr b="0" i="0" lang="en" sz="1800" u="none" cap="none" strike="noStrik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rPr>
              <a:t>Системни архитекти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Times New Roman"/>
              <a:buNone/>
            </a:pPr>
            <a:r>
              <a:rPr b="0" i="0" lang="en" sz="1800" u="none" cap="none" strike="noStrik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rPr>
              <a:t>Разработчици на софтуер</a:t>
            </a:r>
            <a:endParaRPr b="0" i="0" sz="1800" u="none" cap="none" strike="noStrike">
              <a:solidFill>
                <a:srgbClr val="000000"/>
              </a:solidFill>
              <a:latin typeface="Times"/>
              <a:ea typeface="Times"/>
              <a:cs typeface="Times"/>
              <a:sym typeface="Times"/>
            </a:endParaRPr>
          </a:p>
        </p:txBody>
      </p:sp>
      <p:sp>
        <p:nvSpPr>
          <p:cNvPr id="388" name="Google Shape;388;p41"/>
          <p:cNvSpPr/>
          <p:nvPr/>
        </p:nvSpPr>
        <p:spPr>
          <a:xfrm>
            <a:off x="5647069" y="2136821"/>
            <a:ext cx="2684400" cy="1281000"/>
          </a:xfrm>
          <a:prstGeom prst="rect">
            <a:avLst/>
          </a:prstGeom>
          <a:noFill/>
          <a:ln cap="flat" cmpd="sng" w="26975">
            <a:solidFill>
              <a:srgbClr val="0083D7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</p:txBody>
      </p:sp>
      <p:sp>
        <p:nvSpPr>
          <p:cNvPr id="389" name="Google Shape;389;p41"/>
          <p:cNvSpPr/>
          <p:nvPr/>
        </p:nvSpPr>
        <p:spPr>
          <a:xfrm>
            <a:off x="5635957" y="3749721"/>
            <a:ext cx="2684462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Times New Roman"/>
              <a:buNone/>
            </a:pPr>
            <a:r>
              <a:rPr b="0" i="0" lang="en" sz="1800" u="none" cap="none" strike="noStrike">
                <a:solidFill>
                  <a:schemeClr val="lt1"/>
                </a:solidFill>
                <a:latin typeface="Times"/>
                <a:ea typeface="Times"/>
                <a:cs typeface="Times"/>
                <a:sym typeface="Times"/>
              </a:rPr>
              <a:t>Инженери на клиента(?)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Times New Roman"/>
              <a:buNone/>
            </a:pPr>
            <a:r>
              <a:rPr b="0" i="0" lang="en" sz="1800" u="none" cap="none" strike="noStrike">
                <a:solidFill>
                  <a:schemeClr val="lt1"/>
                </a:solidFill>
                <a:latin typeface="Times"/>
                <a:ea typeface="Times"/>
                <a:cs typeface="Times"/>
                <a:sym typeface="Times"/>
              </a:rPr>
              <a:t>Системни архитекти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Times New Roman"/>
              <a:buNone/>
            </a:pPr>
            <a:r>
              <a:rPr b="0" i="0" lang="en" sz="1800" u="none" cap="none" strike="noStrike">
                <a:solidFill>
                  <a:schemeClr val="lt1"/>
                </a:solidFill>
                <a:latin typeface="Times"/>
                <a:ea typeface="Times"/>
                <a:cs typeface="Times"/>
                <a:sym typeface="Times"/>
              </a:rPr>
              <a:t>Разработчици на софтуер</a:t>
            </a:r>
            <a:endParaRPr b="0" i="0" sz="1800" u="none" cap="none" strike="noStrike">
              <a:solidFill>
                <a:schemeClr val="lt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Times New Roman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Times"/>
              <a:ea typeface="Times"/>
              <a:cs typeface="Times"/>
              <a:sym typeface="Times"/>
            </a:endParaRPr>
          </a:p>
        </p:txBody>
      </p:sp>
      <p:sp>
        <p:nvSpPr>
          <p:cNvPr id="390" name="Google Shape;390;p41"/>
          <p:cNvSpPr/>
          <p:nvPr/>
        </p:nvSpPr>
        <p:spPr>
          <a:xfrm>
            <a:off x="5647069" y="3762421"/>
            <a:ext cx="2684463" cy="1016000"/>
          </a:xfrm>
          <a:prstGeom prst="rect">
            <a:avLst/>
          </a:prstGeom>
          <a:noFill/>
          <a:ln cap="flat" cmpd="sng" w="26975">
            <a:solidFill>
              <a:srgbClr val="0083D7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</p:txBody>
      </p:sp>
      <p:sp>
        <p:nvSpPr>
          <p:cNvPr id="391" name="Google Shape;391;p41"/>
          <p:cNvSpPr/>
          <p:nvPr/>
        </p:nvSpPr>
        <p:spPr>
          <a:xfrm>
            <a:off x="3013407" y="2455908"/>
            <a:ext cx="1922462" cy="668338"/>
          </a:xfrm>
          <a:prstGeom prst="rect">
            <a:avLst/>
          </a:prstGeom>
          <a:solidFill>
            <a:srgbClr val="FFFFFF"/>
          </a:solidFill>
          <a:ln cap="flat" cmpd="sng" w="26975">
            <a:solidFill>
              <a:srgbClr val="0083D7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Times New Roman"/>
              <a:buNone/>
            </a:pPr>
            <a:r>
              <a:rPr i="0" lang="en" sz="1800" u="none" cap="none" strike="noStrike">
                <a:solidFill>
                  <a:srgbClr val="000000"/>
                </a:solidFill>
                <a:latin typeface="Oswald"/>
                <a:ea typeface="Oswald"/>
                <a:cs typeface="Oswald"/>
                <a:sym typeface="Oswald"/>
              </a:rPr>
              <a:t>Спецификация на изискванията</a:t>
            </a:r>
            <a:endParaRPr i="0" sz="1800" u="none" cap="none" strike="noStrike">
              <a:solidFill>
                <a:srgbClr val="00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92" name="Google Shape;392;p41"/>
          <p:cNvSpPr/>
          <p:nvPr/>
        </p:nvSpPr>
        <p:spPr>
          <a:xfrm>
            <a:off x="3013407" y="3922758"/>
            <a:ext cx="1922462" cy="668338"/>
          </a:xfrm>
          <a:prstGeom prst="rect">
            <a:avLst/>
          </a:prstGeom>
          <a:solidFill>
            <a:srgbClr val="FFFFFF"/>
          </a:solidFill>
          <a:ln cap="flat" cmpd="sng" w="26975">
            <a:solidFill>
              <a:srgbClr val="0083D7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Times New Roman"/>
              <a:buNone/>
            </a:pPr>
            <a:r>
              <a:rPr i="0" lang="en" sz="1800" u="none" cap="none" strike="noStrike">
                <a:solidFill>
                  <a:srgbClr val="000000"/>
                </a:solidFill>
                <a:latin typeface="Oswald"/>
                <a:ea typeface="Oswald"/>
                <a:cs typeface="Oswald"/>
                <a:sym typeface="Oswald"/>
              </a:rPr>
              <a:t>Спецификация на софтуера</a:t>
            </a:r>
            <a:endParaRPr i="0" sz="1800" u="none" cap="none" strike="noStrike"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93" name="Google Shape;393;p41"/>
          <p:cNvSpPr/>
          <p:nvPr/>
        </p:nvSpPr>
        <p:spPr>
          <a:xfrm>
            <a:off x="5802898" y="3918869"/>
            <a:ext cx="4572000" cy="738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en" sz="1400" u="none" cap="none" strike="noStrike">
                <a:solidFill>
                  <a:srgbClr val="00B0F0"/>
                </a:solidFill>
                <a:latin typeface="Open Sans"/>
                <a:ea typeface="Open Sans"/>
                <a:cs typeface="Open Sans"/>
                <a:sym typeface="Open Sans"/>
              </a:rPr>
              <a:t>Инженери на клиента(?)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en" sz="1400" u="none" cap="none" strike="noStrike">
                <a:solidFill>
                  <a:srgbClr val="00B0F0"/>
                </a:solidFill>
                <a:latin typeface="Open Sans"/>
                <a:ea typeface="Open Sans"/>
                <a:cs typeface="Open Sans"/>
                <a:sym typeface="Open Sans"/>
              </a:rPr>
              <a:t>Системни архитекти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en" sz="1400" u="none" cap="none" strike="noStrike">
                <a:solidFill>
                  <a:srgbClr val="00B0F0"/>
                </a:solidFill>
                <a:latin typeface="Open Sans"/>
                <a:ea typeface="Open Sans"/>
                <a:cs typeface="Open Sans"/>
                <a:sym typeface="Open Sans"/>
              </a:rPr>
              <a:t>Разработчици на софтуер</a:t>
            </a:r>
            <a:endParaRPr i="0" sz="1400" u="none" cap="none" strike="noStrike">
              <a:solidFill>
                <a:srgbClr val="00B0F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15"/>
          <p:cNvSpPr txBox="1"/>
          <p:nvPr>
            <p:ph type="title"/>
          </p:nvPr>
        </p:nvSpPr>
        <p:spPr>
          <a:xfrm>
            <a:off x="457200" y="1166125"/>
            <a:ext cx="5220300" cy="683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>
                <a:latin typeface="Oswald"/>
                <a:ea typeface="Oswald"/>
                <a:cs typeface="Oswald"/>
                <a:sym typeface="Oswald"/>
              </a:rPr>
              <a:t>Съдържание</a:t>
            </a:r>
            <a:endParaRPr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47" name="Google Shape;147;p15"/>
          <p:cNvSpPr txBox="1"/>
          <p:nvPr>
            <p:ph idx="1" type="body"/>
          </p:nvPr>
        </p:nvSpPr>
        <p:spPr>
          <a:xfrm>
            <a:off x="1069625" y="1982150"/>
            <a:ext cx="4996500" cy="275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AutoNum type="arabicPeriod"/>
            </a:pPr>
            <a:r>
              <a:rPr lang="en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Създаване на спецификация за проекта</a:t>
            </a:r>
            <a:endParaRPr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AutoNum type="arabicPeriod"/>
            </a:pPr>
            <a:r>
              <a:rPr lang="en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Формализиране на изискванията – определяне на различните типове изисквания</a:t>
            </a:r>
            <a:endParaRPr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AutoNum type="arabicPeriod"/>
            </a:pPr>
            <a:r>
              <a:rPr lang="en">
                <a:latin typeface="Open Sans"/>
                <a:ea typeface="Open Sans"/>
                <a:cs typeface="Open Sans"/>
                <a:sym typeface="Open Sans"/>
              </a:rPr>
              <a:t>Стъпки при изграждане на SPS (Софтуерната спецификация)</a:t>
            </a:r>
            <a:endParaRPr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AutoNum type="arabicPeriod"/>
            </a:pPr>
            <a:r>
              <a:rPr lang="en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Техники за определяне на изискванията – интервюта, преглед на стари или конкурентни системи, формални диаграми, wireframing, прототипиране и други</a:t>
            </a:r>
            <a:endParaRPr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8" name="Google Shape;148;p15"/>
          <p:cNvSpPr txBox="1"/>
          <p:nvPr>
            <p:ph idx="12" type="sldNum"/>
          </p:nvPr>
        </p:nvSpPr>
        <p:spPr>
          <a:xfrm>
            <a:off x="8555875" y="4576450"/>
            <a:ext cx="435600" cy="43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49" name="Google Shape;149;p15"/>
          <p:cNvGrpSpPr/>
          <p:nvPr/>
        </p:nvGrpSpPr>
        <p:grpSpPr>
          <a:xfrm>
            <a:off x="7227977" y="2052723"/>
            <a:ext cx="1212302" cy="1038068"/>
            <a:chOff x="1934025" y="1001650"/>
            <a:chExt cx="415300" cy="355600"/>
          </a:xfrm>
        </p:grpSpPr>
        <p:sp>
          <p:nvSpPr>
            <p:cNvPr id="150" name="Google Shape;150;p15"/>
            <p:cNvSpPr/>
            <p:nvPr/>
          </p:nvSpPr>
          <p:spPr>
            <a:xfrm>
              <a:off x="1934025" y="1303650"/>
              <a:ext cx="207650" cy="53600"/>
            </a:xfrm>
            <a:custGeom>
              <a:rect b="b" l="l" r="r" t="t"/>
              <a:pathLst>
                <a:path extrusionOk="0" fill="none" h="2144" w="8306">
                  <a:moveTo>
                    <a:pt x="1" y="0"/>
                  </a:moveTo>
                  <a:lnTo>
                    <a:pt x="1" y="487"/>
                  </a:lnTo>
                  <a:lnTo>
                    <a:pt x="1" y="487"/>
                  </a:lnTo>
                  <a:lnTo>
                    <a:pt x="25" y="633"/>
                  </a:lnTo>
                  <a:lnTo>
                    <a:pt x="74" y="755"/>
                  </a:lnTo>
                  <a:lnTo>
                    <a:pt x="147" y="853"/>
                  </a:lnTo>
                  <a:lnTo>
                    <a:pt x="245" y="950"/>
                  </a:lnTo>
                  <a:lnTo>
                    <a:pt x="245" y="950"/>
                  </a:lnTo>
                  <a:lnTo>
                    <a:pt x="391" y="1023"/>
                  </a:lnTo>
                  <a:lnTo>
                    <a:pt x="561" y="1047"/>
                  </a:lnTo>
                  <a:lnTo>
                    <a:pt x="561" y="1047"/>
                  </a:lnTo>
                  <a:lnTo>
                    <a:pt x="732" y="1023"/>
                  </a:lnTo>
                  <a:lnTo>
                    <a:pt x="732" y="1023"/>
                  </a:lnTo>
                  <a:lnTo>
                    <a:pt x="1292" y="853"/>
                  </a:lnTo>
                  <a:lnTo>
                    <a:pt x="1657" y="780"/>
                  </a:lnTo>
                  <a:lnTo>
                    <a:pt x="2071" y="682"/>
                  </a:lnTo>
                  <a:lnTo>
                    <a:pt x="2534" y="609"/>
                  </a:lnTo>
                  <a:lnTo>
                    <a:pt x="3021" y="560"/>
                  </a:lnTo>
                  <a:lnTo>
                    <a:pt x="3581" y="512"/>
                  </a:lnTo>
                  <a:lnTo>
                    <a:pt x="4166" y="487"/>
                  </a:lnTo>
                  <a:lnTo>
                    <a:pt x="4166" y="487"/>
                  </a:lnTo>
                  <a:lnTo>
                    <a:pt x="4604" y="512"/>
                  </a:lnTo>
                  <a:lnTo>
                    <a:pt x="5018" y="536"/>
                  </a:lnTo>
                  <a:lnTo>
                    <a:pt x="5408" y="609"/>
                  </a:lnTo>
                  <a:lnTo>
                    <a:pt x="5773" y="682"/>
                  </a:lnTo>
                  <a:lnTo>
                    <a:pt x="6114" y="780"/>
                  </a:lnTo>
                  <a:lnTo>
                    <a:pt x="6431" y="877"/>
                  </a:lnTo>
                  <a:lnTo>
                    <a:pt x="6699" y="999"/>
                  </a:lnTo>
                  <a:lnTo>
                    <a:pt x="6966" y="1120"/>
                  </a:lnTo>
                  <a:lnTo>
                    <a:pt x="7186" y="1242"/>
                  </a:lnTo>
                  <a:lnTo>
                    <a:pt x="7405" y="1388"/>
                  </a:lnTo>
                  <a:lnTo>
                    <a:pt x="7770" y="1656"/>
                  </a:lnTo>
                  <a:lnTo>
                    <a:pt x="8062" y="1924"/>
                  </a:lnTo>
                  <a:lnTo>
                    <a:pt x="8306" y="2143"/>
                  </a:lnTo>
                </a:path>
              </a:pathLst>
            </a:custGeom>
            <a:noFill/>
            <a:ln cap="rnd" cmpd="sng" w="9525">
              <a:solidFill>
                <a:srgbClr val="CCCCC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" name="Google Shape;151;p15"/>
            <p:cNvSpPr/>
            <p:nvPr/>
          </p:nvSpPr>
          <p:spPr>
            <a:xfrm>
              <a:off x="2141650" y="1303650"/>
              <a:ext cx="207675" cy="53600"/>
            </a:xfrm>
            <a:custGeom>
              <a:rect b="b" l="l" r="r" t="t"/>
              <a:pathLst>
                <a:path extrusionOk="0" fill="none" h="2144" w="8307">
                  <a:moveTo>
                    <a:pt x="1" y="2143"/>
                  </a:moveTo>
                  <a:lnTo>
                    <a:pt x="1" y="2143"/>
                  </a:lnTo>
                  <a:lnTo>
                    <a:pt x="245" y="1924"/>
                  </a:lnTo>
                  <a:lnTo>
                    <a:pt x="537" y="1656"/>
                  </a:lnTo>
                  <a:lnTo>
                    <a:pt x="902" y="1388"/>
                  </a:lnTo>
                  <a:lnTo>
                    <a:pt x="1121" y="1242"/>
                  </a:lnTo>
                  <a:lnTo>
                    <a:pt x="1341" y="1120"/>
                  </a:lnTo>
                  <a:lnTo>
                    <a:pt x="1608" y="999"/>
                  </a:lnTo>
                  <a:lnTo>
                    <a:pt x="1876" y="877"/>
                  </a:lnTo>
                  <a:lnTo>
                    <a:pt x="2193" y="780"/>
                  </a:lnTo>
                  <a:lnTo>
                    <a:pt x="2534" y="682"/>
                  </a:lnTo>
                  <a:lnTo>
                    <a:pt x="2899" y="609"/>
                  </a:lnTo>
                  <a:lnTo>
                    <a:pt x="3289" y="536"/>
                  </a:lnTo>
                  <a:lnTo>
                    <a:pt x="3703" y="512"/>
                  </a:lnTo>
                  <a:lnTo>
                    <a:pt x="4141" y="487"/>
                  </a:lnTo>
                  <a:lnTo>
                    <a:pt x="4141" y="487"/>
                  </a:lnTo>
                  <a:lnTo>
                    <a:pt x="4726" y="512"/>
                  </a:lnTo>
                  <a:lnTo>
                    <a:pt x="5286" y="560"/>
                  </a:lnTo>
                  <a:lnTo>
                    <a:pt x="5773" y="609"/>
                  </a:lnTo>
                  <a:lnTo>
                    <a:pt x="6236" y="682"/>
                  </a:lnTo>
                  <a:lnTo>
                    <a:pt x="6650" y="780"/>
                  </a:lnTo>
                  <a:lnTo>
                    <a:pt x="7015" y="853"/>
                  </a:lnTo>
                  <a:lnTo>
                    <a:pt x="7575" y="1023"/>
                  </a:lnTo>
                  <a:lnTo>
                    <a:pt x="7575" y="1023"/>
                  </a:lnTo>
                  <a:lnTo>
                    <a:pt x="7746" y="1047"/>
                  </a:lnTo>
                  <a:lnTo>
                    <a:pt x="7746" y="1047"/>
                  </a:lnTo>
                  <a:lnTo>
                    <a:pt x="7916" y="1023"/>
                  </a:lnTo>
                  <a:lnTo>
                    <a:pt x="8062" y="950"/>
                  </a:lnTo>
                  <a:lnTo>
                    <a:pt x="8062" y="950"/>
                  </a:lnTo>
                  <a:lnTo>
                    <a:pt x="8160" y="853"/>
                  </a:lnTo>
                  <a:lnTo>
                    <a:pt x="8233" y="755"/>
                  </a:lnTo>
                  <a:lnTo>
                    <a:pt x="8282" y="633"/>
                  </a:lnTo>
                  <a:lnTo>
                    <a:pt x="8306" y="487"/>
                  </a:lnTo>
                  <a:lnTo>
                    <a:pt x="8306" y="0"/>
                  </a:lnTo>
                </a:path>
              </a:pathLst>
            </a:custGeom>
            <a:noFill/>
            <a:ln cap="rnd" cmpd="sng" w="9525">
              <a:solidFill>
                <a:srgbClr val="CCCCC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" name="Google Shape;152;p15"/>
            <p:cNvSpPr/>
            <p:nvPr/>
          </p:nvSpPr>
          <p:spPr>
            <a:xfrm>
              <a:off x="1934025" y="1001650"/>
              <a:ext cx="207650" cy="331250"/>
            </a:xfrm>
            <a:custGeom>
              <a:rect b="b" l="l" r="r" t="t"/>
              <a:pathLst>
                <a:path extrusionOk="0" fill="none" h="13250" w="8306">
                  <a:moveTo>
                    <a:pt x="8306" y="2192"/>
                  </a:moveTo>
                  <a:lnTo>
                    <a:pt x="8306" y="13249"/>
                  </a:lnTo>
                  <a:lnTo>
                    <a:pt x="8306" y="13249"/>
                  </a:lnTo>
                  <a:lnTo>
                    <a:pt x="8062" y="13030"/>
                  </a:lnTo>
                  <a:lnTo>
                    <a:pt x="7770" y="12762"/>
                  </a:lnTo>
                  <a:lnTo>
                    <a:pt x="7405" y="12494"/>
                  </a:lnTo>
                  <a:lnTo>
                    <a:pt x="7186" y="12348"/>
                  </a:lnTo>
                  <a:lnTo>
                    <a:pt x="6966" y="12226"/>
                  </a:lnTo>
                  <a:lnTo>
                    <a:pt x="6699" y="12105"/>
                  </a:lnTo>
                  <a:lnTo>
                    <a:pt x="6431" y="11983"/>
                  </a:lnTo>
                  <a:lnTo>
                    <a:pt x="6114" y="11885"/>
                  </a:lnTo>
                  <a:lnTo>
                    <a:pt x="5773" y="11788"/>
                  </a:lnTo>
                  <a:lnTo>
                    <a:pt x="5408" y="11715"/>
                  </a:lnTo>
                  <a:lnTo>
                    <a:pt x="5018" y="11642"/>
                  </a:lnTo>
                  <a:lnTo>
                    <a:pt x="4604" y="11617"/>
                  </a:lnTo>
                  <a:lnTo>
                    <a:pt x="4166" y="11593"/>
                  </a:lnTo>
                  <a:lnTo>
                    <a:pt x="4166" y="11593"/>
                  </a:lnTo>
                  <a:lnTo>
                    <a:pt x="3581" y="11617"/>
                  </a:lnTo>
                  <a:lnTo>
                    <a:pt x="3021" y="11666"/>
                  </a:lnTo>
                  <a:lnTo>
                    <a:pt x="2534" y="11715"/>
                  </a:lnTo>
                  <a:lnTo>
                    <a:pt x="2071" y="11788"/>
                  </a:lnTo>
                  <a:lnTo>
                    <a:pt x="1657" y="11885"/>
                  </a:lnTo>
                  <a:lnTo>
                    <a:pt x="1292" y="11958"/>
                  </a:lnTo>
                  <a:lnTo>
                    <a:pt x="732" y="12129"/>
                  </a:lnTo>
                  <a:lnTo>
                    <a:pt x="732" y="12129"/>
                  </a:lnTo>
                  <a:lnTo>
                    <a:pt x="561" y="12153"/>
                  </a:lnTo>
                  <a:lnTo>
                    <a:pt x="561" y="12153"/>
                  </a:lnTo>
                  <a:lnTo>
                    <a:pt x="391" y="12129"/>
                  </a:lnTo>
                  <a:lnTo>
                    <a:pt x="245" y="12056"/>
                  </a:lnTo>
                  <a:lnTo>
                    <a:pt x="245" y="12056"/>
                  </a:lnTo>
                  <a:lnTo>
                    <a:pt x="147" y="11958"/>
                  </a:lnTo>
                  <a:lnTo>
                    <a:pt x="74" y="11861"/>
                  </a:lnTo>
                  <a:lnTo>
                    <a:pt x="25" y="11739"/>
                  </a:lnTo>
                  <a:lnTo>
                    <a:pt x="1" y="11593"/>
                  </a:lnTo>
                  <a:lnTo>
                    <a:pt x="1" y="1656"/>
                  </a:lnTo>
                  <a:lnTo>
                    <a:pt x="1" y="1656"/>
                  </a:lnTo>
                  <a:lnTo>
                    <a:pt x="25" y="1534"/>
                  </a:lnTo>
                  <a:lnTo>
                    <a:pt x="50" y="1437"/>
                  </a:lnTo>
                  <a:lnTo>
                    <a:pt x="123" y="1315"/>
                  </a:lnTo>
                  <a:lnTo>
                    <a:pt x="196" y="1242"/>
                  </a:lnTo>
                  <a:lnTo>
                    <a:pt x="196" y="1242"/>
                  </a:lnTo>
                  <a:lnTo>
                    <a:pt x="342" y="1120"/>
                  </a:lnTo>
                  <a:lnTo>
                    <a:pt x="512" y="974"/>
                  </a:lnTo>
                  <a:lnTo>
                    <a:pt x="926" y="755"/>
                  </a:lnTo>
                  <a:lnTo>
                    <a:pt x="1389" y="536"/>
                  </a:lnTo>
                  <a:lnTo>
                    <a:pt x="1901" y="341"/>
                  </a:lnTo>
                  <a:lnTo>
                    <a:pt x="2461" y="195"/>
                  </a:lnTo>
                  <a:lnTo>
                    <a:pt x="3021" y="73"/>
                  </a:lnTo>
                  <a:lnTo>
                    <a:pt x="3581" y="24"/>
                  </a:lnTo>
                  <a:lnTo>
                    <a:pt x="4166" y="0"/>
                  </a:lnTo>
                  <a:lnTo>
                    <a:pt x="4166" y="0"/>
                  </a:lnTo>
                  <a:lnTo>
                    <a:pt x="4531" y="0"/>
                  </a:lnTo>
                  <a:lnTo>
                    <a:pt x="4872" y="49"/>
                  </a:lnTo>
                  <a:lnTo>
                    <a:pt x="5213" y="98"/>
                  </a:lnTo>
                  <a:lnTo>
                    <a:pt x="5530" y="171"/>
                  </a:lnTo>
                  <a:lnTo>
                    <a:pt x="5822" y="268"/>
                  </a:lnTo>
                  <a:lnTo>
                    <a:pt x="6114" y="365"/>
                  </a:lnTo>
                  <a:lnTo>
                    <a:pt x="6358" y="487"/>
                  </a:lnTo>
                  <a:lnTo>
                    <a:pt x="6626" y="609"/>
                  </a:lnTo>
                  <a:lnTo>
                    <a:pt x="7064" y="901"/>
                  </a:lnTo>
                  <a:lnTo>
                    <a:pt x="7429" y="1169"/>
                  </a:lnTo>
                  <a:lnTo>
                    <a:pt x="7746" y="1437"/>
                  </a:lnTo>
                  <a:lnTo>
                    <a:pt x="8014" y="1681"/>
                  </a:lnTo>
                  <a:lnTo>
                    <a:pt x="8014" y="1681"/>
                  </a:lnTo>
                  <a:lnTo>
                    <a:pt x="8136" y="1802"/>
                  </a:lnTo>
                  <a:lnTo>
                    <a:pt x="8136" y="1802"/>
                  </a:lnTo>
                  <a:lnTo>
                    <a:pt x="8209" y="1875"/>
                  </a:lnTo>
                  <a:lnTo>
                    <a:pt x="8257" y="1973"/>
                  </a:lnTo>
                  <a:lnTo>
                    <a:pt x="8306" y="2095"/>
                  </a:lnTo>
                  <a:lnTo>
                    <a:pt x="8306" y="2192"/>
                  </a:lnTo>
                  <a:lnTo>
                    <a:pt x="8306" y="2192"/>
                  </a:lnTo>
                  <a:close/>
                </a:path>
              </a:pathLst>
            </a:custGeom>
            <a:noFill/>
            <a:ln cap="rnd" cmpd="sng" w="9525">
              <a:solidFill>
                <a:srgbClr val="CCCCC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" name="Google Shape;153;p15"/>
            <p:cNvSpPr/>
            <p:nvPr/>
          </p:nvSpPr>
          <p:spPr>
            <a:xfrm>
              <a:off x="2141650" y="1001650"/>
              <a:ext cx="207675" cy="331250"/>
            </a:xfrm>
            <a:custGeom>
              <a:rect b="b" l="l" r="r" t="t"/>
              <a:pathLst>
                <a:path extrusionOk="0" fill="none" h="13250" w="8307">
                  <a:moveTo>
                    <a:pt x="1" y="2192"/>
                  </a:moveTo>
                  <a:lnTo>
                    <a:pt x="1" y="13249"/>
                  </a:lnTo>
                  <a:lnTo>
                    <a:pt x="1" y="13249"/>
                  </a:lnTo>
                  <a:lnTo>
                    <a:pt x="245" y="13030"/>
                  </a:lnTo>
                  <a:lnTo>
                    <a:pt x="537" y="12762"/>
                  </a:lnTo>
                  <a:lnTo>
                    <a:pt x="902" y="12494"/>
                  </a:lnTo>
                  <a:lnTo>
                    <a:pt x="1121" y="12348"/>
                  </a:lnTo>
                  <a:lnTo>
                    <a:pt x="1341" y="12226"/>
                  </a:lnTo>
                  <a:lnTo>
                    <a:pt x="1608" y="12105"/>
                  </a:lnTo>
                  <a:lnTo>
                    <a:pt x="1876" y="11983"/>
                  </a:lnTo>
                  <a:lnTo>
                    <a:pt x="2193" y="11885"/>
                  </a:lnTo>
                  <a:lnTo>
                    <a:pt x="2534" y="11788"/>
                  </a:lnTo>
                  <a:lnTo>
                    <a:pt x="2899" y="11715"/>
                  </a:lnTo>
                  <a:lnTo>
                    <a:pt x="3289" y="11642"/>
                  </a:lnTo>
                  <a:lnTo>
                    <a:pt x="3703" y="11617"/>
                  </a:lnTo>
                  <a:lnTo>
                    <a:pt x="4141" y="11593"/>
                  </a:lnTo>
                  <a:lnTo>
                    <a:pt x="4141" y="11593"/>
                  </a:lnTo>
                  <a:lnTo>
                    <a:pt x="4726" y="11617"/>
                  </a:lnTo>
                  <a:lnTo>
                    <a:pt x="5286" y="11666"/>
                  </a:lnTo>
                  <a:lnTo>
                    <a:pt x="5773" y="11715"/>
                  </a:lnTo>
                  <a:lnTo>
                    <a:pt x="6236" y="11788"/>
                  </a:lnTo>
                  <a:lnTo>
                    <a:pt x="6650" y="11885"/>
                  </a:lnTo>
                  <a:lnTo>
                    <a:pt x="7015" y="11958"/>
                  </a:lnTo>
                  <a:lnTo>
                    <a:pt x="7575" y="12129"/>
                  </a:lnTo>
                  <a:lnTo>
                    <a:pt x="7575" y="12129"/>
                  </a:lnTo>
                  <a:lnTo>
                    <a:pt x="7746" y="12153"/>
                  </a:lnTo>
                  <a:lnTo>
                    <a:pt x="7746" y="12153"/>
                  </a:lnTo>
                  <a:lnTo>
                    <a:pt x="7916" y="12129"/>
                  </a:lnTo>
                  <a:lnTo>
                    <a:pt x="8062" y="12056"/>
                  </a:lnTo>
                  <a:lnTo>
                    <a:pt x="8062" y="12056"/>
                  </a:lnTo>
                  <a:lnTo>
                    <a:pt x="8160" y="11958"/>
                  </a:lnTo>
                  <a:lnTo>
                    <a:pt x="8233" y="11861"/>
                  </a:lnTo>
                  <a:lnTo>
                    <a:pt x="8282" y="11739"/>
                  </a:lnTo>
                  <a:lnTo>
                    <a:pt x="8306" y="11593"/>
                  </a:lnTo>
                  <a:lnTo>
                    <a:pt x="8306" y="1656"/>
                  </a:lnTo>
                  <a:lnTo>
                    <a:pt x="8306" y="1656"/>
                  </a:lnTo>
                  <a:lnTo>
                    <a:pt x="8282" y="1534"/>
                  </a:lnTo>
                  <a:lnTo>
                    <a:pt x="8257" y="1437"/>
                  </a:lnTo>
                  <a:lnTo>
                    <a:pt x="8184" y="1315"/>
                  </a:lnTo>
                  <a:lnTo>
                    <a:pt x="8111" y="1242"/>
                  </a:lnTo>
                  <a:lnTo>
                    <a:pt x="8111" y="1242"/>
                  </a:lnTo>
                  <a:lnTo>
                    <a:pt x="7965" y="1120"/>
                  </a:lnTo>
                  <a:lnTo>
                    <a:pt x="7795" y="974"/>
                  </a:lnTo>
                  <a:lnTo>
                    <a:pt x="7381" y="755"/>
                  </a:lnTo>
                  <a:lnTo>
                    <a:pt x="6918" y="536"/>
                  </a:lnTo>
                  <a:lnTo>
                    <a:pt x="6406" y="341"/>
                  </a:lnTo>
                  <a:lnTo>
                    <a:pt x="5846" y="195"/>
                  </a:lnTo>
                  <a:lnTo>
                    <a:pt x="5286" y="73"/>
                  </a:lnTo>
                  <a:lnTo>
                    <a:pt x="4726" y="24"/>
                  </a:lnTo>
                  <a:lnTo>
                    <a:pt x="4141" y="0"/>
                  </a:lnTo>
                  <a:lnTo>
                    <a:pt x="4141" y="0"/>
                  </a:lnTo>
                  <a:lnTo>
                    <a:pt x="3776" y="0"/>
                  </a:lnTo>
                  <a:lnTo>
                    <a:pt x="3435" y="49"/>
                  </a:lnTo>
                  <a:lnTo>
                    <a:pt x="3094" y="98"/>
                  </a:lnTo>
                  <a:lnTo>
                    <a:pt x="2777" y="171"/>
                  </a:lnTo>
                  <a:lnTo>
                    <a:pt x="2485" y="268"/>
                  </a:lnTo>
                  <a:lnTo>
                    <a:pt x="2193" y="365"/>
                  </a:lnTo>
                  <a:lnTo>
                    <a:pt x="1949" y="487"/>
                  </a:lnTo>
                  <a:lnTo>
                    <a:pt x="1681" y="609"/>
                  </a:lnTo>
                  <a:lnTo>
                    <a:pt x="1243" y="901"/>
                  </a:lnTo>
                  <a:lnTo>
                    <a:pt x="878" y="1169"/>
                  </a:lnTo>
                  <a:lnTo>
                    <a:pt x="561" y="1437"/>
                  </a:lnTo>
                  <a:lnTo>
                    <a:pt x="293" y="1681"/>
                  </a:lnTo>
                  <a:lnTo>
                    <a:pt x="293" y="1681"/>
                  </a:lnTo>
                  <a:lnTo>
                    <a:pt x="171" y="1802"/>
                  </a:lnTo>
                  <a:lnTo>
                    <a:pt x="171" y="1802"/>
                  </a:lnTo>
                  <a:lnTo>
                    <a:pt x="98" y="1875"/>
                  </a:lnTo>
                  <a:lnTo>
                    <a:pt x="50" y="1973"/>
                  </a:lnTo>
                  <a:lnTo>
                    <a:pt x="1" y="2095"/>
                  </a:lnTo>
                  <a:lnTo>
                    <a:pt x="1" y="2192"/>
                  </a:lnTo>
                  <a:lnTo>
                    <a:pt x="1" y="2192"/>
                  </a:lnTo>
                  <a:close/>
                </a:path>
              </a:pathLst>
            </a:custGeom>
            <a:noFill/>
            <a:ln cap="rnd" cmpd="sng" w="9525">
              <a:solidFill>
                <a:srgbClr val="CCCCC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97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42"/>
          <p:cNvSpPr txBox="1"/>
          <p:nvPr>
            <p:ph idx="12" type="sldNum"/>
          </p:nvPr>
        </p:nvSpPr>
        <p:spPr>
          <a:xfrm>
            <a:off x="8555875" y="4576450"/>
            <a:ext cx="435600" cy="43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99" name="Google Shape;399;p42"/>
          <p:cNvSpPr txBox="1"/>
          <p:nvPr/>
        </p:nvSpPr>
        <p:spPr>
          <a:xfrm>
            <a:off x="5359213" y="2310882"/>
            <a:ext cx="13440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Lorem um congue</a:t>
            </a:r>
            <a:endParaRPr b="1" i="0" sz="14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00" name="Google Shape;400;p42"/>
          <p:cNvSpPr/>
          <p:nvPr/>
        </p:nvSpPr>
        <p:spPr>
          <a:xfrm>
            <a:off x="-308854" y="1083486"/>
            <a:ext cx="9103360" cy="39549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1" marL="74771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</a:pPr>
            <a:r>
              <a:rPr b="1" i="1" lang="en" sz="2000" u="none" cap="none" strike="noStrike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Функционални изисквания</a:t>
            </a:r>
            <a:endParaRPr/>
          </a:p>
          <a:p>
            <a:pPr indent="0" lvl="1" marL="7477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</a:pPr>
            <a:r>
              <a:rPr b="0" i="0" lang="en" sz="2000" u="none" cap="none" strike="noStrike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Твърдения за услугите, които системата трябва да доставя, как системата трябва да реагира на специфичен вход и как системата трябва да се държи в специфични ситуации.</a:t>
            </a:r>
            <a:endParaRPr/>
          </a:p>
          <a:p>
            <a:pPr indent="0" lvl="1" marL="7477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</a:pPr>
            <a:r>
              <a:rPr b="1" i="1" lang="en" sz="2000" u="none" cap="none" strike="noStrike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Нефункционални изисквания</a:t>
            </a:r>
            <a:endParaRPr/>
          </a:p>
          <a:p>
            <a:pPr indent="0" lvl="1" marL="7477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None/>
            </a:pPr>
            <a:r>
              <a:rPr b="0" i="0" lang="en" sz="2000" u="none" cap="none" strike="noStrike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Ограничения на услугите или функциите на системата, като времеви ограничения, ограничения върху процеса на разработка, стандарти и др.</a:t>
            </a:r>
            <a:endParaRPr/>
          </a:p>
          <a:p>
            <a:pPr indent="0" lvl="1" marL="7477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None/>
            </a:pPr>
            <a:r>
              <a:rPr b="1" i="1" lang="en" sz="2000" u="none" cap="none" strike="noStrike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Ограничения на областта</a:t>
            </a:r>
            <a:endParaRPr/>
          </a:p>
          <a:p>
            <a:pPr indent="0" lvl="1" marL="7477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None/>
            </a:pPr>
            <a:r>
              <a:rPr b="0" i="0" lang="en" sz="2000" u="none" cap="none" strike="noStrike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Ограничения произтичащи от приложната област на системата, които отразяват характеристиките на тази област.</a:t>
            </a:r>
            <a:endParaRPr/>
          </a:p>
          <a:p>
            <a:pPr indent="0" lvl="1" marL="7477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</a:pPr>
            <a:r>
              <a:t/>
            </a:r>
            <a:endParaRPr b="1" i="1" sz="2000" u="none" cap="none" strike="noStrike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01" name="Google Shape;401;p42"/>
          <p:cNvSpPr txBox="1"/>
          <p:nvPr>
            <p:ph type="title"/>
          </p:nvPr>
        </p:nvSpPr>
        <p:spPr>
          <a:xfrm>
            <a:off x="457200" y="302525"/>
            <a:ext cx="8337306" cy="72145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3000">
                <a:latin typeface="Oswald"/>
                <a:ea typeface="Oswald"/>
                <a:cs typeface="Oswald"/>
                <a:sym typeface="Oswald"/>
              </a:rPr>
              <a:t>Функционални и нефункционални изисквания</a:t>
            </a:r>
            <a:endParaRPr sz="3000"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43"/>
          <p:cNvSpPr txBox="1"/>
          <p:nvPr>
            <p:ph idx="12" type="sldNum"/>
          </p:nvPr>
        </p:nvSpPr>
        <p:spPr>
          <a:xfrm>
            <a:off x="8555875" y="4576450"/>
            <a:ext cx="435600" cy="43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07" name="Google Shape;407;p43"/>
          <p:cNvSpPr txBox="1"/>
          <p:nvPr/>
        </p:nvSpPr>
        <p:spPr>
          <a:xfrm>
            <a:off x="5359213" y="2310882"/>
            <a:ext cx="13440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Lorem um congue</a:t>
            </a:r>
            <a:endParaRPr b="1" i="0" sz="14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08" name="Google Shape;408;p43"/>
          <p:cNvSpPr/>
          <p:nvPr/>
        </p:nvSpPr>
        <p:spPr>
          <a:xfrm>
            <a:off x="-308854" y="1083486"/>
            <a:ext cx="9103360" cy="30418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1" marL="109061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b="0" i="0" lang="en" sz="2000" u="none" cap="none" strike="noStrike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Дефинират свойствата и ограниченията на системата, напр. надеждност, време на реакция, изисквания към външната памет. Ограничения са капацитетът на входно-изходните устройства, представянето на системата и т.н.</a:t>
            </a:r>
            <a:endParaRPr/>
          </a:p>
          <a:p>
            <a:pPr indent="-342900" lvl="1" marL="10906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b="0" i="0" lang="en" sz="2000" u="none" cap="none" strike="noStrike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Могат също да се специфицират изисквания за процеса на разработка. Напр. задължително използване на дадена CASE система, програмен език или метод за разработка.</a:t>
            </a:r>
            <a:endParaRPr/>
          </a:p>
          <a:p>
            <a:pPr indent="-342900" lvl="1" marL="10906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b="0" i="0" lang="en" sz="2000" u="none" cap="none" strike="noStrike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Нефункционалните изисквания може да са по-важни от функционалните. Тяхното неизпълнение може да направи системата безполезна.</a:t>
            </a:r>
            <a:endParaRPr/>
          </a:p>
        </p:txBody>
      </p:sp>
      <p:sp>
        <p:nvSpPr>
          <p:cNvPr id="409" name="Google Shape;409;p43"/>
          <p:cNvSpPr txBox="1"/>
          <p:nvPr>
            <p:ph type="title"/>
          </p:nvPr>
        </p:nvSpPr>
        <p:spPr>
          <a:xfrm>
            <a:off x="457200" y="302525"/>
            <a:ext cx="8337306" cy="72145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3000">
                <a:latin typeface="Oswald"/>
                <a:ea typeface="Oswald"/>
                <a:cs typeface="Oswald"/>
                <a:sym typeface="Oswald"/>
              </a:rPr>
              <a:t>Нефункционални изисквания </a:t>
            </a:r>
            <a:endParaRPr sz="3000"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13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p44"/>
          <p:cNvSpPr txBox="1"/>
          <p:nvPr>
            <p:ph idx="12" type="sldNum"/>
          </p:nvPr>
        </p:nvSpPr>
        <p:spPr>
          <a:xfrm>
            <a:off x="8555875" y="4576450"/>
            <a:ext cx="435600" cy="43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15" name="Google Shape;415;p44"/>
          <p:cNvSpPr txBox="1"/>
          <p:nvPr/>
        </p:nvSpPr>
        <p:spPr>
          <a:xfrm>
            <a:off x="5359213" y="2310882"/>
            <a:ext cx="13440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Lorem um congue</a:t>
            </a:r>
            <a:endParaRPr b="1" i="0" sz="14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16" name="Google Shape;416;p44"/>
          <p:cNvSpPr/>
          <p:nvPr/>
        </p:nvSpPr>
        <p:spPr>
          <a:xfrm>
            <a:off x="-308854" y="1083486"/>
            <a:ext cx="9103360" cy="38651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1" marL="74771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2000" u="none" cap="none" strike="noStrike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Изисквания към продукта</a:t>
            </a:r>
            <a:endParaRPr/>
          </a:p>
          <a:p>
            <a:pPr indent="0" lvl="1" marL="7477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None/>
            </a:pPr>
            <a:r>
              <a:rPr b="0" i="0" lang="en" sz="2000" u="none" cap="none" strike="noStrike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Изисквания, които специфицират че продуктът трябва да има определено поведение, напр. скорост на изпълнение, надеждност и т.н.</a:t>
            </a:r>
            <a:endParaRPr/>
          </a:p>
          <a:p>
            <a:pPr indent="0" lvl="1" marL="7477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None/>
            </a:pPr>
            <a:r>
              <a:rPr b="1" i="0" lang="en" sz="2000" u="none" cap="none" strike="noStrike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Организационни изисквания</a:t>
            </a:r>
            <a:endParaRPr/>
          </a:p>
          <a:p>
            <a:pPr indent="0" lvl="1" marL="7477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None/>
            </a:pPr>
            <a:r>
              <a:rPr b="0" i="0" lang="en" sz="2000" u="none" cap="none" strike="noStrike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Изисквания, които са следствие от политиката и процедурите на организацията, напр. Използвани стандарти, изисквания на внедряването и т.н.</a:t>
            </a:r>
            <a:endParaRPr/>
          </a:p>
          <a:p>
            <a:pPr indent="0" lvl="1" marL="7477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None/>
            </a:pPr>
            <a:r>
              <a:rPr b="1" i="0" lang="en" sz="2000" u="none" cap="none" strike="noStrike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Външни изисквания</a:t>
            </a:r>
            <a:endParaRPr/>
          </a:p>
          <a:p>
            <a:pPr indent="0" lvl="1" marL="7477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None/>
            </a:pPr>
            <a:r>
              <a:rPr b="0" i="0" lang="en" sz="2000" u="none" cap="none" strike="noStrike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Изисквания, които възникват от фактори, външни на системата и процеса на разработка, напр. изисквания за съвместимост с други системи, юридически изисквания и т.н.</a:t>
            </a:r>
            <a:endParaRPr/>
          </a:p>
        </p:txBody>
      </p:sp>
      <p:sp>
        <p:nvSpPr>
          <p:cNvPr id="417" name="Google Shape;417;p44"/>
          <p:cNvSpPr txBox="1"/>
          <p:nvPr>
            <p:ph type="title"/>
          </p:nvPr>
        </p:nvSpPr>
        <p:spPr>
          <a:xfrm>
            <a:off x="457200" y="302525"/>
            <a:ext cx="8337306" cy="72145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3000">
                <a:latin typeface="Oswald"/>
                <a:ea typeface="Oswald"/>
                <a:cs typeface="Oswald"/>
                <a:sym typeface="Oswald"/>
              </a:rPr>
              <a:t>Класификация на нефункционалните изисквания</a:t>
            </a:r>
            <a:endParaRPr sz="3000"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2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45"/>
          <p:cNvSpPr txBox="1"/>
          <p:nvPr>
            <p:ph idx="12" type="sldNum"/>
          </p:nvPr>
        </p:nvSpPr>
        <p:spPr>
          <a:xfrm>
            <a:off x="8555875" y="4576450"/>
            <a:ext cx="435600" cy="43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23" name="Google Shape;423;p45"/>
          <p:cNvSpPr txBox="1"/>
          <p:nvPr/>
        </p:nvSpPr>
        <p:spPr>
          <a:xfrm>
            <a:off x="5359213" y="2310882"/>
            <a:ext cx="13440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Lorem um congue</a:t>
            </a:r>
            <a:endParaRPr b="1" i="0" sz="14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24" name="Google Shape;424;p45"/>
          <p:cNvSpPr/>
          <p:nvPr/>
        </p:nvSpPr>
        <p:spPr>
          <a:xfrm>
            <a:off x="-308854" y="1083486"/>
            <a:ext cx="9103360" cy="25986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1" marL="74771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 cap="none" strike="noStrike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1" marL="7477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None/>
            </a:pPr>
            <a:r>
              <a:rPr b="0" i="0" lang="en" sz="2400" u="none" cap="none" strike="noStrike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Трябва да описва функционалните и нефункционални изисквания по такъв начин, че да са разбираеми от потребители без специални технически познания.</a:t>
            </a:r>
            <a:endParaRPr/>
          </a:p>
          <a:p>
            <a:pPr indent="0" lvl="1" marL="7477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None/>
            </a:pPr>
            <a:r>
              <a:rPr b="0" i="0" lang="en" sz="2400" u="none" cap="none" strike="noStrike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Изискванията за потребителя се дефинират като се използва естествен език, таблици и диаграми, тъй като те могат да се разберат от всички потребители.</a:t>
            </a:r>
            <a:endParaRPr/>
          </a:p>
        </p:txBody>
      </p:sp>
      <p:sp>
        <p:nvSpPr>
          <p:cNvPr id="425" name="Google Shape;425;p45"/>
          <p:cNvSpPr txBox="1"/>
          <p:nvPr>
            <p:ph type="title"/>
          </p:nvPr>
        </p:nvSpPr>
        <p:spPr>
          <a:xfrm>
            <a:off x="457200" y="302525"/>
            <a:ext cx="8337306" cy="72145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3000">
                <a:latin typeface="Oswald"/>
                <a:ea typeface="Oswald"/>
                <a:cs typeface="Oswald"/>
                <a:sym typeface="Oswald"/>
              </a:rPr>
              <a:t>Изисквания на потребителя</a:t>
            </a:r>
            <a:endParaRPr sz="3000"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29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46"/>
          <p:cNvSpPr txBox="1"/>
          <p:nvPr>
            <p:ph idx="12" type="sldNum"/>
          </p:nvPr>
        </p:nvSpPr>
        <p:spPr>
          <a:xfrm>
            <a:off x="8555875" y="4576450"/>
            <a:ext cx="435600" cy="43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31" name="Google Shape;431;p46"/>
          <p:cNvSpPr txBox="1"/>
          <p:nvPr/>
        </p:nvSpPr>
        <p:spPr>
          <a:xfrm>
            <a:off x="5359213" y="2310882"/>
            <a:ext cx="13440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Lorem um congue</a:t>
            </a:r>
            <a:endParaRPr b="1" i="0" sz="14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32" name="Google Shape;432;p46"/>
          <p:cNvSpPr/>
          <p:nvPr/>
        </p:nvSpPr>
        <p:spPr>
          <a:xfrm>
            <a:off x="-308854" y="1083486"/>
            <a:ext cx="9103360" cy="3532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1" marL="74771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2400" u="none" cap="none" strike="noStrike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Повечето системи трябва да работят с други системи и интерфейсите им трябва да се специфицират като част от изискванията.</a:t>
            </a:r>
            <a:endParaRPr/>
          </a:p>
          <a:p>
            <a:pPr indent="0" lvl="1" marL="7477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None/>
            </a:pPr>
            <a:r>
              <a:rPr b="0" i="0" lang="en" sz="2400" u="none" cap="none" strike="noStrike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Могат да се дефинират три типа интерфейси:</a:t>
            </a:r>
            <a:endParaRPr/>
          </a:p>
          <a:p>
            <a:pPr indent="-381000" lvl="0" marL="1371600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rgbClr val="28394B"/>
              </a:buClr>
              <a:buSzPts val="2400"/>
              <a:buFont typeface="Open Sans"/>
              <a:buChar char="●"/>
            </a:pPr>
            <a:r>
              <a:rPr b="0" i="0" lang="en" sz="2400" u="none" cap="none" strike="noStrike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Процедурни интерфейси;</a:t>
            </a:r>
            <a:endParaRPr/>
          </a:p>
          <a:p>
            <a:pPr indent="-381000" lvl="0" marL="1371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8394B"/>
              </a:buClr>
              <a:buSzPts val="2400"/>
              <a:buFont typeface="Open Sans"/>
              <a:buChar char="●"/>
            </a:pPr>
            <a:r>
              <a:rPr b="0" i="0" lang="en" sz="2400" u="none" cap="none" strike="noStrike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Структурите на данните, които трябва да се разменят</a:t>
            </a:r>
            <a:r>
              <a:rPr lang="en" sz="24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;</a:t>
            </a:r>
            <a:endParaRPr/>
          </a:p>
          <a:p>
            <a:pPr indent="-381000" lvl="0" marL="1371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8394B"/>
              </a:buClr>
              <a:buSzPts val="2400"/>
              <a:buFont typeface="Open Sans"/>
              <a:buChar char="●"/>
            </a:pPr>
            <a:r>
              <a:rPr b="0" i="0" lang="en" sz="2400" u="none" cap="none" strike="noStrike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Представянето на данните</a:t>
            </a:r>
            <a:r>
              <a:rPr lang="en" sz="24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;</a:t>
            </a:r>
            <a:endParaRPr/>
          </a:p>
          <a:p>
            <a:pPr indent="-381000" lvl="0" marL="1371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8394B"/>
              </a:buClr>
              <a:buSzPts val="2400"/>
              <a:buFont typeface="Open Sans"/>
              <a:buChar char="●"/>
            </a:pPr>
            <a:r>
              <a:rPr b="0" i="0" lang="en" sz="2400" u="none" cap="none" strike="noStrike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Формалните обозначения са ефективна техника за спецификация на интерфейса.</a:t>
            </a:r>
            <a:endParaRPr/>
          </a:p>
        </p:txBody>
      </p:sp>
      <p:sp>
        <p:nvSpPr>
          <p:cNvPr id="433" name="Google Shape;433;p46"/>
          <p:cNvSpPr txBox="1"/>
          <p:nvPr>
            <p:ph type="title"/>
          </p:nvPr>
        </p:nvSpPr>
        <p:spPr>
          <a:xfrm>
            <a:off x="457200" y="302525"/>
            <a:ext cx="8337306" cy="72145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3000">
                <a:latin typeface="Oswald"/>
                <a:ea typeface="Oswald"/>
                <a:cs typeface="Oswald"/>
                <a:sym typeface="Oswald"/>
              </a:rPr>
              <a:t>Спецификация на интерфейс</a:t>
            </a:r>
            <a:endParaRPr sz="3000"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37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p47"/>
          <p:cNvSpPr txBox="1"/>
          <p:nvPr>
            <p:ph idx="12" type="sldNum"/>
          </p:nvPr>
        </p:nvSpPr>
        <p:spPr>
          <a:xfrm>
            <a:off x="8555875" y="4576450"/>
            <a:ext cx="435600" cy="435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439" name="Google Shape;439;p4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372150" y="1054450"/>
            <a:ext cx="3034500" cy="3034500"/>
          </a:xfrm>
          <a:prstGeom prst="ellipse">
            <a:avLst/>
          </a:prstGeom>
          <a:noFill/>
          <a:ln>
            <a:noFill/>
          </a:ln>
        </p:spPr>
      </p:pic>
      <p:grpSp>
        <p:nvGrpSpPr>
          <p:cNvPr id="440" name="Google Shape;440;p47"/>
          <p:cNvGrpSpPr/>
          <p:nvPr/>
        </p:nvGrpSpPr>
        <p:grpSpPr>
          <a:xfrm>
            <a:off x="5853100" y="3068600"/>
            <a:ext cx="1539600" cy="1539600"/>
            <a:chOff x="6680825" y="2549350"/>
            <a:chExt cx="1539600" cy="1539600"/>
          </a:xfrm>
        </p:grpSpPr>
        <p:sp>
          <p:nvSpPr>
            <p:cNvPr id="441" name="Google Shape;441;p47"/>
            <p:cNvSpPr/>
            <p:nvPr/>
          </p:nvSpPr>
          <p:spPr>
            <a:xfrm>
              <a:off x="6825669" y="2694194"/>
              <a:ext cx="1249800" cy="1249800"/>
            </a:xfrm>
            <a:prstGeom prst="ellipse">
              <a:avLst/>
            </a:prstGeom>
            <a:solidFill>
              <a:srgbClr val="000000">
                <a:alpha val="1882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2" name="Google Shape;442;p47"/>
            <p:cNvSpPr/>
            <p:nvPr/>
          </p:nvSpPr>
          <p:spPr>
            <a:xfrm>
              <a:off x="6894850" y="2763375"/>
              <a:ext cx="1111200" cy="111120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3" name="Google Shape;443;p47"/>
            <p:cNvSpPr/>
            <p:nvPr/>
          </p:nvSpPr>
          <p:spPr>
            <a:xfrm>
              <a:off x="6680825" y="2549350"/>
              <a:ext cx="1539600" cy="1539600"/>
            </a:xfrm>
            <a:prstGeom prst="donut">
              <a:avLst>
                <a:gd fmla="val 675" name="adj"/>
              </a:avLst>
            </a:prstGeom>
            <a:solidFill>
              <a:srgbClr val="000000">
                <a:alpha val="653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44" name="Google Shape;444;p47"/>
          <p:cNvSpPr/>
          <p:nvPr/>
        </p:nvSpPr>
        <p:spPr>
          <a:xfrm>
            <a:off x="6454511" y="3670015"/>
            <a:ext cx="336767" cy="336767"/>
          </a:xfrm>
          <a:custGeom>
            <a:rect b="b" l="l" r="r" t="t"/>
            <a:pathLst>
              <a:path extrusionOk="0" fill="none" h="16027" w="16027">
                <a:moveTo>
                  <a:pt x="14029" y="4019"/>
                </a:moveTo>
                <a:lnTo>
                  <a:pt x="14029" y="4019"/>
                </a:lnTo>
                <a:lnTo>
                  <a:pt x="14200" y="3849"/>
                </a:lnTo>
                <a:lnTo>
                  <a:pt x="14395" y="3752"/>
                </a:lnTo>
                <a:lnTo>
                  <a:pt x="14614" y="3678"/>
                </a:lnTo>
                <a:lnTo>
                  <a:pt x="14809" y="3630"/>
                </a:lnTo>
                <a:lnTo>
                  <a:pt x="15028" y="3581"/>
                </a:lnTo>
                <a:lnTo>
                  <a:pt x="15247" y="3484"/>
                </a:lnTo>
                <a:lnTo>
                  <a:pt x="15442" y="3362"/>
                </a:lnTo>
                <a:lnTo>
                  <a:pt x="15661" y="3191"/>
                </a:lnTo>
                <a:lnTo>
                  <a:pt x="15661" y="3191"/>
                </a:lnTo>
                <a:lnTo>
                  <a:pt x="15832" y="2997"/>
                </a:lnTo>
                <a:lnTo>
                  <a:pt x="15929" y="2777"/>
                </a:lnTo>
                <a:lnTo>
                  <a:pt x="16002" y="2534"/>
                </a:lnTo>
                <a:lnTo>
                  <a:pt x="16026" y="2266"/>
                </a:lnTo>
                <a:lnTo>
                  <a:pt x="16026" y="2266"/>
                </a:lnTo>
                <a:lnTo>
                  <a:pt x="16002" y="2047"/>
                </a:lnTo>
                <a:lnTo>
                  <a:pt x="15978" y="1827"/>
                </a:lnTo>
                <a:lnTo>
                  <a:pt x="15905" y="1633"/>
                </a:lnTo>
                <a:lnTo>
                  <a:pt x="15807" y="1413"/>
                </a:lnTo>
                <a:lnTo>
                  <a:pt x="15710" y="1243"/>
                </a:lnTo>
                <a:lnTo>
                  <a:pt x="15588" y="1048"/>
                </a:lnTo>
                <a:lnTo>
                  <a:pt x="15466" y="878"/>
                </a:lnTo>
                <a:lnTo>
                  <a:pt x="15320" y="707"/>
                </a:lnTo>
                <a:lnTo>
                  <a:pt x="15320" y="707"/>
                </a:lnTo>
                <a:lnTo>
                  <a:pt x="15150" y="561"/>
                </a:lnTo>
                <a:lnTo>
                  <a:pt x="14979" y="439"/>
                </a:lnTo>
                <a:lnTo>
                  <a:pt x="14784" y="317"/>
                </a:lnTo>
                <a:lnTo>
                  <a:pt x="14590" y="196"/>
                </a:lnTo>
                <a:lnTo>
                  <a:pt x="14395" y="123"/>
                </a:lnTo>
                <a:lnTo>
                  <a:pt x="14175" y="50"/>
                </a:lnTo>
                <a:lnTo>
                  <a:pt x="13981" y="25"/>
                </a:lnTo>
                <a:lnTo>
                  <a:pt x="13761" y="1"/>
                </a:lnTo>
                <a:lnTo>
                  <a:pt x="13761" y="1"/>
                </a:lnTo>
                <a:lnTo>
                  <a:pt x="13494" y="25"/>
                </a:lnTo>
                <a:lnTo>
                  <a:pt x="13250" y="98"/>
                </a:lnTo>
                <a:lnTo>
                  <a:pt x="13031" y="196"/>
                </a:lnTo>
                <a:lnTo>
                  <a:pt x="12836" y="366"/>
                </a:lnTo>
                <a:lnTo>
                  <a:pt x="12836" y="366"/>
                </a:lnTo>
                <a:lnTo>
                  <a:pt x="12665" y="561"/>
                </a:lnTo>
                <a:lnTo>
                  <a:pt x="12544" y="780"/>
                </a:lnTo>
                <a:lnTo>
                  <a:pt x="12471" y="975"/>
                </a:lnTo>
                <a:lnTo>
                  <a:pt x="12422" y="1194"/>
                </a:lnTo>
                <a:lnTo>
                  <a:pt x="12349" y="1413"/>
                </a:lnTo>
                <a:lnTo>
                  <a:pt x="12276" y="1608"/>
                </a:lnTo>
                <a:lnTo>
                  <a:pt x="12178" y="1827"/>
                </a:lnTo>
                <a:lnTo>
                  <a:pt x="12008" y="1998"/>
                </a:lnTo>
                <a:lnTo>
                  <a:pt x="12008" y="1998"/>
                </a:lnTo>
                <a:lnTo>
                  <a:pt x="11740" y="2266"/>
                </a:lnTo>
                <a:lnTo>
                  <a:pt x="11496" y="2436"/>
                </a:lnTo>
                <a:lnTo>
                  <a:pt x="11277" y="2534"/>
                </a:lnTo>
                <a:lnTo>
                  <a:pt x="11082" y="2582"/>
                </a:lnTo>
                <a:lnTo>
                  <a:pt x="10888" y="2582"/>
                </a:lnTo>
                <a:lnTo>
                  <a:pt x="10717" y="2534"/>
                </a:lnTo>
                <a:lnTo>
                  <a:pt x="10547" y="2412"/>
                </a:lnTo>
                <a:lnTo>
                  <a:pt x="10376" y="2290"/>
                </a:lnTo>
                <a:lnTo>
                  <a:pt x="10206" y="2095"/>
                </a:lnTo>
                <a:lnTo>
                  <a:pt x="10035" y="1901"/>
                </a:lnTo>
                <a:lnTo>
                  <a:pt x="9670" y="1413"/>
                </a:lnTo>
                <a:lnTo>
                  <a:pt x="9231" y="878"/>
                </a:lnTo>
                <a:lnTo>
                  <a:pt x="8988" y="585"/>
                </a:lnTo>
                <a:lnTo>
                  <a:pt x="8720" y="293"/>
                </a:lnTo>
                <a:lnTo>
                  <a:pt x="8720" y="293"/>
                </a:lnTo>
                <a:lnTo>
                  <a:pt x="8574" y="171"/>
                </a:lnTo>
                <a:lnTo>
                  <a:pt x="8379" y="74"/>
                </a:lnTo>
                <a:lnTo>
                  <a:pt x="8209" y="25"/>
                </a:lnTo>
                <a:lnTo>
                  <a:pt x="8014" y="1"/>
                </a:lnTo>
                <a:lnTo>
                  <a:pt x="8014" y="1"/>
                </a:lnTo>
                <a:lnTo>
                  <a:pt x="7916" y="25"/>
                </a:lnTo>
                <a:lnTo>
                  <a:pt x="7770" y="98"/>
                </a:lnTo>
                <a:lnTo>
                  <a:pt x="7307" y="366"/>
                </a:lnTo>
                <a:lnTo>
                  <a:pt x="7039" y="537"/>
                </a:lnTo>
                <a:lnTo>
                  <a:pt x="6747" y="756"/>
                </a:lnTo>
                <a:lnTo>
                  <a:pt x="6431" y="975"/>
                </a:lnTo>
                <a:lnTo>
                  <a:pt x="6138" y="1243"/>
                </a:lnTo>
                <a:lnTo>
                  <a:pt x="5870" y="1511"/>
                </a:lnTo>
                <a:lnTo>
                  <a:pt x="5627" y="1803"/>
                </a:lnTo>
                <a:lnTo>
                  <a:pt x="5432" y="2095"/>
                </a:lnTo>
                <a:lnTo>
                  <a:pt x="5359" y="2242"/>
                </a:lnTo>
                <a:lnTo>
                  <a:pt x="5310" y="2412"/>
                </a:lnTo>
                <a:lnTo>
                  <a:pt x="5262" y="2558"/>
                </a:lnTo>
                <a:lnTo>
                  <a:pt x="5237" y="2704"/>
                </a:lnTo>
                <a:lnTo>
                  <a:pt x="5237" y="2850"/>
                </a:lnTo>
                <a:lnTo>
                  <a:pt x="5262" y="3021"/>
                </a:lnTo>
                <a:lnTo>
                  <a:pt x="5310" y="3167"/>
                </a:lnTo>
                <a:lnTo>
                  <a:pt x="5383" y="3313"/>
                </a:lnTo>
                <a:lnTo>
                  <a:pt x="5481" y="3459"/>
                </a:lnTo>
                <a:lnTo>
                  <a:pt x="5603" y="3605"/>
                </a:lnTo>
                <a:lnTo>
                  <a:pt x="5603" y="3605"/>
                </a:lnTo>
                <a:lnTo>
                  <a:pt x="5797" y="3752"/>
                </a:lnTo>
                <a:lnTo>
                  <a:pt x="5992" y="3849"/>
                </a:lnTo>
                <a:lnTo>
                  <a:pt x="6187" y="3946"/>
                </a:lnTo>
                <a:lnTo>
                  <a:pt x="6406" y="3995"/>
                </a:lnTo>
                <a:lnTo>
                  <a:pt x="6625" y="4044"/>
                </a:lnTo>
                <a:lnTo>
                  <a:pt x="6845" y="4141"/>
                </a:lnTo>
                <a:lnTo>
                  <a:pt x="7039" y="4239"/>
                </a:lnTo>
                <a:lnTo>
                  <a:pt x="7234" y="4409"/>
                </a:lnTo>
                <a:lnTo>
                  <a:pt x="7234" y="4409"/>
                </a:lnTo>
                <a:lnTo>
                  <a:pt x="7405" y="4604"/>
                </a:lnTo>
                <a:lnTo>
                  <a:pt x="7502" y="4823"/>
                </a:lnTo>
                <a:lnTo>
                  <a:pt x="7575" y="5067"/>
                </a:lnTo>
                <a:lnTo>
                  <a:pt x="7600" y="5359"/>
                </a:lnTo>
                <a:lnTo>
                  <a:pt x="7600" y="5359"/>
                </a:lnTo>
                <a:lnTo>
                  <a:pt x="7575" y="5554"/>
                </a:lnTo>
                <a:lnTo>
                  <a:pt x="7551" y="5773"/>
                </a:lnTo>
                <a:lnTo>
                  <a:pt x="7478" y="5968"/>
                </a:lnTo>
                <a:lnTo>
                  <a:pt x="7405" y="6163"/>
                </a:lnTo>
                <a:lnTo>
                  <a:pt x="7307" y="6357"/>
                </a:lnTo>
                <a:lnTo>
                  <a:pt x="7186" y="6552"/>
                </a:lnTo>
                <a:lnTo>
                  <a:pt x="7039" y="6723"/>
                </a:lnTo>
                <a:lnTo>
                  <a:pt x="6893" y="6893"/>
                </a:lnTo>
                <a:lnTo>
                  <a:pt x="6893" y="6893"/>
                </a:lnTo>
                <a:lnTo>
                  <a:pt x="6723" y="7039"/>
                </a:lnTo>
                <a:lnTo>
                  <a:pt x="6552" y="7186"/>
                </a:lnTo>
                <a:lnTo>
                  <a:pt x="6382" y="7283"/>
                </a:lnTo>
                <a:lnTo>
                  <a:pt x="6187" y="7405"/>
                </a:lnTo>
                <a:lnTo>
                  <a:pt x="5992" y="7478"/>
                </a:lnTo>
                <a:lnTo>
                  <a:pt x="5773" y="7551"/>
                </a:lnTo>
                <a:lnTo>
                  <a:pt x="5554" y="7575"/>
                </a:lnTo>
                <a:lnTo>
                  <a:pt x="5359" y="7600"/>
                </a:lnTo>
                <a:lnTo>
                  <a:pt x="5359" y="7600"/>
                </a:lnTo>
                <a:lnTo>
                  <a:pt x="5091" y="7575"/>
                </a:lnTo>
                <a:lnTo>
                  <a:pt x="4848" y="7502"/>
                </a:lnTo>
                <a:lnTo>
                  <a:pt x="4604" y="7405"/>
                </a:lnTo>
                <a:lnTo>
                  <a:pt x="4409" y="7234"/>
                </a:lnTo>
                <a:lnTo>
                  <a:pt x="4409" y="7234"/>
                </a:lnTo>
                <a:lnTo>
                  <a:pt x="4239" y="7039"/>
                </a:lnTo>
                <a:lnTo>
                  <a:pt x="4117" y="6820"/>
                </a:lnTo>
                <a:lnTo>
                  <a:pt x="4044" y="6601"/>
                </a:lnTo>
                <a:lnTo>
                  <a:pt x="3971" y="6382"/>
                </a:lnTo>
                <a:lnTo>
                  <a:pt x="3922" y="6187"/>
                </a:lnTo>
                <a:lnTo>
                  <a:pt x="3849" y="5992"/>
                </a:lnTo>
                <a:lnTo>
                  <a:pt x="3752" y="5797"/>
                </a:lnTo>
                <a:lnTo>
                  <a:pt x="3605" y="5602"/>
                </a:lnTo>
                <a:lnTo>
                  <a:pt x="3605" y="5602"/>
                </a:lnTo>
                <a:lnTo>
                  <a:pt x="3459" y="5481"/>
                </a:lnTo>
                <a:lnTo>
                  <a:pt x="3313" y="5383"/>
                </a:lnTo>
                <a:lnTo>
                  <a:pt x="3167" y="5310"/>
                </a:lnTo>
                <a:lnTo>
                  <a:pt x="3021" y="5262"/>
                </a:lnTo>
                <a:lnTo>
                  <a:pt x="2850" y="5237"/>
                </a:lnTo>
                <a:lnTo>
                  <a:pt x="2704" y="5237"/>
                </a:lnTo>
                <a:lnTo>
                  <a:pt x="2558" y="5262"/>
                </a:lnTo>
                <a:lnTo>
                  <a:pt x="2412" y="5310"/>
                </a:lnTo>
                <a:lnTo>
                  <a:pt x="2242" y="5359"/>
                </a:lnTo>
                <a:lnTo>
                  <a:pt x="2095" y="5432"/>
                </a:lnTo>
                <a:lnTo>
                  <a:pt x="1803" y="5627"/>
                </a:lnTo>
                <a:lnTo>
                  <a:pt x="1511" y="5870"/>
                </a:lnTo>
                <a:lnTo>
                  <a:pt x="1243" y="6138"/>
                </a:lnTo>
                <a:lnTo>
                  <a:pt x="975" y="6431"/>
                </a:lnTo>
                <a:lnTo>
                  <a:pt x="756" y="6747"/>
                </a:lnTo>
                <a:lnTo>
                  <a:pt x="537" y="7039"/>
                </a:lnTo>
                <a:lnTo>
                  <a:pt x="366" y="7307"/>
                </a:lnTo>
                <a:lnTo>
                  <a:pt x="98" y="7770"/>
                </a:lnTo>
                <a:lnTo>
                  <a:pt x="25" y="7916"/>
                </a:lnTo>
                <a:lnTo>
                  <a:pt x="1" y="8014"/>
                </a:lnTo>
                <a:lnTo>
                  <a:pt x="1" y="8014"/>
                </a:lnTo>
                <a:lnTo>
                  <a:pt x="25" y="8208"/>
                </a:lnTo>
                <a:lnTo>
                  <a:pt x="74" y="8379"/>
                </a:lnTo>
                <a:lnTo>
                  <a:pt x="171" y="8574"/>
                </a:lnTo>
                <a:lnTo>
                  <a:pt x="293" y="8720"/>
                </a:lnTo>
                <a:lnTo>
                  <a:pt x="293" y="8720"/>
                </a:lnTo>
                <a:lnTo>
                  <a:pt x="585" y="8988"/>
                </a:lnTo>
                <a:lnTo>
                  <a:pt x="878" y="9231"/>
                </a:lnTo>
                <a:lnTo>
                  <a:pt x="1413" y="9670"/>
                </a:lnTo>
                <a:lnTo>
                  <a:pt x="1901" y="10035"/>
                </a:lnTo>
                <a:lnTo>
                  <a:pt x="2095" y="10206"/>
                </a:lnTo>
                <a:lnTo>
                  <a:pt x="2290" y="10376"/>
                </a:lnTo>
                <a:lnTo>
                  <a:pt x="2412" y="10547"/>
                </a:lnTo>
                <a:lnTo>
                  <a:pt x="2534" y="10717"/>
                </a:lnTo>
                <a:lnTo>
                  <a:pt x="2583" y="10888"/>
                </a:lnTo>
                <a:lnTo>
                  <a:pt x="2583" y="11082"/>
                </a:lnTo>
                <a:lnTo>
                  <a:pt x="2534" y="11277"/>
                </a:lnTo>
                <a:lnTo>
                  <a:pt x="2436" y="11496"/>
                </a:lnTo>
                <a:lnTo>
                  <a:pt x="2266" y="11740"/>
                </a:lnTo>
                <a:lnTo>
                  <a:pt x="1998" y="12008"/>
                </a:lnTo>
                <a:lnTo>
                  <a:pt x="1998" y="12008"/>
                </a:lnTo>
                <a:lnTo>
                  <a:pt x="1828" y="12178"/>
                </a:lnTo>
                <a:lnTo>
                  <a:pt x="1633" y="12276"/>
                </a:lnTo>
                <a:lnTo>
                  <a:pt x="1413" y="12349"/>
                </a:lnTo>
                <a:lnTo>
                  <a:pt x="1219" y="12398"/>
                </a:lnTo>
                <a:lnTo>
                  <a:pt x="999" y="12446"/>
                </a:lnTo>
                <a:lnTo>
                  <a:pt x="780" y="12544"/>
                </a:lnTo>
                <a:lnTo>
                  <a:pt x="585" y="12665"/>
                </a:lnTo>
                <a:lnTo>
                  <a:pt x="366" y="12836"/>
                </a:lnTo>
                <a:lnTo>
                  <a:pt x="366" y="12836"/>
                </a:lnTo>
                <a:lnTo>
                  <a:pt x="196" y="13031"/>
                </a:lnTo>
                <a:lnTo>
                  <a:pt x="98" y="13250"/>
                </a:lnTo>
                <a:lnTo>
                  <a:pt x="25" y="13493"/>
                </a:lnTo>
                <a:lnTo>
                  <a:pt x="1" y="13761"/>
                </a:lnTo>
                <a:lnTo>
                  <a:pt x="1" y="13761"/>
                </a:lnTo>
                <a:lnTo>
                  <a:pt x="25" y="13981"/>
                </a:lnTo>
                <a:lnTo>
                  <a:pt x="50" y="14200"/>
                </a:lnTo>
                <a:lnTo>
                  <a:pt x="123" y="14395"/>
                </a:lnTo>
                <a:lnTo>
                  <a:pt x="220" y="14614"/>
                </a:lnTo>
                <a:lnTo>
                  <a:pt x="318" y="14784"/>
                </a:lnTo>
                <a:lnTo>
                  <a:pt x="439" y="14979"/>
                </a:lnTo>
                <a:lnTo>
                  <a:pt x="561" y="15150"/>
                </a:lnTo>
                <a:lnTo>
                  <a:pt x="707" y="15320"/>
                </a:lnTo>
                <a:lnTo>
                  <a:pt x="707" y="15320"/>
                </a:lnTo>
                <a:lnTo>
                  <a:pt x="878" y="15466"/>
                </a:lnTo>
                <a:lnTo>
                  <a:pt x="1048" y="15588"/>
                </a:lnTo>
                <a:lnTo>
                  <a:pt x="1243" y="15710"/>
                </a:lnTo>
                <a:lnTo>
                  <a:pt x="1438" y="15832"/>
                </a:lnTo>
                <a:lnTo>
                  <a:pt x="1633" y="15905"/>
                </a:lnTo>
                <a:lnTo>
                  <a:pt x="1852" y="15978"/>
                </a:lnTo>
                <a:lnTo>
                  <a:pt x="2047" y="16002"/>
                </a:lnTo>
                <a:lnTo>
                  <a:pt x="2266" y="16026"/>
                </a:lnTo>
                <a:lnTo>
                  <a:pt x="2266" y="16026"/>
                </a:lnTo>
                <a:lnTo>
                  <a:pt x="2534" y="16002"/>
                </a:lnTo>
                <a:lnTo>
                  <a:pt x="2777" y="15929"/>
                </a:lnTo>
                <a:lnTo>
                  <a:pt x="2997" y="15832"/>
                </a:lnTo>
                <a:lnTo>
                  <a:pt x="3191" y="15661"/>
                </a:lnTo>
                <a:lnTo>
                  <a:pt x="3191" y="15661"/>
                </a:lnTo>
                <a:lnTo>
                  <a:pt x="3362" y="15466"/>
                </a:lnTo>
                <a:lnTo>
                  <a:pt x="3484" y="15247"/>
                </a:lnTo>
                <a:lnTo>
                  <a:pt x="3557" y="15052"/>
                </a:lnTo>
                <a:lnTo>
                  <a:pt x="3605" y="14833"/>
                </a:lnTo>
                <a:lnTo>
                  <a:pt x="3679" y="14614"/>
                </a:lnTo>
                <a:lnTo>
                  <a:pt x="3752" y="14419"/>
                </a:lnTo>
                <a:lnTo>
                  <a:pt x="3849" y="14200"/>
                </a:lnTo>
                <a:lnTo>
                  <a:pt x="4019" y="14029"/>
                </a:lnTo>
                <a:lnTo>
                  <a:pt x="4019" y="14029"/>
                </a:lnTo>
                <a:lnTo>
                  <a:pt x="4287" y="13786"/>
                </a:lnTo>
                <a:lnTo>
                  <a:pt x="4531" y="13591"/>
                </a:lnTo>
                <a:lnTo>
                  <a:pt x="4750" y="13493"/>
                </a:lnTo>
                <a:lnTo>
                  <a:pt x="4945" y="13445"/>
                </a:lnTo>
                <a:lnTo>
                  <a:pt x="5140" y="13445"/>
                </a:lnTo>
                <a:lnTo>
                  <a:pt x="5310" y="13493"/>
                </a:lnTo>
                <a:lnTo>
                  <a:pt x="5481" y="13615"/>
                </a:lnTo>
                <a:lnTo>
                  <a:pt x="5651" y="13737"/>
                </a:lnTo>
                <a:lnTo>
                  <a:pt x="5822" y="13932"/>
                </a:lnTo>
                <a:lnTo>
                  <a:pt x="5992" y="14127"/>
                </a:lnTo>
                <a:lnTo>
                  <a:pt x="6358" y="14614"/>
                </a:lnTo>
                <a:lnTo>
                  <a:pt x="6796" y="15150"/>
                </a:lnTo>
                <a:lnTo>
                  <a:pt x="7039" y="15442"/>
                </a:lnTo>
                <a:lnTo>
                  <a:pt x="7307" y="15734"/>
                </a:lnTo>
                <a:lnTo>
                  <a:pt x="7307" y="15734"/>
                </a:lnTo>
                <a:lnTo>
                  <a:pt x="7454" y="15856"/>
                </a:lnTo>
                <a:lnTo>
                  <a:pt x="7648" y="15953"/>
                </a:lnTo>
                <a:lnTo>
                  <a:pt x="7819" y="16002"/>
                </a:lnTo>
                <a:lnTo>
                  <a:pt x="8014" y="16026"/>
                </a:lnTo>
                <a:lnTo>
                  <a:pt x="8014" y="16026"/>
                </a:lnTo>
                <a:lnTo>
                  <a:pt x="8111" y="16002"/>
                </a:lnTo>
                <a:lnTo>
                  <a:pt x="8257" y="15929"/>
                </a:lnTo>
                <a:lnTo>
                  <a:pt x="8720" y="15661"/>
                </a:lnTo>
                <a:lnTo>
                  <a:pt x="8988" y="15491"/>
                </a:lnTo>
                <a:lnTo>
                  <a:pt x="9280" y="15271"/>
                </a:lnTo>
                <a:lnTo>
                  <a:pt x="9597" y="15052"/>
                </a:lnTo>
                <a:lnTo>
                  <a:pt x="9889" y="14784"/>
                </a:lnTo>
                <a:lnTo>
                  <a:pt x="10157" y="14516"/>
                </a:lnTo>
                <a:lnTo>
                  <a:pt x="10400" y="14224"/>
                </a:lnTo>
                <a:lnTo>
                  <a:pt x="10595" y="13932"/>
                </a:lnTo>
                <a:lnTo>
                  <a:pt x="10668" y="13786"/>
                </a:lnTo>
                <a:lnTo>
                  <a:pt x="10717" y="13615"/>
                </a:lnTo>
                <a:lnTo>
                  <a:pt x="10766" y="13469"/>
                </a:lnTo>
                <a:lnTo>
                  <a:pt x="10790" y="13323"/>
                </a:lnTo>
                <a:lnTo>
                  <a:pt x="10790" y="13177"/>
                </a:lnTo>
                <a:lnTo>
                  <a:pt x="10766" y="13006"/>
                </a:lnTo>
                <a:lnTo>
                  <a:pt x="10717" y="12860"/>
                </a:lnTo>
                <a:lnTo>
                  <a:pt x="10644" y="12714"/>
                </a:lnTo>
                <a:lnTo>
                  <a:pt x="10547" y="12568"/>
                </a:lnTo>
                <a:lnTo>
                  <a:pt x="10425" y="12422"/>
                </a:lnTo>
                <a:lnTo>
                  <a:pt x="10425" y="12422"/>
                </a:lnTo>
                <a:lnTo>
                  <a:pt x="10230" y="12276"/>
                </a:lnTo>
                <a:lnTo>
                  <a:pt x="10035" y="12178"/>
                </a:lnTo>
                <a:lnTo>
                  <a:pt x="9840" y="12105"/>
                </a:lnTo>
                <a:lnTo>
                  <a:pt x="9621" y="12032"/>
                </a:lnTo>
                <a:lnTo>
                  <a:pt x="9402" y="11983"/>
                </a:lnTo>
                <a:lnTo>
                  <a:pt x="9183" y="11886"/>
                </a:lnTo>
                <a:lnTo>
                  <a:pt x="8988" y="11789"/>
                </a:lnTo>
                <a:lnTo>
                  <a:pt x="8793" y="11618"/>
                </a:lnTo>
                <a:lnTo>
                  <a:pt x="8793" y="11618"/>
                </a:lnTo>
                <a:lnTo>
                  <a:pt x="8623" y="11423"/>
                </a:lnTo>
                <a:lnTo>
                  <a:pt x="8525" y="11204"/>
                </a:lnTo>
                <a:lnTo>
                  <a:pt x="8452" y="10961"/>
                </a:lnTo>
                <a:lnTo>
                  <a:pt x="8428" y="10668"/>
                </a:lnTo>
                <a:lnTo>
                  <a:pt x="8428" y="10668"/>
                </a:lnTo>
                <a:lnTo>
                  <a:pt x="8452" y="10473"/>
                </a:lnTo>
                <a:lnTo>
                  <a:pt x="8476" y="10254"/>
                </a:lnTo>
                <a:lnTo>
                  <a:pt x="8549" y="10059"/>
                </a:lnTo>
                <a:lnTo>
                  <a:pt x="8623" y="9865"/>
                </a:lnTo>
                <a:lnTo>
                  <a:pt x="8720" y="9670"/>
                </a:lnTo>
                <a:lnTo>
                  <a:pt x="8842" y="9475"/>
                </a:lnTo>
                <a:lnTo>
                  <a:pt x="8988" y="9304"/>
                </a:lnTo>
                <a:lnTo>
                  <a:pt x="9134" y="9134"/>
                </a:lnTo>
                <a:lnTo>
                  <a:pt x="9134" y="9134"/>
                </a:lnTo>
                <a:lnTo>
                  <a:pt x="9304" y="8988"/>
                </a:lnTo>
                <a:lnTo>
                  <a:pt x="9475" y="8866"/>
                </a:lnTo>
                <a:lnTo>
                  <a:pt x="9645" y="8744"/>
                </a:lnTo>
                <a:lnTo>
                  <a:pt x="9840" y="8622"/>
                </a:lnTo>
                <a:lnTo>
                  <a:pt x="10035" y="8549"/>
                </a:lnTo>
                <a:lnTo>
                  <a:pt x="10254" y="8476"/>
                </a:lnTo>
                <a:lnTo>
                  <a:pt x="10474" y="8452"/>
                </a:lnTo>
                <a:lnTo>
                  <a:pt x="10668" y="8428"/>
                </a:lnTo>
                <a:lnTo>
                  <a:pt x="10668" y="8428"/>
                </a:lnTo>
                <a:lnTo>
                  <a:pt x="10936" y="8452"/>
                </a:lnTo>
                <a:lnTo>
                  <a:pt x="11180" y="8525"/>
                </a:lnTo>
                <a:lnTo>
                  <a:pt x="11423" y="8622"/>
                </a:lnTo>
                <a:lnTo>
                  <a:pt x="11618" y="8793"/>
                </a:lnTo>
                <a:lnTo>
                  <a:pt x="11618" y="8793"/>
                </a:lnTo>
                <a:lnTo>
                  <a:pt x="11789" y="8988"/>
                </a:lnTo>
                <a:lnTo>
                  <a:pt x="11910" y="9207"/>
                </a:lnTo>
                <a:lnTo>
                  <a:pt x="11984" y="9426"/>
                </a:lnTo>
                <a:lnTo>
                  <a:pt x="12057" y="9645"/>
                </a:lnTo>
                <a:lnTo>
                  <a:pt x="12105" y="9840"/>
                </a:lnTo>
                <a:lnTo>
                  <a:pt x="12178" y="10035"/>
                </a:lnTo>
                <a:lnTo>
                  <a:pt x="12276" y="10230"/>
                </a:lnTo>
                <a:lnTo>
                  <a:pt x="12422" y="10425"/>
                </a:lnTo>
                <a:lnTo>
                  <a:pt x="12422" y="10425"/>
                </a:lnTo>
                <a:lnTo>
                  <a:pt x="12568" y="10547"/>
                </a:lnTo>
                <a:lnTo>
                  <a:pt x="12714" y="10644"/>
                </a:lnTo>
                <a:lnTo>
                  <a:pt x="12860" y="10717"/>
                </a:lnTo>
                <a:lnTo>
                  <a:pt x="13006" y="10766"/>
                </a:lnTo>
                <a:lnTo>
                  <a:pt x="13177" y="10790"/>
                </a:lnTo>
                <a:lnTo>
                  <a:pt x="13323" y="10790"/>
                </a:lnTo>
                <a:lnTo>
                  <a:pt x="13469" y="10766"/>
                </a:lnTo>
                <a:lnTo>
                  <a:pt x="13615" y="10717"/>
                </a:lnTo>
                <a:lnTo>
                  <a:pt x="13786" y="10668"/>
                </a:lnTo>
                <a:lnTo>
                  <a:pt x="13932" y="10595"/>
                </a:lnTo>
                <a:lnTo>
                  <a:pt x="14224" y="10400"/>
                </a:lnTo>
                <a:lnTo>
                  <a:pt x="14516" y="10157"/>
                </a:lnTo>
                <a:lnTo>
                  <a:pt x="14784" y="9889"/>
                </a:lnTo>
                <a:lnTo>
                  <a:pt x="15052" y="9597"/>
                </a:lnTo>
                <a:lnTo>
                  <a:pt x="15271" y="9280"/>
                </a:lnTo>
                <a:lnTo>
                  <a:pt x="15491" y="8988"/>
                </a:lnTo>
                <a:lnTo>
                  <a:pt x="15661" y="8720"/>
                </a:lnTo>
                <a:lnTo>
                  <a:pt x="15929" y="8257"/>
                </a:lnTo>
                <a:lnTo>
                  <a:pt x="16002" y="8111"/>
                </a:lnTo>
                <a:lnTo>
                  <a:pt x="16026" y="8014"/>
                </a:lnTo>
                <a:lnTo>
                  <a:pt x="16026" y="8014"/>
                </a:lnTo>
                <a:lnTo>
                  <a:pt x="16002" y="7819"/>
                </a:lnTo>
                <a:lnTo>
                  <a:pt x="15953" y="7648"/>
                </a:lnTo>
                <a:lnTo>
                  <a:pt x="15856" y="7453"/>
                </a:lnTo>
                <a:lnTo>
                  <a:pt x="15734" y="7307"/>
                </a:lnTo>
                <a:lnTo>
                  <a:pt x="15734" y="7307"/>
                </a:lnTo>
                <a:lnTo>
                  <a:pt x="15442" y="7039"/>
                </a:lnTo>
                <a:lnTo>
                  <a:pt x="15150" y="6796"/>
                </a:lnTo>
                <a:lnTo>
                  <a:pt x="14614" y="6357"/>
                </a:lnTo>
                <a:lnTo>
                  <a:pt x="14127" y="5992"/>
                </a:lnTo>
                <a:lnTo>
                  <a:pt x="13932" y="5822"/>
                </a:lnTo>
                <a:lnTo>
                  <a:pt x="13737" y="5651"/>
                </a:lnTo>
                <a:lnTo>
                  <a:pt x="13615" y="5481"/>
                </a:lnTo>
                <a:lnTo>
                  <a:pt x="13494" y="5310"/>
                </a:lnTo>
                <a:lnTo>
                  <a:pt x="13445" y="5140"/>
                </a:lnTo>
                <a:lnTo>
                  <a:pt x="13445" y="4945"/>
                </a:lnTo>
                <a:lnTo>
                  <a:pt x="13494" y="4750"/>
                </a:lnTo>
                <a:lnTo>
                  <a:pt x="13591" y="4531"/>
                </a:lnTo>
                <a:lnTo>
                  <a:pt x="13761" y="4287"/>
                </a:lnTo>
                <a:lnTo>
                  <a:pt x="14029" y="4019"/>
                </a:lnTo>
                <a:lnTo>
                  <a:pt x="14029" y="4019"/>
                </a:lnTo>
                <a:close/>
              </a:path>
            </a:pathLst>
          </a:custGeom>
          <a:noFill/>
          <a:ln cap="rnd" cmpd="sng" w="1217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5" name="Google Shape;445;p47"/>
          <p:cNvSpPr txBox="1"/>
          <p:nvPr>
            <p:ph type="title"/>
          </p:nvPr>
        </p:nvSpPr>
        <p:spPr>
          <a:xfrm>
            <a:off x="457200" y="1166125"/>
            <a:ext cx="6193800" cy="683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Oswald"/>
                <a:ea typeface="Oswald"/>
                <a:cs typeface="Oswald"/>
                <a:sym typeface="Oswald"/>
              </a:rPr>
              <a:t>Литература</a:t>
            </a:r>
            <a:endParaRPr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446" name="Google Shape;446;p47"/>
          <p:cNvSpPr txBox="1"/>
          <p:nvPr>
            <p:ph idx="1" type="body"/>
          </p:nvPr>
        </p:nvSpPr>
        <p:spPr>
          <a:xfrm>
            <a:off x="1069625" y="1958050"/>
            <a:ext cx="4783500" cy="2618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i="1" lang="en">
                <a:latin typeface="Open Sans"/>
                <a:ea typeface="Open Sans"/>
                <a:cs typeface="Open Sans"/>
                <a:sym typeface="Open Sans"/>
              </a:rPr>
              <a:t>https://www.perforce.com/blog/alm/how-write-software-requirements-specification-srs-document</a:t>
            </a:r>
            <a:endParaRPr i="1"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50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p48"/>
          <p:cNvSpPr txBox="1"/>
          <p:nvPr>
            <p:ph idx="4294967295" type="title"/>
          </p:nvPr>
        </p:nvSpPr>
        <p:spPr>
          <a:xfrm>
            <a:off x="2194950" y="2752575"/>
            <a:ext cx="4754100" cy="239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2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rPr>
              <a:t>Благодаря за</a:t>
            </a:r>
            <a:endParaRPr sz="2000">
              <a:solidFill>
                <a:srgbClr val="FFFFFF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2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rPr>
              <a:t>Вашето внимание!</a:t>
            </a:r>
            <a:endParaRPr sz="2000">
              <a:solidFill>
                <a:srgbClr val="FFFFFF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452" name="Google Shape;452;p48"/>
          <p:cNvSpPr txBox="1"/>
          <p:nvPr>
            <p:ph idx="12" type="sldNum"/>
          </p:nvPr>
        </p:nvSpPr>
        <p:spPr>
          <a:xfrm>
            <a:off x="8555875" y="4576450"/>
            <a:ext cx="435600" cy="43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6"/>
          <p:cNvSpPr txBox="1"/>
          <p:nvPr>
            <p:ph type="ctrTitle"/>
          </p:nvPr>
        </p:nvSpPr>
        <p:spPr>
          <a:xfrm>
            <a:off x="2569800" y="2236800"/>
            <a:ext cx="4004400" cy="956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n" sz="4000">
                <a:latin typeface="Oswald"/>
                <a:ea typeface="Oswald"/>
                <a:cs typeface="Oswald"/>
                <a:sym typeface="Oswald"/>
              </a:rPr>
              <a:t>Създаване на спецификация на проекта</a:t>
            </a:r>
            <a:endParaRPr sz="4000"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59" name="Google Shape;159;p16"/>
          <p:cNvSpPr txBox="1"/>
          <p:nvPr/>
        </p:nvSpPr>
        <p:spPr>
          <a:xfrm>
            <a:off x="1030925" y="710500"/>
            <a:ext cx="1392600" cy="13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en" sz="60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1</a:t>
            </a:r>
            <a:endParaRPr b="0" i="0" sz="60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7"/>
          <p:cNvSpPr txBox="1"/>
          <p:nvPr>
            <p:ph type="title"/>
          </p:nvPr>
        </p:nvSpPr>
        <p:spPr>
          <a:xfrm>
            <a:off x="457200" y="302525"/>
            <a:ext cx="7792800" cy="72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3000">
                <a:latin typeface="Oswald"/>
                <a:ea typeface="Oswald"/>
                <a:cs typeface="Oswald"/>
                <a:sym typeface="Oswald"/>
              </a:rPr>
              <a:t>Kaкво представлява SRS</a:t>
            </a:r>
            <a:endParaRPr sz="3000"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65" name="Google Shape;165;p17"/>
          <p:cNvSpPr txBox="1"/>
          <p:nvPr>
            <p:ph idx="12" type="sldNum"/>
          </p:nvPr>
        </p:nvSpPr>
        <p:spPr>
          <a:xfrm>
            <a:off x="8555875" y="4576450"/>
            <a:ext cx="435600" cy="43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66" name="Google Shape;166;p17"/>
          <p:cNvSpPr txBox="1"/>
          <p:nvPr/>
        </p:nvSpPr>
        <p:spPr>
          <a:xfrm>
            <a:off x="5359213" y="2310882"/>
            <a:ext cx="13440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Lorem um congue</a:t>
            </a:r>
            <a:endParaRPr b="1" i="0" sz="14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67" name="Google Shape;167;p17"/>
          <p:cNvSpPr/>
          <p:nvPr/>
        </p:nvSpPr>
        <p:spPr>
          <a:xfrm>
            <a:off x="457200" y="1024025"/>
            <a:ext cx="8392200" cy="2341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1" marL="2905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r>
              <a:rPr b="1"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SRS </a:t>
            </a:r>
            <a:r>
              <a:rPr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е документ, който описва какво ще прави софтуерът и как ще се очаква да работи.</a:t>
            </a:r>
            <a:endParaRPr sz="16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2905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Ясните изисквания помагат на екипите за разработка да създадат правилния продукт.  Спецификация за софтуерни изисквания (SRS) ни помага да положим основите за разработване на продукта.</a:t>
            </a:r>
            <a:endParaRPr sz="16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2905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Един SRS включва:</a:t>
            </a:r>
            <a:endParaRPr sz="16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30200" lvl="1" marL="914400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rgbClr val="28394B"/>
              </a:buClr>
              <a:buSzPts val="1600"/>
              <a:buFont typeface="Open Sans"/>
              <a:buChar char="○"/>
            </a:pPr>
            <a:r>
              <a:rPr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 	Цел</a:t>
            </a:r>
            <a:endParaRPr sz="16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30200" lvl="1" marL="9144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8394B"/>
              </a:buClr>
              <a:buSzPts val="1600"/>
              <a:buFont typeface="Open Sans"/>
              <a:buChar char="○"/>
            </a:pPr>
            <a:r>
              <a:rPr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 	Общо описание</a:t>
            </a:r>
            <a:endParaRPr sz="16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30200" lvl="1" marL="9144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8394B"/>
              </a:buClr>
              <a:buSzPts val="1600"/>
              <a:buFont typeface="Open Sans"/>
              <a:buChar char="○"/>
            </a:pPr>
            <a:r>
              <a:rPr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 	Специфични изисквания</a:t>
            </a:r>
            <a:endParaRPr sz="16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1" marL="2905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r>
              <a:rPr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Най-добрите SRS документи определят как софтуерът ще работи, след като е интегриран в съответната среда - хардуер или друг, свързан софтуер. Добрите SRS документи отчитат винаги реалните потребители.</a:t>
            </a:r>
            <a:endParaRPr sz="16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8"/>
          <p:cNvSpPr txBox="1"/>
          <p:nvPr>
            <p:ph type="title"/>
          </p:nvPr>
        </p:nvSpPr>
        <p:spPr>
          <a:xfrm>
            <a:off x="457200" y="302525"/>
            <a:ext cx="7792800" cy="72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3000">
                <a:latin typeface="Oswald"/>
                <a:ea typeface="Oswald"/>
                <a:cs typeface="Oswald"/>
                <a:sym typeface="Oswald"/>
              </a:rPr>
              <a:t>Защо да използвате SRS документ?</a:t>
            </a:r>
            <a:endParaRPr sz="3000"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73" name="Google Shape;173;p18"/>
          <p:cNvSpPr txBox="1"/>
          <p:nvPr>
            <p:ph idx="12" type="sldNum"/>
          </p:nvPr>
        </p:nvSpPr>
        <p:spPr>
          <a:xfrm>
            <a:off x="8555875" y="4576450"/>
            <a:ext cx="435600" cy="43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74" name="Google Shape;174;p18"/>
          <p:cNvSpPr txBox="1"/>
          <p:nvPr/>
        </p:nvSpPr>
        <p:spPr>
          <a:xfrm>
            <a:off x="5359213" y="2310882"/>
            <a:ext cx="13440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Lorem um congue</a:t>
            </a:r>
            <a:endParaRPr b="1" i="0" sz="14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75" name="Google Shape;175;p18"/>
          <p:cNvSpPr/>
          <p:nvPr/>
        </p:nvSpPr>
        <p:spPr>
          <a:xfrm>
            <a:off x="457200" y="1024025"/>
            <a:ext cx="8392200" cy="3552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2905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Спецификацията на софтуерните изисквания </a:t>
            </a:r>
            <a:r>
              <a:rPr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е основата за целия ни проект. Той поставя рамката, която всеки екип, участващ в разработката, ще следва.</a:t>
            </a:r>
            <a:endParaRPr b="1" sz="16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2905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Използва се за предоставяне на значимата информация на множеството екипи </a:t>
            </a:r>
            <a:r>
              <a:rPr lang="e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–</a:t>
            </a:r>
            <a:r>
              <a:rPr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 програмистите, котролa на качестото, тестерите, експлоатацията и поддръжката. Това помага всички да разполагат с еднакви и адекватни данни.</a:t>
            </a:r>
            <a:endParaRPr sz="16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2905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Използването на </a:t>
            </a:r>
            <a:r>
              <a:rPr b="1"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SRS </a:t>
            </a:r>
            <a:r>
              <a:rPr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помага да се гарантира, че изискванията отговарят на очакванията на клиента. Освен това може да ни помогне да вземем решения относно жизнения цикъл на нашия продукт - например кога да прекратим разработката.</a:t>
            </a:r>
            <a:endParaRPr sz="16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2905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Написването на </a:t>
            </a:r>
            <a:r>
              <a:rPr b="1"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SRS </a:t>
            </a:r>
            <a:r>
              <a:rPr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свежда до минимум общото време и разходи за разработка.</a:t>
            </a:r>
            <a:endParaRPr sz="16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1" marL="2905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r>
              <a:t/>
            </a:r>
            <a:endParaRPr b="1" sz="16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19"/>
          <p:cNvSpPr txBox="1"/>
          <p:nvPr>
            <p:ph type="title"/>
          </p:nvPr>
        </p:nvSpPr>
        <p:spPr>
          <a:xfrm>
            <a:off x="457200" y="302525"/>
            <a:ext cx="7792800" cy="72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3000">
                <a:latin typeface="Oswald"/>
                <a:ea typeface="Oswald"/>
                <a:cs typeface="Oswald"/>
                <a:sym typeface="Oswald"/>
              </a:rPr>
              <a:t>Спецификация на софтуерните изисквания спрямо спецификацията на системните изисквания</a:t>
            </a:r>
            <a:endParaRPr sz="3000"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81" name="Google Shape;181;p19"/>
          <p:cNvSpPr txBox="1"/>
          <p:nvPr>
            <p:ph idx="12" type="sldNum"/>
          </p:nvPr>
        </p:nvSpPr>
        <p:spPr>
          <a:xfrm>
            <a:off x="8555875" y="4576450"/>
            <a:ext cx="435600" cy="43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82" name="Google Shape;182;p19"/>
          <p:cNvSpPr txBox="1"/>
          <p:nvPr/>
        </p:nvSpPr>
        <p:spPr>
          <a:xfrm>
            <a:off x="5359213" y="2310882"/>
            <a:ext cx="13440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Lorem um congue</a:t>
            </a:r>
            <a:endParaRPr b="1" i="0" sz="14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83" name="Google Shape;183;p19"/>
          <p:cNvSpPr/>
          <p:nvPr/>
        </p:nvSpPr>
        <p:spPr>
          <a:xfrm>
            <a:off x="165975" y="1827800"/>
            <a:ext cx="8683500" cy="274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2905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Спецификацията на софтуерните изисквания (SRS) </a:t>
            </a:r>
            <a:r>
              <a:rPr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включва подробно описание на софтуера, който ще бъде разработван.</a:t>
            </a:r>
            <a:endParaRPr sz="16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2905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2905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Спецификацията на системните изисквания (SyRS) </a:t>
            </a:r>
            <a:r>
              <a:rPr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събира информация за изискванията за дадена система.</a:t>
            </a:r>
            <a:endParaRPr sz="16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2905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1" marL="290512" marR="0" rtl="0" algn="l">
              <a:lnSpc>
                <a:spcPct val="90000"/>
              </a:lnSpc>
              <a:spcBef>
                <a:spcPts val="65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r>
              <a:rPr b="1"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„Софтуер“ </a:t>
            </a:r>
            <a:r>
              <a:rPr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и</a:t>
            </a:r>
            <a:r>
              <a:rPr b="1"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 „Система“ </a:t>
            </a:r>
            <a:r>
              <a:rPr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понякога се използват като взаимозаменяем термин. Но </a:t>
            </a:r>
            <a:r>
              <a:rPr i="1"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спецификацията на софтуерните изисквания </a:t>
            </a:r>
            <a:r>
              <a:rPr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предоставя по-големи детайли от </a:t>
            </a:r>
            <a:r>
              <a:rPr i="1" lang="en" sz="1600">
                <a:solidFill>
                  <a:srgbClr val="28394B"/>
                </a:solidFill>
                <a:latin typeface="Open Sans"/>
                <a:ea typeface="Open Sans"/>
                <a:cs typeface="Open Sans"/>
                <a:sym typeface="Open Sans"/>
              </a:rPr>
              <a:t>спецификацията на системните изисквания.</a:t>
            </a:r>
            <a:endParaRPr i="1" sz="1600">
              <a:solidFill>
                <a:srgbClr val="28394B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0"/>
          <p:cNvSpPr txBox="1"/>
          <p:nvPr>
            <p:ph type="ctrTitle"/>
          </p:nvPr>
        </p:nvSpPr>
        <p:spPr>
          <a:xfrm>
            <a:off x="2569800" y="2236800"/>
            <a:ext cx="4056300" cy="1138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n" sz="4000">
                <a:latin typeface="Oswald"/>
                <a:ea typeface="Oswald"/>
                <a:cs typeface="Oswald"/>
                <a:sym typeface="Oswald"/>
              </a:rPr>
              <a:t>Как се съставя</a:t>
            </a:r>
            <a:endParaRPr sz="4000">
              <a:latin typeface="Oswald"/>
              <a:ea typeface="Oswald"/>
              <a:cs typeface="Oswald"/>
              <a:sym typeface="Oswald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n" sz="4000">
                <a:latin typeface="Oswald"/>
                <a:ea typeface="Oswald"/>
                <a:cs typeface="Oswald"/>
                <a:sym typeface="Oswald"/>
              </a:rPr>
              <a:t>SRS документ в пет стъпки?</a:t>
            </a:r>
            <a:endParaRPr sz="4000"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89" name="Google Shape;189;p20"/>
          <p:cNvSpPr txBox="1"/>
          <p:nvPr/>
        </p:nvSpPr>
        <p:spPr>
          <a:xfrm>
            <a:off x="1030925" y="710500"/>
            <a:ext cx="1392600" cy="13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60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2</a:t>
            </a:r>
            <a:endParaRPr b="0" i="0" sz="60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1"/>
          <p:cNvSpPr txBox="1"/>
          <p:nvPr>
            <p:ph idx="12" type="sldNum"/>
          </p:nvPr>
        </p:nvSpPr>
        <p:spPr>
          <a:xfrm>
            <a:off x="8555875" y="4576450"/>
            <a:ext cx="435600" cy="43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95" name="Google Shape;195;p21"/>
          <p:cNvSpPr txBox="1"/>
          <p:nvPr/>
        </p:nvSpPr>
        <p:spPr>
          <a:xfrm>
            <a:off x="5359213" y="2310882"/>
            <a:ext cx="13440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Lorem um congue</a:t>
            </a:r>
            <a:endParaRPr b="1" i="0" sz="14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196" name="Google Shape;196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38438" y="808324"/>
            <a:ext cx="4965874" cy="3310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Cymbeline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