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324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66" r:id="rId12"/>
    <p:sldId id="335" r:id="rId13"/>
    <p:sldId id="337" r:id="rId14"/>
    <p:sldId id="367" r:id="rId15"/>
    <p:sldId id="338" r:id="rId16"/>
    <p:sldId id="339" r:id="rId17"/>
    <p:sldId id="340" r:id="rId18"/>
    <p:sldId id="341" r:id="rId19"/>
    <p:sldId id="342" r:id="rId20"/>
    <p:sldId id="344" r:id="rId21"/>
    <p:sldId id="369" r:id="rId22"/>
    <p:sldId id="345" r:id="rId23"/>
    <p:sldId id="346" r:id="rId24"/>
    <p:sldId id="347" r:id="rId25"/>
    <p:sldId id="348" r:id="rId26"/>
    <p:sldId id="349" r:id="rId27"/>
    <p:sldId id="371" r:id="rId28"/>
    <p:sldId id="350" r:id="rId29"/>
    <p:sldId id="351" r:id="rId30"/>
    <p:sldId id="372" r:id="rId31"/>
    <p:sldId id="352" r:id="rId32"/>
    <p:sldId id="353" r:id="rId33"/>
    <p:sldId id="374" r:id="rId34"/>
    <p:sldId id="354" r:id="rId35"/>
    <p:sldId id="355" r:id="rId36"/>
    <p:sldId id="356" r:id="rId37"/>
    <p:sldId id="357" r:id="rId38"/>
    <p:sldId id="375" r:id="rId39"/>
    <p:sldId id="358" r:id="rId40"/>
    <p:sldId id="362" r:id="rId41"/>
    <p:sldId id="363" r:id="rId42"/>
    <p:sldId id="364" r:id="rId43"/>
    <p:sldId id="319" r:id="rId44"/>
    <p:sldId id="320" r:id="rId45"/>
    <p:sldId id="322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75C6DDE-D428-4530-B7CD-3F8D611AB6E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55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3BE1382-32C0-4203-BA62-D4606C769141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485B72-761E-43EC-B696-A27CBC7C88C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65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3336A99-EDBD-44C6-B9E3-CA377FF85BF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65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2F8153C-E121-442A-9F18-6629CC17AB0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295D38-D6D6-4112-A97C-85F9BE0A1CF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2F8153C-E121-442A-9F18-6629CC17AB0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295D38-D6D6-4112-A97C-85F9BE0A1CF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2EAACEF-B261-4BCC-A2BA-F0501903D07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DA0A32-3C17-4619-BB51-27A3DD2A531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6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B4AF022-3806-46BF-9543-C4D0E8535CE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53AD574-1122-4699-8082-430E25460321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06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D9EF311-EA27-4CC0-9AF2-C118E46420B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FFE0F6-F60B-443B-9A8B-C453DBC0A9EA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C6F258-9B5A-4334-AEE2-7CC7A252820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091AFDB-FDE4-46B7-A60F-535723BA688D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E176FD6-99EA-4FB1-89F6-1A92A8CF0B1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92D7042-176F-481D-902A-FD9E200463A6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7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796DCDA-837E-4E79-9518-9E54C349F4B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AEC94D-03BB-4173-9036-A534BD64FF08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E9534A-34C6-451C-8E10-FB8E7726707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573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45CC236-3DD8-46B0-8544-350C666CD9D2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73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796DCDA-837E-4E79-9518-9E54C349F4B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6AEC94D-03BB-4173-9036-A534BD64FF08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017EC18-EF80-43A4-9F1D-2A7EA7D0C4F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F7A855F-DA8C-4B6D-8225-CD4AAE32E9B6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9D2629A-28AC-4B9E-B410-57E73C4D8241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C3B1E9D-BDCA-49D8-8C3B-E1546F125498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8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76BEC07-F61C-4245-95BD-09FFB479BC3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55133FE-A030-4FA9-AC00-87F694BF4EAB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8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7153E72-EB81-4BB6-AF18-36ABCE76E6D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F5CC848-B35E-4E18-B300-02DF09089587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882C33-DCD7-4661-BAD2-7031CB475A1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8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6DF90BB-27FD-45E6-903E-1C154BB062F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9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882C33-DCD7-4661-BAD2-7031CB475A1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8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6DF90BB-27FD-45E6-903E-1C154BB062F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9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4CC7A9C-2E94-4FA2-9762-9477035BFE7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19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77ED458-16FA-4CA6-94B6-7DF0FE48C5C7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19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2B52C69-6A1F-46AF-9F69-67448E0D824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4E6C2E-05B0-4FFB-B9D1-DD89C8407EB4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9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29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2B52C69-6A1F-46AF-9F69-67448E0D824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14E6C2E-05B0-4FFB-B9D1-DD89C8407EB4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29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29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0E4C648-C9E4-4C33-9E8E-EDC07F45EC4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583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59426A-0D0F-46D2-8AEC-2C3F56F41A3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3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83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CF05516-B4A2-4CD6-BDEE-08356AE47DC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8274296-3EFB-4861-A852-23B32B3C9F3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9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39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C4338CA-1C17-46B0-9224-1E5CFDEA62D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6C8643A-803F-495A-B413-73F9CAEEBD75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C4338CA-1C17-46B0-9224-1E5CFDEA62D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6C8643A-803F-495A-B413-73F9CAEEBD75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F07E598-8B14-4E0E-BBAE-CDF2B41FEB9D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17B81BA-A141-4903-88E2-4093D6F9AD81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0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60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87317C8-938D-4DA3-8D95-217D3EE7EEC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C729B63-9FEC-442E-8E7E-5A259888EA0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0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15FE2BD-E418-4927-A4AB-F1711C881CB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116E3E8-B7AC-4D7F-AF97-7FC59A6516E1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80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80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24E8093-5123-492C-B3D6-4A4583D5E68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73EF28-F937-4575-9B7D-12CDFD73FBC0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B200FF-2360-449F-A899-2483892F6A9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9167D01-0170-45F0-8579-41B181594295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3B200FF-2360-449F-A899-2483892F6A9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9167D01-0170-45F0-8579-41B181594295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630CF72-4EF2-404F-879E-B72F59096C14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F1030AC-DB72-417D-8A9E-51A77D0166C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EDB449C-9655-4AFE-8991-2FF2785E75B4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593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553EC38-AB8D-4C36-BFB0-5D892D21E7DB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93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61B305B-E7C7-4373-83E9-F20FE4E4B7D6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919AED-D5B2-47CD-9800-9729532E62C2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2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52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F2F1B0D-8C97-49ED-B95A-410E5386A4C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A5A171E-5545-4430-BE98-183BC344BAE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43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44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3E52D2A-AC2C-4FC4-8AEB-AC7A7F2C9A0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04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679FAF1-F20F-474D-901D-5278CFFD8613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4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04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B8B912B-08C1-401B-8C14-DD9C132640D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14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2D717E5-13FD-4909-9100-4E3606F34D79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25D4FFB-C5B7-43C6-9E7E-AAAC51655DF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34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9D12E3B-F618-478F-8EF3-CD69C119FB1F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4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34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4E3F726-BA97-4760-AFEC-6129EA1061E1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45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C76BB9C-107B-4642-93CE-112933D5B09E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45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75C6DDE-D428-4530-B7CD-3F8D611AB6E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55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3BE1382-32C0-4203-BA62-D4606C769141}" type="slidenum">
              <a:rPr lang="bg-BG" altLang="bg-BG" smtClean="0">
                <a:latin typeface="Arial" pitchFamily="34" charset="0"/>
                <a:cs typeface="Arial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5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77090" y="2209800"/>
            <a:ext cx="8024813" cy="3921125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Шрифтът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TrueType е оригинална система за шрифтове, разработена от Apple Computer. </a:t>
            </a:r>
            <a:endParaRPr lang="en-US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Създадена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за да замени шрифта Type 1, който е считан за твърде скъп. </a:t>
            </a:r>
            <a:endParaRPr lang="en-US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Подобно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шрифта Type 1, и тук се използват кривите на </a:t>
            </a:r>
            <a:r>
              <a:rPr lang="bg-BG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езие за изобразяване на символите. </a:t>
            </a:r>
            <a:endParaRPr lang="en-US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Той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 много популярен в днешно време и съществува при всички основни операционни системи.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</a:rPr>
              <a:t>Видове шрифтове и </a:t>
            </a:r>
            <a:r>
              <a:rPr lang="ru-RU" sz="4000" b="1" dirty="0" smtClean="0">
                <a:latin typeface="+mj-lt"/>
                <a:ea typeface="SimSun" charset="-122"/>
              </a:rPr>
              <a:t>формати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Шрифт </a:t>
            </a:r>
            <a:r>
              <a:rPr lang="en-US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True Type</a:t>
            </a:r>
            <a:endParaRPr lang="ru-RU" sz="40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219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5799" y="1981200"/>
            <a:ext cx="8024813" cy="3921125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METAFONT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използва различен начин за изобразяване на символите. </a:t>
            </a:r>
            <a:endParaRPr lang="en-US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Подобно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TrueType, той е математическа описваща система (</a:t>
            </a:r>
            <a:r>
              <a:rPr lang="ru-RU" sz="23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description system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но изобразява символите чрез щрих на сферична писалка. </a:t>
            </a:r>
            <a:endParaRPr lang="en-US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Това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означава, че символите, създадени с METAFONT, въобще нямат остри точки, тъй като вида на молива има краен размер.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</a:rPr>
              <a:t>Видове шрифтове и </a:t>
            </a:r>
            <a:r>
              <a:rPr lang="ru-RU" sz="4000" b="1" dirty="0" smtClean="0">
                <a:latin typeface="+mj-lt"/>
                <a:ea typeface="SimSun" charset="-122"/>
              </a:rPr>
              <a:t>формати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 err="1" smtClean="0">
                <a:solidFill>
                  <a:srgbClr val="C00000"/>
                </a:solidFill>
                <a:latin typeface="+mj-lt"/>
                <a:ea typeface="SimSun" charset="-122"/>
              </a:rPr>
              <a:t>Metafont</a:t>
            </a:r>
            <a:endParaRPr lang="ru-RU" sz="40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9811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2057399"/>
            <a:ext cx="2765425" cy="3873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</a:rPr>
              <a:t>Видове шрифтове и </a:t>
            </a:r>
            <a:r>
              <a:rPr lang="ru-RU" sz="4000" b="1" dirty="0" smtClean="0">
                <a:latin typeface="+mj-lt"/>
                <a:ea typeface="SimSun" charset="-122"/>
              </a:rPr>
              <a:t>формати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 err="1" smtClean="0">
                <a:solidFill>
                  <a:srgbClr val="C00000"/>
                </a:solidFill>
                <a:latin typeface="+mj-lt"/>
                <a:ea typeface="SimSun" charset="-122"/>
              </a:rPr>
              <a:t>Metafont</a:t>
            </a:r>
            <a:endParaRPr lang="ru-RU" sz="40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602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87829" y="73732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n-lt"/>
                <a:ea typeface="SimSun" charset="-122"/>
                <a:cs typeface="+mn-cs"/>
              </a:rPr>
              <a:t>Структура на видовете </a:t>
            </a:r>
            <a:r>
              <a:rPr lang="ru-RU" sz="3600" b="1" dirty="0" smtClean="0">
                <a:latin typeface="+mn-lt"/>
                <a:ea typeface="SimSun" charset="-122"/>
                <a:cs typeface="+mn-cs"/>
              </a:rPr>
              <a:t>шрифт</a:t>
            </a:r>
            <a:r>
              <a:rPr lang="en-US" sz="3600" b="1" dirty="0" smtClean="0">
                <a:latin typeface="+mn-lt"/>
                <a:ea typeface="SimSun" charset="-122"/>
                <a:cs typeface="+mn-cs"/>
              </a:rPr>
              <a:t>- </a:t>
            </a:r>
            <a:r>
              <a:rPr lang="bg-BG" sz="3600" b="1" dirty="0" smtClean="0">
                <a:latin typeface="+mn-lt"/>
                <a:ea typeface="SimSun" charset="-122"/>
                <a:cs typeface="+mn-cs"/>
              </a:rPr>
              <a:t>Серифни и сансерифни</a:t>
            </a:r>
            <a:endParaRPr lang="ru-RU" sz="3600" b="1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1540329" y="2286000"/>
            <a:ext cx="6324600" cy="3374571"/>
          </a:xfrm>
          <a:prstGeom prst="rect">
            <a:avLst/>
          </a:prstGeom>
          <a:ln/>
        </p:spPr>
        <p:txBody>
          <a:bodyPr/>
          <a:lstStyle/>
          <a:p>
            <a:pPr algn="just">
              <a:spcBef>
                <a:spcPts val="800"/>
              </a:spcBef>
              <a:buClr>
                <a:srgbClr val="000000"/>
              </a:buClr>
              <a:buSzPct val="100000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Шрифтовете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могат да бъдат разделени на две основни категории: </a:t>
            </a: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серифни (serif)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шрифт с допълнителни графични елементи; и  </a:t>
            </a: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несерифни (sans-serif)-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 без допълнителни графични елементи. </a:t>
            </a:r>
            <a:endParaRPr lang="en-US" sz="24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4216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87829" y="73732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n-lt"/>
                <a:ea typeface="SimSun" charset="-122"/>
                <a:cs typeface="+mn-cs"/>
              </a:rPr>
              <a:t>Структура на видовете </a:t>
            </a:r>
            <a:r>
              <a:rPr lang="ru-RU" sz="3600" b="1" dirty="0" smtClean="0">
                <a:latin typeface="+mn-lt"/>
                <a:ea typeface="SimSun" charset="-122"/>
                <a:cs typeface="+mn-cs"/>
              </a:rPr>
              <a:t>шрифт</a:t>
            </a:r>
            <a:endParaRPr lang="bg-BG" sz="3600" b="1" dirty="0">
              <a:latin typeface="+mn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600" b="1" dirty="0" smtClean="0">
                <a:latin typeface="+mn-lt"/>
                <a:ea typeface="SimSun" charset="-122"/>
                <a:cs typeface="+mn-cs"/>
              </a:rPr>
              <a:t>Serif</a:t>
            </a:r>
            <a:endParaRPr lang="ru-RU" sz="3600" b="1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574766" y="1905000"/>
            <a:ext cx="7961630" cy="3905342"/>
          </a:xfrm>
          <a:prstGeom prst="rect">
            <a:avLst/>
          </a:prstGeom>
          <a:ln/>
        </p:spPr>
        <p:txBody>
          <a:bodyPr/>
          <a:lstStyle/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Шрифтовете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вида serif включват малки особености в края на  щриха на буквите. Голямо разнообразие има и сред шрифтовете от типа sans-serif; и двете групи съдържат изглед, разработен за разполагане на голям брой букви в основния текст, както и изгледи, създадени основно с декоративна цел. </a:t>
            </a:r>
          </a:p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Присъствието или отсъствието на допълнителни графични елементи формира само един от многото фактори, които трябва да бъдат взети под внимание при избора на шрифт. </a:t>
            </a:r>
          </a:p>
        </p:txBody>
      </p:sp>
    </p:spTree>
    <p:extLst>
      <p:ext uri="{BB962C8B-B14F-4D97-AF65-F5344CB8AC3E}">
        <p14:creationId xmlns:p14="http://schemas.microsoft.com/office/powerpoint/2010/main" val="1384678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Структура на видовете шрифт</a:t>
            </a:r>
          </a:p>
        </p:txBody>
      </p:sp>
      <p:pic>
        <p:nvPicPr>
          <p:cNvPr id="27652" name="Picture 4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76200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319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n-lt"/>
                <a:ea typeface="SimSun" charset="-122"/>
                <a:cs typeface="+mn-cs"/>
              </a:rPr>
              <a:t>Структура на видовете шрифт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401546" y="2057400"/>
            <a:ext cx="8209054" cy="4386036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Шрифтовете с допълнителни графични елементи се считат за по-лесно четими при по-дълги пасажи, в сравнение с шрифтовете без допълнителни графични елементи. </a:t>
            </a:r>
            <a:endParaRPr lang="en-US" sz="22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268288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Проучванията по въпроса не са еднозначни, предполагайки, че до голяма степен този ефект се получава от доброто познаване на шрифтовете от типа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serif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Като основно правило, печатните материали, като вестници и книги, почти винаги използват шрифтове от вида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serif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най-вече за основния текст. </a:t>
            </a:r>
            <a:endParaRPr lang="en-US" sz="22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268288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749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Структура на видовете </a:t>
            </a:r>
            <a:r>
              <a:rPr lang="ru-RU" sz="3600" b="1" dirty="0" smtClean="0">
                <a:latin typeface="+mj-lt"/>
                <a:ea typeface="SimSun" charset="-122"/>
                <a:cs typeface="+mn-cs"/>
              </a:rPr>
              <a:t>шрифт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Пропорционалност</a:t>
            </a:r>
            <a:endParaRPr lang="ru-RU" sz="36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198"/>
            <a:ext cx="7924800" cy="4233863"/>
          </a:xfrm>
          <a:prstGeom prst="rect">
            <a:avLst/>
          </a:prstGeom>
          <a:ln/>
        </p:spPr>
        <p:txBody>
          <a:bodyPr/>
          <a:lstStyle/>
          <a:p>
            <a:pPr indent="1905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Пропорционалният </a:t>
            </a:r>
            <a:r>
              <a:rPr lang="ru-RU" sz="2100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шрифт изобразява символите, използвайки различни ширини, докато непропорционалния, с фиксирана ширина или моно-разреден (</a:t>
            </a:r>
            <a:r>
              <a:rPr lang="ru-RU" sz="2100" kern="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monospace) </a:t>
            </a:r>
            <a:r>
              <a:rPr lang="ru-RU" sz="2100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използва фиксирани ширини на символите. </a:t>
            </a:r>
          </a:p>
          <a:p>
            <a:pPr marL="398463" indent="-2032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Повечето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хората смятат, че пропорционалните шрифтове изглеждат по-добре и са по-лесни за четене. </a:t>
            </a:r>
            <a:endParaRPr lang="ru-RU" sz="21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98463" indent="-2032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Затова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 се </a:t>
            </a:r>
            <a:r>
              <a:rPr lang="bg-BG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използват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публикуваните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печатни материали и софтуерни продукти.</a:t>
            </a:r>
          </a:p>
          <a:p>
            <a:pPr marL="398463" indent="-2032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Независимо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това, много пропорционални шрифтове съдържат фигури с фиксирана ширина, така че колоните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остават подравнени. </a:t>
            </a:r>
          </a:p>
        </p:txBody>
      </p:sp>
    </p:spTree>
    <p:extLst>
      <p:ext uri="{BB962C8B-B14F-4D97-AF65-F5344CB8AC3E}">
        <p14:creationId xmlns:p14="http://schemas.microsoft.com/office/powerpoint/2010/main" val="38119382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2" descr="lesson2_clip_image002_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071688"/>
            <a:ext cx="5184775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096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Структура на видовете </a:t>
            </a:r>
            <a:r>
              <a:rPr lang="ru-RU" sz="3600" b="1" dirty="0" smtClean="0">
                <a:latin typeface="+mj-lt"/>
                <a:ea typeface="SimSun" charset="-122"/>
                <a:cs typeface="+mn-cs"/>
              </a:rPr>
              <a:t>шрифт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Пропорционалност</a:t>
            </a:r>
            <a:endParaRPr lang="ru-RU" sz="36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180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381000" y="1981200"/>
            <a:ext cx="8229600" cy="4090988"/>
          </a:xfrm>
          <a:prstGeom prst="rect">
            <a:avLst/>
          </a:prstGeom>
          <a:ln/>
        </p:spPr>
        <p:txBody>
          <a:bodyPr/>
          <a:lstStyle/>
          <a:p>
            <a:pPr marL="608013" indent="-320675" algn="just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bg-BG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някои случаи функцията на непропорционалните шрифтове е по-добра от тази на пропорционалните шрифтове, тъй като техните знаци са построени в по-добре подредени колони. </a:t>
            </a:r>
          </a:p>
          <a:p>
            <a:pPr marL="608013" indent="-320675" algn="just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Повечето неелектронни издания и текстови компютърни екрани използват непропорционални шрифтове. </a:t>
            </a:r>
          </a:p>
          <a:p>
            <a:pPr marL="608013" indent="-320675" algn="just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Някои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компютърни програми, които имат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текстов интерфейс,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използват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непропорционални шрифтове. 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320675" algn="just">
              <a:spcBef>
                <a:spcPts val="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Повечето компютърни програмисти предпочитат да използват моно-разредни шрифтове, когато редактират изходен код.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096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Структура на видовете </a:t>
            </a:r>
            <a:r>
              <a:rPr lang="ru-RU" sz="3600" b="1" dirty="0" smtClean="0">
                <a:latin typeface="+mj-lt"/>
                <a:ea typeface="SimSun" charset="-122"/>
                <a:cs typeface="+mn-cs"/>
              </a:rPr>
              <a:t>шрифт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Пропорционалност</a:t>
            </a:r>
            <a:endParaRPr lang="ru-RU" sz="36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8625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919163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Тема 5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0" y="2057400"/>
            <a:ext cx="7239000" cy="3581400"/>
          </a:xfrm>
        </p:spPr>
        <p:txBody>
          <a:bodyPr/>
          <a:lstStyle/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Основи на типографията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SimSun" charset="-122"/>
              </a:rPr>
              <a:t>. </a:t>
            </a:r>
            <a:r>
              <a:rPr lang="bg-BG" sz="2400" dirty="0">
                <a:solidFill>
                  <a:schemeClr val="tx1"/>
                </a:solidFill>
                <a:latin typeface="+mj-lt"/>
                <a:ea typeface="SimSun" charset="-122"/>
              </a:rPr>
              <a:t>Типография и Калиграфия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SimSun" charset="-12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SimSun" charset="-122"/>
              </a:rPr>
              <a:t> </a:t>
            </a:r>
            <a:endParaRPr lang="ru-RU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SimSun" charset="-122"/>
              </a:rPr>
              <a:t>Шрифтовете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(стар- традиционен класически стил, преходен, модерен)  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SimSun" charset="-122"/>
              </a:rPr>
              <a:t>Периодична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таблица на шрифтовете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SimSun" charset="-122"/>
              </a:rPr>
              <a:t>Добавяне </a:t>
            </a:r>
            <a:r>
              <a:rPr lang="ru-RU" sz="2400" dirty="0">
                <a:solidFill>
                  <a:schemeClr val="tx1"/>
                </a:solidFill>
                <a:latin typeface="+mj-lt"/>
                <a:ea typeface="SimSun" charset="-122"/>
              </a:rPr>
              <a:t>на потребителски шрифтове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 smtClean="0">
                <a:solidFill>
                  <a:schemeClr val="tx1"/>
                </a:solidFill>
                <a:latin typeface="+mj-lt"/>
                <a:ea typeface="SimSun" charset="-122"/>
              </a:rPr>
              <a:t>Литература</a:t>
            </a:r>
            <a:endParaRPr lang="ru-RU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marL="4762" indent="0">
              <a:lnSpc>
                <a:spcPct val="90000"/>
              </a:lnSpc>
              <a:spcBef>
                <a:spcPts val="650"/>
              </a:spcBef>
              <a:buSzPct val="100000"/>
              <a:buNone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solidFill>
                <a:schemeClr val="tx1"/>
              </a:solidFill>
              <a:latin typeface="+mj-lt"/>
              <a:ea typeface="SimSun" charset="-122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60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n-lt"/>
                <a:ea typeface="SimSun" charset="-122"/>
                <a:cs typeface="+mn-cs"/>
              </a:rPr>
              <a:t>Структура на видовете шрифт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533400" y="2057400"/>
            <a:ext cx="7924800" cy="3892550"/>
          </a:xfrm>
          <a:prstGeom prst="rect">
            <a:avLst/>
          </a:prstGeom>
          <a:ln/>
        </p:spPr>
        <p:txBody>
          <a:bodyPr/>
          <a:lstStyle/>
          <a:p>
            <a:pPr marL="320675" indent="-320675" algn="just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23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Повечето, ако не и всички начини за набор на символи споделят понятието за една основна линия: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една въображаема хоризонтална линия, върху която се поставят знаците. При някои начини за набор на символи, части от тях лежат под основната линия. </a:t>
            </a:r>
          </a:p>
          <a:p>
            <a:pPr marL="320675" lvl="1" indent="-320675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Часта, която обхваща спускащите се под основната линия символи и, която обхваща разстоянието между основната линия и най-ниско спускащата се точка от символа, се нарича "descender". </a:t>
            </a:r>
          </a:p>
        </p:txBody>
      </p:sp>
    </p:spTree>
    <p:extLst>
      <p:ext uri="{BB962C8B-B14F-4D97-AF65-F5344CB8AC3E}">
        <p14:creationId xmlns:p14="http://schemas.microsoft.com/office/powerpoint/2010/main" val="3296104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60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n-lt"/>
                <a:ea typeface="SimSun" charset="-122"/>
                <a:cs typeface="+mn-cs"/>
              </a:rPr>
              <a:t>Структура на видовете шрифт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827088" y="2063931"/>
            <a:ext cx="7467600" cy="3892550"/>
          </a:xfrm>
          <a:prstGeom prst="rect">
            <a:avLst/>
          </a:prstGeom>
          <a:ln/>
        </p:spPr>
        <p:txBody>
          <a:bodyPr/>
          <a:lstStyle/>
          <a:p>
            <a:pPr marL="342900" indent="-342900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Обратно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частта, която обхваща разстоянието между основната линия и връхната точка на символа, се нарича "ascent". </a:t>
            </a:r>
            <a:endParaRPr lang="ru-RU" sz="23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342900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Частите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“Аscent” и “Descent” могат да включват или да не включват разстоянието, добавено чрез ударения или различителни знаци.</a:t>
            </a:r>
          </a:p>
        </p:txBody>
      </p:sp>
    </p:spTree>
    <p:extLst>
      <p:ext uri="{BB962C8B-B14F-4D97-AF65-F5344CB8AC3E}">
        <p14:creationId xmlns:p14="http://schemas.microsoft.com/office/powerpoint/2010/main" val="1600769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4" y="2164081"/>
            <a:ext cx="7494587" cy="347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460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n-lt"/>
                <a:ea typeface="SimSun" charset="-122"/>
                <a:cs typeface="+mn-cs"/>
              </a:rPr>
              <a:t>Структура на видовете шрифт</a:t>
            </a:r>
          </a:p>
        </p:txBody>
      </p:sp>
    </p:spTree>
    <p:extLst>
      <p:ext uri="{BB962C8B-B14F-4D97-AF65-F5344CB8AC3E}">
        <p14:creationId xmlns:p14="http://schemas.microsoft.com/office/powerpoint/2010/main" val="1877119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2705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Създаване на текст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5800" y="1981200"/>
            <a:ext cx="7645174" cy="4019550"/>
          </a:xfrm>
          <a:prstGeom prst="rect">
            <a:avLst/>
          </a:prstGeom>
          <a:ln/>
        </p:spPr>
        <p:txBody>
          <a:bodyPr/>
          <a:lstStyle/>
          <a:p>
            <a:pPr marL="608013" indent="-268288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cs typeface="+mn-cs"/>
              </a:rPr>
              <a:t>Inkscape, </a:t>
            </a:r>
            <a:r>
              <a:rPr lang="en-US" sz="2200" kern="0" dirty="0">
                <a:solidFill>
                  <a:schemeClr val="tx1"/>
                </a:solidFill>
                <a:latin typeface="+mj-lt"/>
                <a:cs typeface="+mn-cs"/>
              </a:rPr>
              <a:t>Photoshop</a:t>
            </a:r>
            <a:r>
              <a:rPr lang="ru-RU" sz="2200" kern="0" dirty="0">
                <a:solidFill>
                  <a:schemeClr val="tx1"/>
                </a:solidFill>
                <a:latin typeface="+mj-lt"/>
                <a:cs typeface="+mn-cs"/>
              </a:rPr>
              <a:t>,</a:t>
            </a:r>
            <a:r>
              <a:rPr lang="en-US" sz="2200" kern="0" dirty="0">
                <a:solidFill>
                  <a:schemeClr val="tx1"/>
                </a:solidFill>
                <a:latin typeface="+mj-lt"/>
                <a:cs typeface="+mn-cs"/>
              </a:rPr>
              <a:t> Illustrator, In Design</a:t>
            </a:r>
            <a:r>
              <a:rPr lang="ru-RU" sz="2200" kern="0" dirty="0">
                <a:solidFill>
                  <a:schemeClr val="tx1"/>
                </a:solidFill>
                <a:latin typeface="+mj-lt"/>
                <a:cs typeface="+mn-cs"/>
              </a:rPr>
              <a:t>  и  др.  имат възможност за създаване на дълъг и сложен текст</a:t>
            </a:r>
            <a:r>
              <a:rPr lang="en-US" sz="2200" kern="0" dirty="0">
                <a:solidFill>
                  <a:schemeClr val="tx1"/>
                </a:solidFill>
                <a:latin typeface="+mj-lt"/>
                <a:cs typeface="+mn-cs"/>
              </a:rPr>
              <a:t>, </a:t>
            </a:r>
            <a:r>
              <a:rPr lang="bg-BG" sz="2200" kern="0" dirty="0">
                <a:solidFill>
                  <a:schemeClr val="tx1"/>
                </a:solidFill>
                <a:latin typeface="+mj-lt"/>
                <a:cs typeface="+mn-cs"/>
              </a:rPr>
              <a:t>както и </a:t>
            </a:r>
            <a:r>
              <a:rPr lang="ru-RU" sz="2200" kern="0" dirty="0">
                <a:solidFill>
                  <a:schemeClr val="tx1"/>
                </a:solidFill>
                <a:latin typeface="+mj-lt"/>
                <a:cs typeface="+mn-cs"/>
              </a:rPr>
              <a:t>за създаване на малки текстови обекти като надписи, банери, лога, графични надписи, заглавия и т.н. </a:t>
            </a:r>
          </a:p>
          <a:p>
            <a:pPr marL="608013" indent="-268288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  <a:cs typeface="+mn-cs"/>
              </a:rPr>
              <a:t>Едно от най-честите действия при проектирането на текст е регулирането на разстоянието между буквите и редовете. </a:t>
            </a:r>
          </a:p>
        </p:txBody>
      </p:sp>
    </p:spTree>
    <p:extLst>
      <p:ext uri="{BB962C8B-B14F-4D97-AF65-F5344CB8AC3E}">
        <p14:creationId xmlns:p14="http://schemas.microsoft.com/office/powerpoint/2010/main" val="3780256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0550" y="52546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Създаване на текст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590550" y="1981200"/>
            <a:ext cx="7867650" cy="4040188"/>
          </a:xfrm>
          <a:prstGeom prst="rect">
            <a:avLst/>
          </a:prstGeom>
          <a:ln/>
        </p:spPr>
        <p:txBody>
          <a:bodyPr/>
          <a:lstStyle/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различните азбуки разстоянията между две букви не са постоянни. В латинската азбука "a" и "t" са твърде раздалечени, докато "t" и "i" са твърде близко една от друга. </a:t>
            </a:r>
          </a:p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Такова сливане на букви е по-голямо при шрифтове с лошо качество, отколкото при шрифтовете с високо качество; но във всеки текстови ред и във всеки шрифт най-вероятно ще откриете двойка от букви, където ще имате полза от регулиране на сливането на буквите.</a:t>
            </a:r>
          </a:p>
        </p:txBody>
      </p:sp>
    </p:spTree>
    <p:extLst>
      <p:ext uri="{BB962C8B-B14F-4D97-AF65-F5344CB8AC3E}">
        <p14:creationId xmlns:p14="http://schemas.microsoft.com/office/powerpoint/2010/main" val="1382570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7945" y="5334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latin typeface="+mn-lt"/>
                <a:ea typeface="SimSun" charset="-122"/>
                <a:cs typeface="+mn-cs"/>
              </a:rPr>
              <a:t>A</a:t>
            </a:r>
            <a:r>
              <a:rPr lang="bg-BG" sz="4000" b="1" dirty="0">
                <a:latin typeface="+mn-lt"/>
                <a:ea typeface="SimSun" charset="-122"/>
                <a:cs typeface="+mn-cs"/>
              </a:rPr>
              <a:t>натомия</a:t>
            </a:r>
            <a:r>
              <a:rPr lang="ru-RU" sz="4000" b="1" dirty="0">
                <a:latin typeface="+mn-lt"/>
                <a:ea typeface="SimSun" charset="-122"/>
                <a:cs typeface="+mn-cs"/>
              </a:rPr>
              <a:t> на текста</a:t>
            </a:r>
          </a:p>
        </p:txBody>
      </p:sp>
      <p:pic>
        <p:nvPicPr>
          <p:cNvPr id="37892" name="Picture 2" descr="C:\Users\maya\Desktop\FontAnatomyWallpaper1920x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173163"/>
            <a:ext cx="92202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567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533401"/>
            <a:ext cx="8229600" cy="121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  <a:cs typeface="+mn-cs"/>
              </a:rPr>
              <a:t>Периодична таблица на шрифтовете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2209800"/>
            <a:ext cx="7696200" cy="3970338"/>
          </a:xfrm>
          <a:prstGeom prst="rect">
            <a:avLst/>
          </a:prstGeom>
          <a:ln/>
        </p:spPr>
        <p:txBody>
          <a:bodyPr/>
          <a:lstStyle/>
          <a:p>
            <a:pPr marL="873125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762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Периодичната система на шрифтовете е създадена в стила на периодичната таблица на химичните елементи.</a:t>
            </a:r>
          </a:p>
          <a:p>
            <a:pPr marL="873125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762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Тази таблица включва сто от най-популярните, значими и известни шрифтове на съвремието. Както традиционната периодична система, така и тази на шрифтовете ги категоризира по определени признаци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497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533401"/>
            <a:ext cx="8229600" cy="121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  <a:cs typeface="+mn-cs"/>
              </a:rPr>
              <a:t>Периодична таблица на шрифтовете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924800" cy="4198938"/>
          </a:xfrm>
          <a:prstGeom prst="rect">
            <a:avLst/>
          </a:prstGeom>
          <a:ln/>
        </p:spPr>
        <p:txBody>
          <a:bodyPr/>
          <a:lstStyle/>
          <a:p>
            <a:pPr marL="873125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762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Таблицата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шрифтовете ги разделя на семейства и класове – несерифни, серифни, ръкописни, готически, гравирани, екранни, гротескни, реалистични, didone, garalde, геометрични, хуанистични, с слабо изразени серифи и смесени. </a:t>
            </a:r>
          </a:p>
          <a:p>
            <a:pPr marL="873125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762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Всяка кутийка на таблицата съджа името на начертанието и символ от една или две букви, създателят на шрифта, годината на създаването му и номер от 1 до 100. Номерът е определен със статистическа обработка на списъци и мения от няколко сайта, посветени на типографията.</a:t>
            </a:r>
          </a:p>
        </p:txBody>
      </p:sp>
    </p:spTree>
    <p:extLst>
      <p:ext uri="{BB962C8B-B14F-4D97-AF65-F5344CB8AC3E}">
        <p14:creationId xmlns:p14="http://schemas.microsoft.com/office/powerpoint/2010/main" val="33399685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39940" name="Picture 2" descr="G:\29-4-2013\PeriodicTable_1280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1395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5246" y="77891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Typedia – </a:t>
            </a:r>
            <a:r>
              <a:rPr lang="ru-RU" sz="4000" b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Енциклопедия </a:t>
            </a: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за шрифтове и типография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772400" cy="3968750"/>
          </a:xfrm>
          <a:prstGeom prst="rect">
            <a:avLst/>
          </a:prstGeom>
          <a:ln/>
        </p:spPr>
        <p:txBody>
          <a:bodyPr/>
          <a:lstStyle/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Typedia е интернет общност, посветена на класифицирането на шрифтове и просвещаване на хората в техните тънкости. </a:t>
            </a:r>
          </a:p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Всеки е свободен да се присъедини, да добавя и редактира страници, посветени на различни шрифтови гарнитури или хората, които ги създава.</a:t>
            </a:r>
          </a:p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Там можете да намерите информация за произхода и създателите им, както и за причините да изглеждат по този начин.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3319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Основи на типографията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5800" y="2590800"/>
            <a:ext cx="7924800" cy="3071812"/>
          </a:xfrm>
          <a:prstGeom prst="rect">
            <a:avLst/>
          </a:prstGeom>
          <a:ln/>
        </p:spPr>
        <p:txBody>
          <a:bodyPr/>
          <a:lstStyle/>
          <a:p>
            <a:pPr marL="31750" indent="-3175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Типография (type = отпечатък, graphia = пиша)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 изкуство и техника за полагане на видове писмени субекти като знаци, използвайки комбинация от шрифтове, размери, дължина на редовете, интервал между редовете, индивидулен и общ интервал между буквите.</a:t>
            </a:r>
            <a:endParaRPr lang="ru-RU" sz="22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1750" indent="-31750" algn="just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sz="20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157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5246" y="77891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Typedia – </a:t>
            </a:r>
            <a:r>
              <a:rPr lang="ru-RU" sz="4000" b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Енциклопедия </a:t>
            </a: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за шрифтове и типография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772400" cy="3968750"/>
          </a:xfrm>
          <a:prstGeom prst="rect">
            <a:avLst/>
          </a:prstGeom>
          <a:ln/>
        </p:spPr>
        <p:txBody>
          <a:bodyPr/>
          <a:lstStyle/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Всички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могат да използват богатата информация и да се насладят на изкуството на създаването на шрифтови начертания и да се запознаят с хората, които го практикуват. </a:t>
            </a:r>
          </a:p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времето Typedia цели да стане отличен образователен източник.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96913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Страницата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има изградена система за разделяне на шрифтовете по категории и всеки, който желае може да помогне за подобряването и разширяването на съдържанието.</a:t>
            </a:r>
          </a:p>
        </p:txBody>
      </p:sp>
    </p:spTree>
    <p:extLst>
      <p:ext uri="{BB962C8B-B14F-4D97-AF65-F5344CB8AC3E}">
        <p14:creationId xmlns:p14="http://schemas.microsoft.com/office/powerpoint/2010/main" val="279967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  <a:cs typeface="+mn-cs"/>
              </a:rPr>
              <a:t>Откриването на правилният шрифт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5800" y="1905000"/>
            <a:ext cx="7848600" cy="4108450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Един проблем, който не може да бъде решен на 100% е намирането на подходящи шрифтове за всеки отделен проект, безпроблемно. 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Причината е в милионите различни шрифтове и безплатни - и платени. 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Практически е невъзможно да бъде организиран каталог, който да може да представи в организиран вид всичките тези “фонтове”.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крайна сметка резултатът е, че в някои случаи губим повече време за намирането на точният шрифт, отколкото самият дизайн! </a:t>
            </a:r>
          </a:p>
        </p:txBody>
      </p:sp>
    </p:spTree>
    <p:extLst>
      <p:ext uri="{BB962C8B-B14F-4D97-AF65-F5344CB8AC3E}">
        <p14:creationId xmlns:p14="http://schemas.microsoft.com/office/powerpoint/2010/main" val="1168597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68747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n-lt"/>
                <a:ea typeface="SimSun" charset="-122"/>
                <a:cs typeface="+mn-cs"/>
              </a:rPr>
              <a:t>Стандартни/безопасни уеб </a:t>
            </a:r>
            <a:r>
              <a:rPr lang="bg-BG" sz="4000" b="1" dirty="0" smtClean="0">
                <a:latin typeface="+mn-lt"/>
                <a:ea typeface="SimSun" charset="-122"/>
                <a:cs typeface="+mn-cs"/>
              </a:rPr>
              <a:t>шрифтове. Семейства</a:t>
            </a:r>
            <a:endParaRPr lang="ru-RU" sz="4000" b="1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924800" cy="3752850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Arial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Helvetica, sans-serif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набор от шрифтове (всички sans-serif и зависящи от екрана на потребителя и неговата ОС).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Times New Roman, Times, serif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набор от шрифтове (всички sans-serif и зависящи от екрана на потребителя и неговата ОС).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Georgia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 са по-широки и "меки«</a:t>
            </a:r>
            <a:r>
              <a:rPr lang="en-US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bg-BG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заоблени</a:t>
            </a:r>
            <a:r>
              <a:rPr lang="en-US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отколкото Times шрифответе. </a:t>
            </a: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Verdana</a:t>
            </a:r>
            <a:r>
              <a:rPr lang="en-US" sz="20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тези са по-лесни за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четене шрифтове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но са по-широки и заемат повече място на страницата.</a:t>
            </a:r>
          </a:p>
        </p:txBody>
      </p:sp>
    </p:spTree>
    <p:extLst>
      <p:ext uri="{BB962C8B-B14F-4D97-AF65-F5344CB8AC3E}">
        <p14:creationId xmlns:p14="http://schemas.microsoft.com/office/powerpoint/2010/main" val="1146281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68747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n-lt"/>
                <a:ea typeface="SimSun" charset="-122"/>
                <a:cs typeface="+mn-cs"/>
              </a:rPr>
              <a:t>Стандартни/безопасни уеб </a:t>
            </a:r>
            <a:r>
              <a:rPr lang="bg-BG" sz="4000" b="1" dirty="0" smtClean="0">
                <a:latin typeface="+mn-lt"/>
                <a:ea typeface="SimSun" charset="-122"/>
                <a:cs typeface="+mn-cs"/>
              </a:rPr>
              <a:t>шрифтове. Семейства</a:t>
            </a:r>
            <a:endParaRPr lang="ru-RU" sz="4000" b="1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2209800"/>
            <a:ext cx="7924800" cy="3524250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Courier 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New, Courier, mono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всички тези са подобни на старите шрифтове за печатните машини. </a:t>
            </a:r>
            <a:endParaRPr lang="ru-RU" sz="20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тях думите и буквите изглеждат по-широки в сравнение с досега посочените групи. </a:t>
            </a:r>
            <a:endParaRPr lang="ru-RU" sz="20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Тази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илюзия се създава от факта, че всички букви заемат еднакво пространство. </a:t>
            </a:r>
            <a:endParaRPr lang="ru-RU" sz="20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 думи "m" взима същото пространство като "I" или "l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«.</a:t>
            </a:r>
            <a:endParaRPr lang="ru-RU" sz="20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235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4036" name="Text Box 2"/>
          <p:cNvSpPr txBox="1">
            <a:spLocks noChangeArrowheads="1"/>
          </p:cNvSpPr>
          <p:nvPr/>
        </p:nvSpPr>
        <p:spPr bwMode="auto">
          <a:xfrm>
            <a:off x="323851" y="1905000"/>
            <a:ext cx="8134350" cy="352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287338" indent="0" algn="just" eaLnBrk="1" hangingPunct="1">
              <a:buFont typeface="Times New Roman" pitchFamily="18" charset="0"/>
              <a:buNone/>
              <a:tabLst>
                <a:tab pos="57467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bg-BG" altLang="bg-BG" sz="1800" dirty="0" smtClean="0">
                <a:solidFill>
                  <a:schemeClr val="tx1"/>
                </a:solidFill>
                <a:latin typeface="Arial" pitchFamily="34" charset="0"/>
              </a:rPr>
              <a:t>Писмените 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</a:rPr>
              <a:t>знаци често се използват като </a:t>
            </a:r>
            <a:r>
              <a:rPr lang="bg-BG" altLang="bg-BG" sz="1800" dirty="0" smtClean="0">
                <a:solidFill>
                  <a:schemeClr val="tx1"/>
                </a:solidFill>
                <a:latin typeface="Arial" pitchFamily="34" charset="0"/>
              </a:rPr>
              <a:t>елементи 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</a:rPr>
              <a:t>в лога и други материали. Така ние виждаме буквата не само като форма, но и като </a:t>
            </a:r>
            <a:r>
              <a:rPr lang="bg-BG" altLang="bg-BG" sz="1800" dirty="0" smtClean="0">
                <a:solidFill>
                  <a:schemeClr val="tx1"/>
                </a:solidFill>
                <a:latin typeface="Arial" pitchFamily="34" charset="0"/>
              </a:rPr>
              <a:t>контур. 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</a:rPr>
              <a:t>Хармонията между знака и заобикалящата го среда зависи от визуалния баланс на позитивната форма и негативното пространство, което се създава.</a:t>
            </a:r>
          </a:p>
        </p:txBody>
      </p:sp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4" t="46069" r="49104" b="18916"/>
          <a:stretch>
            <a:fillRect/>
          </a:stretch>
        </p:blipFill>
        <p:spPr bwMode="auto">
          <a:xfrm>
            <a:off x="906735" y="3339168"/>
            <a:ext cx="2862263" cy="243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4038" name="Picture 8" descr="new1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007809"/>
            <a:ext cx="4103687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95288" y="68747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n-lt"/>
                <a:ea typeface="SimSun" charset="-122"/>
                <a:cs typeface="+mn-cs"/>
              </a:rPr>
              <a:t>Писмени знаци</a:t>
            </a:r>
            <a:endParaRPr lang="ru-RU" sz="4000" b="1" dirty="0">
              <a:latin typeface="+mn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182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1969" y="70054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  <a:cs typeface="+mn-cs"/>
              </a:rPr>
              <a:t>Оформление на страницата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5060" name="Text Box 2"/>
          <p:cNvSpPr txBox="1">
            <a:spLocks noChangeArrowheads="1"/>
          </p:cNvSpPr>
          <p:nvPr/>
        </p:nvSpPr>
        <p:spPr bwMode="auto">
          <a:xfrm>
            <a:off x="762000" y="2057400"/>
            <a:ext cx="7467600" cy="327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bg-BG" altLang="bg-BG" sz="2400" b="1" dirty="0">
                <a:solidFill>
                  <a:schemeClr val="tx1"/>
                </a:solidFill>
                <a:latin typeface="+mj-lt"/>
              </a:rPr>
              <a:t>	</a:t>
            </a:r>
            <a:endParaRPr lang="bg-BG" altLang="bg-BG" sz="2400" b="1" dirty="0" smtClean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bg-BG" altLang="bg-BG" sz="2400" dirty="0" smtClean="0">
                <a:solidFill>
                  <a:schemeClr val="tx1"/>
                </a:solidFill>
                <a:latin typeface="+mj-lt"/>
              </a:rPr>
              <a:t>Успешната </a:t>
            </a:r>
            <a:r>
              <a:rPr lang="bg-BG" altLang="bg-BG" sz="2400" dirty="0">
                <a:solidFill>
                  <a:schemeClr val="tx1"/>
                </a:solidFill>
                <a:latin typeface="+mj-lt"/>
              </a:rPr>
              <a:t>типографска композиция на страницата изисква от дизайнера да обмисли добре не само избора на шрифт, но и междуредовото и междубуквеното пространство като цяло.  </a:t>
            </a:r>
            <a:endParaRPr lang="bg-BG" altLang="bg-BG" sz="2400" dirty="0" smtClean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bg-BG" altLang="bg-BG" sz="2400" dirty="0" smtClean="0">
                <a:solidFill>
                  <a:schemeClr val="tx1"/>
                </a:solidFill>
                <a:latin typeface="+mj-lt"/>
              </a:rPr>
              <a:t>Това </a:t>
            </a:r>
            <a:r>
              <a:rPr lang="bg-BG" altLang="bg-BG" sz="2400" dirty="0">
                <a:solidFill>
                  <a:schemeClr val="tx1"/>
                </a:solidFill>
                <a:latin typeface="+mj-lt"/>
              </a:rPr>
              <a:t>включва определяне на пространството, пропорция, форма, баланс, и др. </a:t>
            </a:r>
          </a:p>
          <a:p>
            <a:pPr algn="just">
              <a:lnSpc>
                <a:spcPct val="80000"/>
              </a:lnSpc>
            </a:pPr>
            <a:endParaRPr lang="bg-BG" altLang="bg-BG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40533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6613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  <a:cs typeface="+mn-cs"/>
              </a:rPr>
              <a:t>Параграфи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6084" name="Text Box 2"/>
          <p:cNvSpPr txBox="1">
            <a:spLocks noChangeArrowheads="1"/>
          </p:cNvSpPr>
          <p:nvPr/>
        </p:nvSpPr>
        <p:spPr bwMode="auto">
          <a:xfrm>
            <a:off x="179388" y="2057400"/>
            <a:ext cx="4253017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bg-BG" altLang="bg-BG" sz="2200" b="1" dirty="0">
                <a:solidFill>
                  <a:schemeClr val="tx1"/>
                </a:solidFill>
                <a:latin typeface="+mj-lt"/>
              </a:rPr>
              <a:t>	</a:t>
            </a:r>
            <a:r>
              <a:rPr lang="bg-BG" altLang="bg-BG" sz="2200" dirty="0">
                <a:solidFill>
                  <a:schemeClr val="tx1"/>
                </a:solidFill>
                <a:latin typeface="+mj-lt"/>
              </a:rPr>
              <a:t>Един от елементите на интерфейсния дизайн е подравняването на текста. Когато параграфът е центриран, с ляво или дясно подравняване, грубите ръбчета и дупки, които се получават се наричат „отрязъци“.  Оптимизирайки ги, дизайнерите могат да създадат по-въздействащи и подредени блокове текст.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bg-BG" altLang="bg-BG" sz="22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60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9" t="33167" r="39261" b="24825"/>
          <a:stretch>
            <a:fillRect/>
          </a:stretch>
        </p:blipFill>
        <p:spPr bwMode="auto">
          <a:xfrm>
            <a:off x="4432406" y="2362199"/>
            <a:ext cx="4023331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851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533400"/>
            <a:ext cx="8229600" cy="1005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  <a:cs typeface="+mn-cs"/>
              </a:rPr>
              <a:t>Параграфи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1" t="32619" r="39259" b="25368"/>
          <a:stretch>
            <a:fillRect/>
          </a:stretch>
        </p:blipFill>
        <p:spPr bwMode="auto">
          <a:xfrm>
            <a:off x="607498" y="2008188"/>
            <a:ext cx="390259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710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1" t="32619" r="39261" b="25372"/>
          <a:stretch>
            <a:fillRect/>
          </a:stretch>
        </p:blipFill>
        <p:spPr bwMode="auto">
          <a:xfrm>
            <a:off x="4500563" y="2027782"/>
            <a:ext cx="4033838" cy="368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342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751114" y="2057400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650"/>
              </a:spcBef>
              <a:buNone/>
            </a:pPr>
            <a:r>
              <a:rPr lang="ru-RU" altLang="bg-BG" sz="2400" dirty="0" smtClean="0">
                <a:latin typeface="+mj-lt"/>
              </a:rPr>
              <a:t>Стиловете в използването на шрифтове са:</a:t>
            </a:r>
          </a:p>
          <a:p>
            <a:pPr>
              <a:lnSpc>
                <a:spcPct val="90000"/>
              </a:lnSpc>
              <a:spcBef>
                <a:spcPts val="650"/>
              </a:spcBef>
            </a:pPr>
            <a:r>
              <a:rPr lang="ru-RU" altLang="bg-BG" sz="2400" dirty="0" smtClean="0">
                <a:latin typeface="+mj-lt"/>
              </a:rPr>
              <a:t>стар- </a:t>
            </a:r>
            <a:r>
              <a:rPr lang="ru-RU" altLang="bg-BG" sz="2400" dirty="0">
                <a:latin typeface="+mj-lt"/>
              </a:rPr>
              <a:t>традиционен</a:t>
            </a:r>
          </a:p>
          <a:p>
            <a:pPr>
              <a:lnSpc>
                <a:spcPct val="90000"/>
              </a:lnSpc>
              <a:spcBef>
                <a:spcPts val="650"/>
              </a:spcBef>
            </a:pPr>
            <a:r>
              <a:rPr lang="ru-RU" altLang="bg-BG" sz="2400" dirty="0">
                <a:latin typeface="+mj-lt"/>
              </a:rPr>
              <a:t>класически стил, </a:t>
            </a:r>
            <a:endParaRPr lang="ru-RU" altLang="bg-BG" sz="2400" dirty="0" smtClean="0">
              <a:latin typeface="+mj-lt"/>
            </a:endParaRPr>
          </a:p>
          <a:p>
            <a:pPr>
              <a:lnSpc>
                <a:spcPct val="90000"/>
              </a:lnSpc>
              <a:spcBef>
                <a:spcPts val="650"/>
              </a:spcBef>
            </a:pPr>
            <a:r>
              <a:rPr lang="ru-RU" altLang="bg-BG" sz="2400" dirty="0" smtClean="0">
                <a:latin typeface="+mj-lt"/>
              </a:rPr>
              <a:t>преходен</a:t>
            </a:r>
            <a:r>
              <a:rPr lang="ru-RU" altLang="bg-BG" sz="2400" dirty="0">
                <a:latin typeface="+mj-lt"/>
              </a:rPr>
              <a:t>, </a:t>
            </a:r>
            <a:endParaRPr lang="ru-RU" altLang="bg-BG" sz="2400" dirty="0" smtClean="0">
              <a:latin typeface="+mj-lt"/>
            </a:endParaRPr>
          </a:p>
          <a:p>
            <a:pPr>
              <a:lnSpc>
                <a:spcPct val="90000"/>
              </a:lnSpc>
              <a:spcBef>
                <a:spcPts val="650"/>
              </a:spcBef>
            </a:pPr>
            <a:r>
              <a:rPr lang="ru-RU" altLang="bg-BG" sz="2400" dirty="0" smtClean="0">
                <a:latin typeface="+mj-lt"/>
              </a:rPr>
              <a:t>модерен</a:t>
            </a:r>
            <a:endParaRPr lang="ru-RU" altLang="bg-BG" sz="2400" dirty="0">
              <a:latin typeface="+mj-lt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81000"/>
            <a:ext cx="9144000" cy="121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Шрифтовете </a:t>
            </a:r>
            <a:endParaRPr lang="ru-RU" sz="4000" b="1" dirty="0" smtClean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595" y="3657600"/>
            <a:ext cx="3309937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489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381000"/>
            <a:ext cx="9144000" cy="121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Шрифтовете. Елементи </a:t>
            </a:r>
          </a:p>
        </p:txBody>
      </p:sp>
      <p:pic>
        <p:nvPicPr>
          <p:cNvPr id="4813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2" t="37813" r="34441" b="48000"/>
          <a:stretch>
            <a:fillRect/>
          </a:stretch>
        </p:blipFill>
        <p:spPr bwMode="auto">
          <a:xfrm>
            <a:off x="1143000" y="1981200"/>
            <a:ext cx="6858000" cy="169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58825" y="3581400"/>
            <a:ext cx="7626350" cy="2286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000" b="1" dirty="0">
                <a:solidFill>
                  <a:srgbClr val="008000"/>
                </a:solidFill>
                <a:latin typeface="+mj-lt"/>
                <a:cs typeface="+mn-cs"/>
              </a:rPr>
              <a:t>Stem</a:t>
            </a:r>
            <a:r>
              <a:rPr lang="bg-BG" sz="2000" b="1" dirty="0">
                <a:solidFill>
                  <a:srgbClr val="FFFFFF"/>
                </a:solidFill>
                <a:latin typeface="+mj-lt"/>
                <a:cs typeface="+mn-cs"/>
              </a:rPr>
              <a:t> </a:t>
            </a:r>
            <a:r>
              <a:rPr lang="bg-BG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– 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основната, най-тънка крива на буквата, нейният “гръбнак”.</a:t>
            </a:r>
          </a:p>
          <a:p>
            <a:pPr marL="457200" indent="-452438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b="1" dirty="0">
                <a:solidFill>
                  <a:srgbClr val="008000"/>
                </a:solidFill>
                <a:latin typeface="+mj-lt"/>
                <a:cs typeface="+mn-cs"/>
              </a:rPr>
              <a:t>Hairline</a:t>
            </a:r>
            <a:r>
              <a:rPr lang="bg-BG" sz="2000" b="1" dirty="0">
                <a:solidFill>
                  <a:srgbClr val="FFFFFF"/>
                </a:solidFill>
                <a:latin typeface="+mj-lt"/>
                <a:cs typeface="+mn-cs"/>
              </a:rPr>
              <a:t> </a:t>
            </a:r>
            <a:r>
              <a:rPr lang="bg-BG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– 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вторичната крива на буквата, обикновено по-тънка от </a:t>
            </a:r>
            <a:r>
              <a:rPr lang="bg-BG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гръбнака.Няколко такива 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криви образуват ръце 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Y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) или крака (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R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), пресечени линии (А).</a:t>
            </a:r>
          </a:p>
          <a:p>
            <a:pPr marL="457200" indent="-452438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000" b="1" dirty="0">
                <a:solidFill>
                  <a:srgbClr val="008000"/>
                </a:solidFill>
                <a:latin typeface="+mj-lt"/>
                <a:cs typeface="+mn-cs"/>
              </a:rPr>
              <a:t>Vertex</a:t>
            </a:r>
            <a:r>
              <a:rPr lang="en-US" sz="2000" b="1" dirty="0">
                <a:solidFill>
                  <a:srgbClr val="85C226"/>
                </a:solidFill>
                <a:latin typeface="+mj-lt"/>
                <a:cs typeface="+mn-cs"/>
              </a:rPr>
              <a:t> 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– връх, може да бъде: плосък, остър, калиграфен, заоблен</a:t>
            </a:r>
          </a:p>
          <a:p>
            <a:pPr marL="457200" indent="-452438" algn="just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en-US" sz="2000" b="1" dirty="0">
                <a:solidFill>
                  <a:srgbClr val="008000"/>
                </a:solidFill>
                <a:latin typeface="+mj-lt"/>
                <a:cs typeface="+mn-cs"/>
              </a:rPr>
              <a:t>Apex</a:t>
            </a:r>
            <a:r>
              <a:rPr lang="en-US" sz="2000" b="1" dirty="0">
                <a:solidFill>
                  <a:srgbClr val="85C226"/>
                </a:solidFill>
                <a:latin typeface="+mj-lt"/>
                <a:cs typeface="+mn-cs"/>
              </a:rPr>
              <a:t> 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– обратното на 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+mn-cs"/>
              </a:rPr>
              <a:t>Vertex</a:t>
            </a:r>
            <a:endParaRPr lang="bg-BG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283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81001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Основи на типографията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1" y="2209800"/>
            <a:ext cx="7772400" cy="3048000"/>
          </a:xfrm>
          <a:prstGeom prst="rect">
            <a:avLst/>
          </a:prstGeom>
          <a:ln/>
        </p:spPr>
        <p:txBody>
          <a:bodyPr/>
          <a:lstStyle/>
          <a:p>
            <a:pPr marL="608013" indent="-608013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 дигитализирането, </a:t>
            </a:r>
            <a:r>
              <a:rPr lang="en-US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диапазона на приложение на шрифтовете, стана много по-</a:t>
            </a:r>
            <a:r>
              <a:rPr lang="en-US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</a:t>
            </a:r>
            <a:r>
              <a:rPr lang="bg-BG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бширен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появявайки се върху дрехи, интернет страници и като част от индустриалния дизайн – шрифтът е присъщ за домашната техника, LCD екраните на мобилните телефони, автомобилните табла, преносимите видео игри, химикалки и ръчни часовници.</a:t>
            </a:r>
          </a:p>
        </p:txBody>
      </p:sp>
    </p:spTree>
    <p:extLst>
      <p:ext uri="{BB962C8B-B14F-4D97-AF65-F5344CB8AC3E}">
        <p14:creationId xmlns:p14="http://schemas.microsoft.com/office/powerpoint/2010/main" val="373021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635227"/>
            <a:ext cx="9144000" cy="836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Шрифтовете </a:t>
            </a:r>
            <a:r>
              <a:rPr lang="ru-RU" sz="4000" b="1" dirty="0" smtClean="0">
                <a:latin typeface="+mj-lt"/>
                <a:ea typeface="SimSun" charset="-122"/>
                <a:cs typeface="+mn-cs"/>
              </a:rPr>
              <a:t>- декоративен</a:t>
            </a:r>
            <a:endParaRPr lang="ru-RU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85800" y="2074069"/>
            <a:ext cx="7326312" cy="271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algn="ctr" eaLnBrk="1" hangingPunct="1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cs typeface="+mn-cs"/>
              </a:rPr>
              <a:t>Decorative или Display Faces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6" t="25520" r="46251" b="16833"/>
          <a:stretch>
            <a:fillRect/>
          </a:stretch>
        </p:blipFill>
        <p:spPr bwMode="auto">
          <a:xfrm>
            <a:off x="3057030" y="2438401"/>
            <a:ext cx="3095146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470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0782" y="661648"/>
            <a:ext cx="8007418" cy="836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  <a:cs typeface="+mn-cs"/>
              </a:rPr>
              <a:t>Добавяне на потребителски шрифтове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2003367"/>
            <a:ext cx="8142288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117475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bg-BG" sz="2400" dirty="0" smtClean="0">
                <a:solidFill>
                  <a:schemeClr val="accent4">
                    <a:lumMod val="75000"/>
                  </a:schemeClr>
                </a:solidFill>
                <a:ea typeface="SimSun" charset="-122"/>
              </a:rPr>
              <a:t>Можем да и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зползваме 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на нестандартен шрифт в HTML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/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страница чрез технологиите:</a:t>
            </a: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 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1) Първи вариант(Javascript):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/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http://cufon.shoqolate.com/generate/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endParaRPr lang="ru-RU" sz="2400" dirty="0">
              <a:solidFill>
                <a:schemeClr val="accent4">
                  <a:lumMod val="75000"/>
                </a:schemeClr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2) Втори вариант (@font-face и CSS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3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)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:</a:t>
            </a: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	</a:t>
            </a:r>
            <a:r>
              <a:rPr lang="ru-RU" sz="2400" dirty="0">
                <a:solidFill>
                  <a:srgbClr val="008000"/>
                </a:solidFill>
                <a:latin typeface="Arial" charset="0"/>
                <a:ea typeface="SimSun" charset="-122"/>
                <a:cs typeface="+mn-cs"/>
              </a:rPr>
              <a:t>http://www.fontsquirrel.com/fontface/generator</a:t>
            </a:r>
            <a:endParaRPr lang="en-US" sz="2400" dirty="0">
              <a:solidFill>
                <a:srgbClr val="008000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 </a:t>
            </a:r>
          </a:p>
          <a:p>
            <a:pPr marL="457200" indent="-4524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  <a:tab pos="8982075" algn="l"/>
                <a:tab pos="9431338" algn="l"/>
                <a:tab pos="9880600" algn="l"/>
                <a:tab pos="10329863" algn="l"/>
                <a:tab pos="10779125" algn="l"/>
                <a:tab pos="10780713" algn="l"/>
              </a:tabLst>
              <a:defRPr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3) алтернативи: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/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	</a:t>
            </a: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SimSun" charset="-122"/>
                <a:cs typeface="+mn-cs"/>
              </a:rPr>
              <a:t>http://www.kirsle.net/wizards/ttf2eot.cgi </a:t>
            </a:r>
            <a:endParaRPr lang="bg-BG" sz="2400" dirty="0">
              <a:solidFill>
                <a:schemeClr val="accent4">
                  <a:lumMod val="75000"/>
                </a:schemeClr>
              </a:solidFill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72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539750" y="1484313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5250" y="8382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latin typeface="+mn-lt"/>
                <a:ea typeface="SimSun" charset="-122"/>
                <a:cs typeface="+mn-cs"/>
              </a:rPr>
              <a:t>Литература по темата</a:t>
            </a:r>
            <a:endParaRPr lang="bg-BG" sz="4000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800" y="2057400"/>
            <a:ext cx="7848600" cy="3157537"/>
          </a:xfrm>
          <a:prstGeom prst="rect">
            <a:avLst/>
          </a:prstGeom>
        </p:spPr>
        <p:txBody>
          <a:bodyPr/>
          <a:lstStyle/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1)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http://pixelninja.eu</a:t>
            </a: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2)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www.squidspot.com/Periodic_Table_of_Typefaces.html</a:t>
            </a: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3)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http://typedia.com/</a:t>
            </a: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4)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http://www.evgenidinev.com/</a:t>
            </a: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5)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smashingmagazine.com</a:t>
            </a: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6) </a:t>
            </a: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www.webdesignhot.com</a:t>
            </a:r>
          </a:p>
          <a:p>
            <a:pPr marL="457200" indent="-457200" hangingPunct="1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7) www.fonts-bg.eu</a:t>
            </a:r>
            <a:b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en-US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8) http://www.graphilla.com</a:t>
            </a:r>
          </a:p>
        </p:txBody>
      </p:sp>
    </p:spTree>
    <p:extLst>
      <p:ext uri="{BB962C8B-B14F-4D97-AF65-F5344CB8AC3E}">
        <p14:creationId xmlns:p14="http://schemas.microsoft.com/office/powerpoint/2010/main" val="2031155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3973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Текст и Шрифтове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23888" y="1905000"/>
            <a:ext cx="7772400" cy="3810001"/>
          </a:xfrm>
          <a:prstGeom prst="rect">
            <a:avLst/>
          </a:prstGeom>
          <a:ln/>
        </p:spPr>
        <p:txBody>
          <a:bodyPr/>
          <a:lstStyle/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металните печатарски букви, думата “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 означава завършен вид шрифт със специфичен размер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измерващ се обикновено в пунктове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плътност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например, светъл, нормален, удебелен, черен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и ориентация или ъгъл, например, обикновен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roman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курсив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italic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наклонен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oblique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Що се отнася до цифровите букви, шрифтът представлява компютърен файл. </a:t>
            </a:r>
          </a:p>
          <a:p>
            <a:pPr marL="608013" indent="-608013" algn="just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Цифровите шрифтове съдържат неограничен</a:t>
            </a:r>
            <a:b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(или ограничени от приложенията) брой размери. </a:t>
            </a:r>
          </a:p>
        </p:txBody>
      </p:sp>
    </p:spTree>
    <p:extLst>
      <p:ext uri="{BB962C8B-B14F-4D97-AF65-F5344CB8AC3E}">
        <p14:creationId xmlns:p14="http://schemas.microsoft.com/office/powerpoint/2010/main" val="2135458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266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Текст и Шрифтове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228600" y="1828800"/>
            <a:ext cx="8229600" cy="4089400"/>
          </a:xfrm>
          <a:prstGeom prst="rect">
            <a:avLst/>
          </a:prstGeom>
          <a:ln/>
        </p:spPr>
        <p:txBody>
          <a:bodyPr/>
          <a:lstStyle/>
          <a:p>
            <a:pPr marL="608013" indent="-268288" algn="just">
              <a:spcBef>
                <a:spcPts val="2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Някои приложения могат да създават автоматично допълнителни плътности или ориентации на шрифта, но те не се смятат за топографски 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правилни.</a:t>
            </a:r>
          </a:p>
          <a:p>
            <a:pPr marL="608013" indent="-268288" algn="just">
              <a:spcBef>
                <a:spcPts val="2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j-lt"/>
                <a:ea typeface="+mn-ea"/>
              </a:rPr>
              <a:t>Семейството </a:t>
            </a:r>
            <a:r>
              <a:rPr lang="ru-RU" sz="2200" b="1" kern="0" dirty="0">
                <a:solidFill>
                  <a:schemeClr val="tx1"/>
                </a:solidFill>
                <a:latin typeface="+mj-lt"/>
                <a:ea typeface="+mn-ea"/>
              </a:rPr>
              <a:t>на шрифтовете е група от свързани шрифтове, които варират единствено в плътност, ориентация, дебелина и т.н.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Например, Times е една фамилия на шрифтове, докато Times Roman, Times Italic и Times Bold са шрифтове сами по себе си. Много семейства на шрифтове съдържат набор от шрифтове, докато някои (например, Zapf Dingbats) могат да съдържат само един, а други (например, Helvetica) могат да съдържат дузина шрифтове.</a:t>
            </a:r>
          </a:p>
          <a:p>
            <a:pPr marL="608013" indent="-608013">
              <a:spcBef>
                <a:spcPts val="2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78168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</a:rPr>
              <a:t>Видове шрифтове и </a:t>
            </a:r>
            <a:r>
              <a:rPr lang="ru-RU" sz="4000" b="1" dirty="0" smtClean="0">
                <a:latin typeface="+mj-lt"/>
                <a:ea typeface="SimSun" charset="-122"/>
              </a:rPr>
              <a:t>формати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Растерни шрифтове</a:t>
            </a:r>
            <a:endParaRPr lang="ru-RU" sz="40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457200" y="1905000"/>
            <a:ext cx="8229600" cy="4381500"/>
          </a:xfrm>
          <a:prstGeom prst="rect">
            <a:avLst/>
          </a:prstGeom>
          <a:ln/>
        </p:spPr>
        <p:txBody>
          <a:bodyPr/>
          <a:lstStyle/>
          <a:p>
            <a:pPr marL="388938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6986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Растерните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шрифтове са 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колекция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от изображения.</a:t>
            </a:r>
            <a:b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</a:b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За всеки вариант на шрифта има пълен набор от символни изображения и с всеки набор има едно изображение за всеки знак. Например, ако шрифтът има три размера, за всяка комбинация от плътност (</a:t>
            </a:r>
            <a:r>
              <a:rPr lang="ru-RU" sz="2100" b="1" kern="0" dirty="0">
                <a:solidFill>
                  <a:schemeClr val="tx1"/>
                </a:solidFill>
                <a:latin typeface="+mj-lt"/>
                <a:ea typeface="+mn-ea"/>
              </a:rPr>
              <a:t>bold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) и курсив (</a:t>
            </a:r>
            <a:r>
              <a:rPr lang="ru-RU" sz="2100" b="1" kern="0" dirty="0">
                <a:solidFill>
                  <a:schemeClr val="tx1"/>
                </a:solidFill>
                <a:latin typeface="+mj-lt"/>
                <a:ea typeface="+mn-ea"/>
              </a:rPr>
              <a:t>italic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), трябва да има 12 пълни набора от изображения. </a:t>
            </a:r>
          </a:p>
          <a:p>
            <a:pPr marL="388938" indent="-34290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16986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Растерните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шрифтове не са вече широко разпространени, защото други методи за декодиране са взели надмощие с визуално качество и гъвкавост. Но в някои случаи те все още се използват. Растерните шрифтове се използват в Linux среда, възстановителната среда на Windows, както и вградени системи.</a:t>
            </a:r>
          </a:p>
        </p:txBody>
      </p:sp>
    </p:spTree>
    <p:extLst>
      <p:ext uri="{BB962C8B-B14F-4D97-AF65-F5344CB8AC3E}">
        <p14:creationId xmlns:p14="http://schemas.microsoft.com/office/powerpoint/2010/main" val="1962500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7387" y="1905000"/>
            <a:ext cx="7923213" cy="3962400"/>
          </a:xfrm>
          <a:prstGeom prst="rect">
            <a:avLst/>
          </a:prstGeom>
          <a:ln/>
        </p:spPr>
        <p:txBody>
          <a:bodyPr/>
          <a:lstStyle/>
          <a:p>
            <a:pPr indent="1905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Шрифтовете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 1 и Type 3 са </a:t>
            </a:r>
            <a:r>
              <a:rPr lang="bg-BG" sz="2000" kern="0" dirty="0" smtClean="0">
                <a:latin typeface="+mn-lt"/>
              </a:rPr>
              <a:t>създадени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Adobe за професионално дигитално набиране на текст. Използвайки PostScript, символите се изобразяват с криви на Безие (Bezier curves), и по този начин един набор от символи може да бъде реализиран чрез просто математическо преобразуване. </a:t>
            </a:r>
          </a:p>
          <a:p>
            <a:pPr>
              <a:spcBef>
                <a:spcPts val="800"/>
              </a:spcBef>
              <a:buClr>
                <a:srgbClr val="000000"/>
              </a:buClr>
              <a:buSzPct val="100000"/>
              <a:tabLst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практика, много големите или много малките видове шрифт се нуждаят от допълнителни атрибути - HINTs, за да изглеждат добре. </a:t>
            </a:r>
          </a:p>
          <a:p>
            <a:pPr indent="1905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Шрифтът Type 1 се използваше заедно със собствена HINT система на Adobe, която беше много скъпа. Шрифтът Type 3 беше същия като Type 1 без HINT, и затова изглежда добре само в нормален размер, но пък използването му е по-евтино.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0960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</a:rPr>
              <a:t>Видове шрифтове и </a:t>
            </a:r>
            <a:r>
              <a:rPr lang="ru-RU" sz="4000" b="1" dirty="0" smtClean="0">
                <a:latin typeface="+mj-lt"/>
                <a:ea typeface="SimSun" charset="-122"/>
              </a:rPr>
              <a:t>формати</a:t>
            </a: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800" b="1" dirty="0" smtClean="0">
              <a:latin typeface="+mj-lt"/>
              <a:ea typeface="SimSun" charset="-122"/>
            </a:endParaRPr>
          </a:p>
          <a:p>
            <a:pPr marL="812800" indent="-808038" algn="ctr" eaLnBrk="1" hangingPunct="1">
              <a:lnSpc>
                <a:spcPct val="9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Шрифтове </a:t>
            </a:r>
            <a:r>
              <a:rPr lang="en-US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Type1 </a:t>
            </a: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и </a:t>
            </a:r>
            <a:r>
              <a:rPr lang="en-US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Type3</a:t>
            </a:r>
            <a:endParaRPr lang="ru-RU" sz="4000" b="1" dirty="0">
              <a:solidFill>
                <a:srgbClr val="C00000"/>
              </a:solidFill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2951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56" y="578644"/>
            <a:ext cx="4683125" cy="584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578644"/>
            <a:ext cx="3743325" cy="584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9662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4769</TotalTime>
  <Words>2079</Words>
  <Application>Microsoft Office PowerPoint</Application>
  <PresentationFormat>On-screen Show (4:3)</PresentationFormat>
  <Paragraphs>263</Paragraphs>
  <Slides>45</Slides>
  <Notes>43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PowerPoint Presentation</vt:lpstr>
      <vt:lpstr>Тема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71</cp:revision>
  <dcterms:created xsi:type="dcterms:W3CDTF">2018-12-23T09:23:59Z</dcterms:created>
  <dcterms:modified xsi:type="dcterms:W3CDTF">2020-01-15T17:29:43Z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