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0"/>
  </p:notesMasterIdLst>
  <p:sldIdLst>
    <p:sldId id="256" r:id="rId2"/>
    <p:sldId id="258" r:id="rId3"/>
    <p:sldId id="259" r:id="rId4"/>
    <p:sldId id="262" r:id="rId5"/>
    <p:sldId id="263" r:id="rId6"/>
    <p:sldId id="260" r:id="rId7"/>
    <p:sldId id="261" r:id="rId8"/>
    <p:sldId id="257" r:id="rId9"/>
    <p:sldId id="264" r:id="rId10"/>
    <p:sldId id="266" r:id="rId11"/>
    <p:sldId id="267" r:id="rId12"/>
    <p:sldId id="268" r:id="rId13"/>
    <p:sldId id="269" r:id="rId14"/>
    <p:sldId id="270" r:id="rId15"/>
    <p:sldId id="271" r:id="rId16"/>
    <p:sldId id="272" r:id="rId17"/>
    <p:sldId id="323" r:id="rId18"/>
    <p:sldId id="324" r:id="rId19"/>
    <p:sldId id="325" r:id="rId20"/>
    <p:sldId id="326" r:id="rId21"/>
    <p:sldId id="327" r:id="rId22"/>
    <p:sldId id="328" r:id="rId23"/>
    <p:sldId id="329" r:id="rId24"/>
    <p:sldId id="330" r:id="rId25"/>
    <p:sldId id="331" r:id="rId26"/>
    <p:sldId id="332" r:id="rId27"/>
    <p:sldId id="281" r:id="rId28"/>
    <p:sldId id="282" r:id="rId29"/>
    <p:sldId id="283" r:id="rId30"/>
    <p:sldId id="284" r:id="rId31"/>
    <p:sldId id="285" r:id="rId32"/>
    <p:sldId id="286" r:id="rId33"/>
    <p:sldId id="287" r:id="rId34"/>
    <p:sldId id="288" r:id="rId35"/>
    <p:sldId id="289" r:id="rId36"/>
    <p:sldId id="321"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2" r:id="rId6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62" autoAdjust="0"/>
  </p:normalViewPr>
  <p:slideViewPr>
    <p:cSldViewPr>
      <p:cViewPr>
        <p:scale>
          <a:sx n="73" d="100"/>
          <a:sy n="73" d="100"/>
        </p:scale>
        <p:origin x="-1212" y="198"/>
      </p:cViewPr>
      <p:guideLst>
        <p:guide orient="horz" pos="2160"/>
        <p:guide pos="2880"/>
      </p:guideLst>
    </p:cSldViewPr>
  </p:slideViewPr>
  <p:outlineViewPr>
    <p:cViewPr>
      <p:scale>
        <a:sx n="20" d="100"/>
        <a:sy n="20"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F236FA-4646-47D6-B5FF-7705AADBCC34}" type="datetimeFigureOut">
              <a:rPr lang="bg-BG" smtClean="0"/>
              <a:t>15.1.2020 г.</a:t>
            </a:fld>
            <a:endParaRPr lang="bg-B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847047-80BC-4C8F-B077-B0953932F4AC}" type="slidenum">
              <a:rPr lang="bg-BG" smtClean="0"/>
              <a:t>‹#›</a:t>
            </a:fld>
            <a:endParaRPr lang="bg-BG"/>
          </a:p>
        </p:txBody>
      </p:sp>
    </p:spTree>
    <p:extLst>
      <p:ext uri="{BB962C8B-B14F-4D97-AF65-F5344CB8AC3E}">
        <p14:creationId xmlns:p14="http://schemas.microsoft.com/office/powerpoint/2010/main" val="16833187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5234"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3B66ECDE-CEC2-4C92-8135-698489786C34}"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95235"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EE22D67A-8C68-4843-9E84-BED4BDD0E24B}" type="slidenum">
              <a:rPr lang="bg-BG" altLang="en-US" smtClean="0">
                <a:latin typeface="Arial" pitchFamily="34" charset="0"/>
                <a:ea typeface="SimSun" pitchFamily="2" charset="-122"/>
                <a:cs typeface="Lucida Sans Unicode" pitchFamily="34" charset="0"/>
              </a:rPr>
              <a:pPr eaLnBrk="1" hangingPunct="1">
                <a:spcBef>
                  <a:spcPct val="0"/>
                </a:spcBef>
              </a:pPr>
              <a:t>10</a:t>
            </a:fld>
            <a:endParaRPr lang="bg-BG" altLang="en-US" smtClean="0">
              <a:latin typeface="Arial" pitchFamily="34" charset="0"/>
              <a:ea typeface="SimSun" pitchFamily="2" charset="-122"/>
              <a:cs typeface="Lucida Sans Unicode" pitchFamily="34" charset="0"/>
            </a:endParaRPr>
          </a:p>
        </p:txBody>
      </p:sp>
      <p:sp>
        <p:nvSpPr>
          <p:cNvPr id="95236"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95237"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4450"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530C7466-D974-4C5A-BB37-CC39229A9DE4}"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04451"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26E317A0-C169-4A28-A88F-EE375A8E504A}" type="slidenum">
              <a:rPr lang="bg-BG" altLang="en-US" smtClean="0">
                <a:latin typeface="Arial" pitchFamily="34" charset="0"/>
                <a:ea typeface="SimSun" pitchFamily="2" charset="-122"/>
                <a:cs typeface="Lucida Sans Unicode" pitchFamily="34" charset="0"/>
              </a:rPr>
              <a:pPr eaLnBrk="1" hangingPunct="1">
                <a:spcBef>
                  <a:spcPct val="0"/>
                </a:spcBef>
              </a:pPr>
              <a:t>33</a:t>
            </a:fld>
            <a:endParaRPr lang="bg-BG" altLang="en-US" smtClean="0">
              <a:latin typeface="Arial" pitchFamily="34" charset="0"/>
              <a:ea typeface="SimSun" pitchFamily="2" charset="-122"/>
              <a:cs typeface="Lucida Sans Unicode" pitchFamily="34" charset="0"/>
            </a:endParaRPr>
          </a:p>
        </p:txBody>
      </p:sp>
      <p:sp>
        <p:nvSpPr>
          <p:cNvPr id="104452"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04453"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5474"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E74B49CF-B182-4A72-BCDB-B13D21654ED4}"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05475"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E090CC53-EF2E-466D-BD08-6A397C0984F3}" type="slidenum">
              <a:rPr lang="bg-BG" altLang="en-US" smtClean="0">
                <a:latin typeface="Arial" pitchFamily="34" charset="0"/>
                <a:ea typeface="SimSun" pitchFamily="2" charset="-122"/>
                <a:cs typeface="Lucida Sans Unicode" pitchFamily="34" charset="0"/>
              </a:rPr>
              <a:pPr eaLnBrk="1" hangingPunct="1">
                <a:spcBef>
                  <a:spcPct val="0"/>
                </a:spcBef>
              </a:pPr>
              <a:t>34</a:t>
            </a:fld>
            <a:endParaRPr lang="bg-BG" altLang="en-US" smtClean="0">
              <a:latin typeface="Arial" pitchFamily="34" charset="0"/>
              <a:ea typeface="SimSun" pitchFamily="2" charset="-122"/>
              <a:cs typeface="Lucida Sans Unicode" pitchFamily="34" charset="0"/>
            </a:endParaRPr>
          </a:p>
        </p:txBody>
      </p:sp>
      <p:sp>
        <p:nvSpPr>
          <p:cNvPr id="105476"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05477"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6498"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46DB21CB-26EB-4A49-AF50-87F9A10022E8}"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06499"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7F286216-B9B8-44BC-A8CF-EE5173D5B4DE}" type="slidenum">
              <a:rPr lang="bg-BG" altLang="en-US" smtClean="0">
                <a:latin typeface="Arial" pitchFamily="34" charset="0"/>
                <a:ea typeface="SimSun" pitchFamily="2" charset="-122"/>
                <a:cs typeface="Lucida Sans Unicode" pitchFamily="34" charset="0"/>
              </a:rPr>
              <a:pPr eaLnBrk="1" hangingPunct="1">
                <a:spcBef>
                  <a:spcPct val="0"/>
                </a:spcBef>
              </a:pPr>
              <a:t>35</a:t>
            </a:fld>
            <a:endParaRPr lang="bg-BG" altLang="en-US" smtClean="0">
              <a:latin typeface="Arial" pitchFamily="34" charset="0"/>
              <a:ea typeface="SimSun" pitchFamily="2" charset="-122"/>
              <a:cs typeface="Lucida Sans Unicode" pitchFamily="34" charset="0"/>
            </a:endParaRPr>
          </a:p>
        </p:txBody>
      </p:sp>
      <p:sp>
        <p:nvSpPr>
          <p:cNvPr id="106500"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06501"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7522"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E31F265B-ABD8-4492-A9BE-6D0AEE991BD8}"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07523"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D0FD3863-622B-453D-AC2C-6A6897479A69}" type="slidenum">
              <a:rPr lang="bg-BG" altLang="en-US" smtClean="0">
                <a:latin typeface="Arial" pitchFamily="34" charset="0"/>
                <a:ea typeface="SimSun" pitchFamily="2" charset="-122"/>
                <a:cs typeface="Lucida Sans Unicode" pitchFamily="34" charset="0"/>
              </a:rPr>
              <a:pPr eaLnBrk="1" hangingPunct="1">
                <a:spcBef>
                  <a:spcPct val="0"/>
                </a:spcBef>
              </a:pPr>
              <a:t>37</a:t>
            </a:fld>
            <a:endParaRPr lang="bg-BG" altLang="en-US" smtClean="0">
              <a:latin typeface="Arial" pitchFamily="34" charset="0"/>
              <a:ea typeface="SimSun" pitchFamily="2" charset="-122"/>
              <a:cs typeface="Lucida Sans Unicode" pitchFamily="34" charset="0"/>
            </a:endParaRPr>
          </a:p>
        </p:txBody>
      </p:sp>
      <p:sp>
        <p:nvSpPr>
          <p:cNvPr id="107524"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07525"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8546"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0076CD1D-30E2-48BB-BEC9-089A2E0509E4}"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08547"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0ECA4466-E7B6-4D08-8F3B-BE364D5F92C9}" type="slidenum">
              <a:rPr lang="bg-BG" altLang="en-US" smtClean="0">
                <a:latin typeface="Arial" pitchFamily="34" charset="0"/>
                <a:ea typeface="SimSun" pitchFamily="2" charset="-122"/>
                <a:cs typeface="Lucida Sans Unicode" pitchFamily="34" charset="0"/>
              </a:rPr>
              <a:pPr eaLnBrk="1" hangingPunct="1">
                <a:spcBef>
                  <a:spcPct val="0"/>
                </a:spcBef>
              </a:pPr>
              <a:t>38</a:t>
            </a:fld>
            <a:endParaRPr lang="bg-BG" altLang="en-US" smtClean="0">
              <a:latin typeface="Arial" pitchFamily="34" charset="0"/>
              <a:ea typeface="SimSun" pitchFamily="2" charset="-122"/>
              <a:cs typeface="Lucida Sans Unicode" pitchFamily="34" charset="0"/>
            </a:endParaRPr>
          </a:p>
        </p:txBody>
      </p:sp>
      <p:sp>
        <p:nvSpPr>
          <p:cNvPr id="108548"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08549"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9570"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389B1A01-36F5-4C6A-931B-C965E9A55AA9}"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09571"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304397B5-6737-47CD-8566-6D2F459E866F}" type="slidenum">
              <a:rPr lang="bg-BG" altLang="en-US" smtClean="0">
                <a:latin typeface="Arial" pitchFamily="34" charset="0"/>
                <a:ea typeface="SimSun" pitchFamily="2" charset="-122"/>
                <a:cs typeface="Lucida Sans Unicode" pitchFamily="34" charset="0"/>
              </a:rPr>
              <a:pPr eaLnBrk="1" hangingPunct="1">
                <a:spcBef>
                  <a:spcPct val="0"/>
                </a:spcBef>
              </a:pPr>
              <a:t>43</a:t>
            </a:fld>
            <a:endParaRPr lang="bg-BG" altLang="en-US" smtClean="0">
              <a:latin typeface="Arial" pitchFamily="34" charset="0"/>
              <a:ea typeface="SimSun" pitchFamily="2" charset="-122"/>
              <a:cs typeface="Lucida Sans Unicode" pitchFamily="34" charset="0"/>
            </a:endParaRPr>
          </a:p>
        </p:txBody>
      </p:sp>
      <p:sp>
        <p:nvSpPr>
          <p:cNvPr id="109572"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09573"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0594"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1E143DEA-39E0-4F0F-B18F-7207F1A4284E}"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10595"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A40B4405-F291-4C72-A636-BFB7D46D0068}" type="slidenum">
              <a:rPr lang="bg-BG" altLang="en-US" smtClean="0">
                <a:latin typeface="Arial" pitchFamily="34" charset="0"/>
                <a:ea typeface="SimSun" pitchFamily="2" charset="-122"/>
                <a:cs typeface="Lucida Sans Unicode" pitchFamily="34" charset="0"/>
              </a:rPr>
              <a:pPr eaLnBrk="1" hangingPunct="1">
                <a:spcBef>
                  <a:spcPct val="0"/>
                </a:spcBef>
              </a:pPr>
              <a:t>44</a:t>
            </a:fld>
            <a:endParaRPr lang="bg-BG" altLang="en-US" smtClean="0">
              <a:latin typeface="Arial" pitchFamily="34" charset="0"/>
              <a:ea typeface="SimSun" pitchFamily="2" charset="-122"/>
              <a:cs typeface="Lucida Sans Unicode" pitchFamily="34" charset="0"/>
            </a:endParaRPr>
          </a:p>
        </p:txBody>
      </p:sp>
      <p:sp>
        <p:nvSpPr>
          <p:cNvPr id="110596"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10597"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1618"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0512F2D4-BBA8-494D-B3AD-861AE5D45EB1}"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11619"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4339489A-585E-454A-BF11-69E73F474A1E}" type="slidenum">
              <a:rPr lang="bg-BG" altLang="en-US" smtClean="0">
                <a:latin typeface="Arial" pitchFamily="34" charset="0"/>
                <a:ea typeface="SimSun" pitchFamily="2" charset="-122"/>
                <a:cs typeface="Lucida Sans Unicode" pitchFamily="34" charset="0"/>
              </a:rPr>
              <a:pPr eaLnBrk="1" hangingPunct="1">
                <a:spcBef>
                  <a:spcPct val="0"/>
                </a:spcBef>
              </a:pPr>
              <a:t>45</a:t>
            </a:fld>
            <a:endParaRPr lang="bg-BG" altLang="en-US" smtClean="0">
              <a:latin typeface="Arial" pitchFamily="34" charset="0"/>
              <a:ea typeface="SimSun" pitchFamily="2" charset="-122"/>
              <a:cs typeface="Lucida Sans Unicode" pitchFamily="34" charset="0"/>
            </a:endParaRPr>
          </a:p>
        </p:txBody>
      </p:sp>
      <p:sp>
        <p:nvSpPr>
          <p:cNvPr id="111620"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11621"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42"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6AFF81B5-BF8B-413B-87DD-0FE9F7B3221E}"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12643"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DC2F1F2A-F675-439F-A986-595FBF9EEECC}" type="slidenum">
              <a:rPr lang="bg-BG" altLang="en-US" smtClean="0">
                <a:latin typeface="Arial" pitchFamily="34" charset="0"/>
                <a:ea typeface="SimSun" pitchFamily="2" charset="-122"/>
                <a:cs typeface="Lucida Sans Unicode" pitchFamily="34" charset="0"/>
              </a:rPr>
              <a:pPr eaLnBrk="1" hangingPunct="1">
                <a:spcBef>
                  <a:spcPct val="0"/>
                </a:spcBef>
              </a:pPr>
              <a:t>46</a:t>
            </a:fld>
            <a:endParaRPr lang="bg-BG" altLang="en-US" smtClean="0">
              <a:latin typeface="Arial" pitchFamily="34" charset="0"/>
              <a:ea typeface="SimSun" pitchFamily="2" charset="-122"/>
              <a:cs typeface="Lucida Sans Unicode" pitchFamily="34" charset="0"/>
            </a:endParaRPr>
          </a:p>
        </p:txBody>
      </p:sp>
      <p:sp>
        <p:nvSpPr>
          <p:cNvPr id="112644"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12645"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3666"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45B75205-5C0D-421E-850F-CAAAFD588561}"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13667"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F204C756-3F4F-43C1-AE9D-FC0504A86498}" type="slidenum">
              <a:rPr lang="bg-BG" altLang="en-US" smtClean="0">
                <a:latin typeface="Arial" pitchFamily="34" charset="0"/>
                <a:ea typeface="SimSun" pitchFamily="2" charset="-122"/>
                <a:cs typeface="Lucida Sans Unicode" pitchFamily="34" charset="0"/>
              </a:rPr>
              <a:pPr eaLnBrk="1" hangingPunct="1">
                <a:spcBef>
                  <a:spcPct val="0"/>
                </a:spcBef>
              </a:pPr>
              <a:t>47</a:t>
            </a:fld>
            <a:endParaRPr lang="bg-BG" altLang="en-US" smtClean="0">
              <a:latin typeface="Arial" pitchFamily="34" charset="0"/>
              <a:ea typeface="SimSun" pitchFamily="2" charset="-122"/>
              <a:cs typeface="Lucida Sans Unicode" pitchFamily="34" charset="0"/>
            </a:endParaRPr>
          </a:p>
        </p:txBody>
      </p:sp>
      <p:sp>
        <p:nvSpPr>
          <p:cNvPr id="113668"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13669"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6258"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6B3055E9-B95E-4ACB-BE10-0F046B896F8D}"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96259"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4F5C48DC-98CC-48B8-8967-FB8113A5B4CC}" type="slidenum">
              <a:rPr lang="bg-BG" altLang="en-US" smtClean="0">
                <a:latin typeface="Arial" pitchFamily="34" charset="0"/>
                <a:ea typeface="SimSun" pitchFamily="2" charset="-122"/>
                <a:cs typeface="Lucida Sans Unicode" pitchFamily="34" charset="0"/>
              </a:rPr>
              <a:pPr eaLnBrk="1" hangingPunct="1">
                <a:spcBef>
                  <a:spcPct val="0"/>
                </a:spcBef>
              </a:pPr>
              <a:t>11</a:t>
            </a:fld>
            <a:endParaRPr lang="bg-BG" altLang="en-US" smtClean="0">
              <a:latin typeface="Arial" pitchFamily="34" charset="0"/>
              <a:ea typeface="SimSun" pitchFamily="2" charset="-122"/>
              <a:cs typeface="Lucida Sans Unicode" pitchFamily="34" charset="0"/>
            </a:endParaRPr>
          </a:p>
        </p:txBody>
      </p:sp>
      <p:sp>
        <p:nvSpPr>
          <p:cNvPr id="96260"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96261"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4690"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F313E43D-269D-4960-976C-B868B92CA9C3}"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14691"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F3E00937-788B-43D6-8B99-10C9F93FD761}" type="slidenum">
              <a:rPr lang="bg-BG" altLang="en-US" smtClean="0">
                <a:latin typeface="Arial" pitchFamily="34" charset="0"/>
                <a:ea typeface="SimSun" pitchFamily="2" charset="-122"/>
                <a:cs typeface="Lucida Sans Unicode" pitchFamily="34" charset="0"/>
              </a:rPr>
              <a:pPr eaLnBrk="1" hangingPunct="1">
                <a:spcBef>
                  <a:spcPct val="0"/>
                </a:spcBef>
              </a:pPr>
              <a:t>48</a:t>
            </a:fld>
            <a:endParaRPr lang="bg-BG" altLang="en-US" smtClean="0">
              <a:latin typeface="Arial" pitchFamily="34" charset="0"/>
              <a:ea typeface="SimSun" pitchFamily="2" charset="-122"/>
              <a:cs typeface="Lucida Sans Unicode" pitchFamily="34" charset="0"/>
            </a:endParaRPr>
          </a:p>
        </p:txBody>
      </p:sp>
      <p:sp>
        <p:nvSpPr>
          <p:cNvPr id="114692"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14693"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5714"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006FB79A-E2BC-4A20-91A9-23866AF99B0A}"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15715"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65B13C2E-9370-4252-AAB7-7F0C97EBC2E2}" type="slidenum">
              <a:rPr lang="bg-BG" altLang="en-US" smtClean="0">
                <a:latin typeface="Arial" pitchFamily="34" charset="0"/>
                <a:ea typeface="SimSun" pitchFamily="2" charset="-122"/>
                <a:cs typeface="Lucida Sans Unicode" pitchFamily="34" charset="0"/>
              </a:rPr>
              <a:pPr eaLnBrk="1" hangingPunct="1">
                <a:spcBef>
                  <a:spcPct val="0"/>
                </a:spcBef>
              </a:pPr>
              <a:t>49</a:t>
            </a:fld>
            <a:endParaRPr lang="bg-BG" altLang="en-US" smtClean="0">
              <a:latin typeface="Arial" pitchFamily="34" charset="0"/>
              <a:ea typeface="SimSun" pitchFamily="2" charset="-122"/>
              <a:cs typeface="Lucida Sans Unicode" pitchFamily="34" charset="0"/>
            </a:endParaRPr>
          </a:p>
        </p:txBody>
      </p:sp>
      <p:sp>
        <p:nvSpPr>
          <p:cNvPr id="115716"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15717"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6738"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E551BF14-A70A-4723-B16E-280F47AF9B2C}"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16739"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2F4DDD83-92B0-4C5F-8F5E-7397FEC0CC85}" type="slidenum">
              <a:rPr lang="bg-BG" altLang="en-US" smtClean="0">
                <a:latin typeface="Arial" pitchFamily="34" charset="0"/>
                <a:ea typeface="SimSun" pitchFamily="2" charset="-122"/>
                <a:cs typeface="Lucida Sans Unicode" pitchFamily="34" charset="0"/>
              </a:rPr>
              <a:pPr eaLnBrk="1" hangingPunct="1">
                <a:spcBef>
                  <a:spcPct val="0"/>
                </a:spcBef>
              </a:pPr>
              <a:t>50</a:t>
            </a:fld>
            <a:endParaRPr lang="bg-BG" altLang="en-US" smtClean="0">
              <a:latin typeface="Arial" pitchFamily="34" charset="0"/>
              <a:ea typeface="SimSun" pitchFamily="2" charset="-122"/>
              <a:cs typeface="Lucida Sans Unicode" pitchFamily="34" charset="0"/>
            </a:endParaRPr>
          </a:p>
        </p:txBody>
      </p:sp>
      <p:sp>
        <p:nvSpPr>
          <p:cNvPr id="116740"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16741"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7762"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F1F35851-22A2-4978-8B62-0D234CD03E98}"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17763"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B93F2EF7-5106-4DA2-9417-9DEA2101F47B}" type="slidenum">
              <a:rPr lang="bg-BG" altLang="en-US" smtClean="0">
                <a:latin typeface="Arial" pitchFamily="34" charset="0"/>
                <a:ea typeface="SimSun" pitchFamily="2" charset="-122"/>
                <a:cs typeface="Lucida Sans Unicode" pitchFamily="34" charset="0"/>
              </a:rPr>
              <a:pPr eaLnBrk="1" hangingPunct="1">
                <a:spcBef>
                  <a:spcPct val="0"/>
                </a:spcBef>
              </a:pPr>
              <a:t>51</a:t>
            </a:fld>
            <a:endParaRPr lang="bg-BG" altLang="en-US" smtClean="0">
              <a:latin typeface="Arial" pitchFamily="34" charset="0"/>
              <a:ea typeface="SimSun" pitchFamily="2" charset="-122"/>
              <a:cs typeface="Lucida Sans Unicode" pitchFamily="34" charset="0"/>
            </a:endParaRPr>
          </a:p>
        </p:txBody>
      </p:sp>
      <p:sp>
        <p:nvSpPr>
          <p:cNvPr id="117764"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17765"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8786"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7C5078AF-D669-436E-A7FB-45A8ACCAFD3F}"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18787"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13D0392D-444D-4780-B4FB-F1392BF9027B}" type="slidenum">
              <a:rPr lang="bg-BG" altLang="en-US" smtClean="0">
                <a:latin typeface="Arial" pitchFamily="34" charset="0"/>
                <a:ea typeface="SimSun" pitchFamily="2" charset="-122"/>
                <a:cs typeface="Lucida Sans Unicode" pitchFamily="34" charset="0"/>
              </a:rPr>
              <a:pPr eaLnBrk="1" hangingPunct="1">
                <a:spcBef>
                  <a:spcPct val="0"/>
                </a:spcBef>
              </a:pPr>
              <a:t>52</a:t>
            </a:fld>
            <a:endParaRPr lang="bg-BG" altLang="en-US" smtClean="0">
              <a:latin typeface="Arial" pitchFamily="34" charset="0"/>
              <a:ea typeface="SimSun" pitchFamily="2" charset="-122"/>
              <a:cs typeface="Lucida Sans Unicode" pitchFamily="34" charset="0"/>
            </a:endParaRPr>
          </a:p>
        </p:txBody>
      </p:sp>
      <p:sp>
        <p:nvSpPr>
          <p:cNvPr id="118788"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18789"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9810"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A050A80F-FFB4-4FEA-9427-97C7D8FF2A4B}"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19811"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98578F60-597C-47A3-B437-6B8173170FD5}" type="slidenum">
              <a:rPr lang="bg-BG" altLang="en-US" smtClean="0">
                <a:latin typeface="Arial" pitchFamily="34" charset="0"/>
                <a:ea typeface="SimSun" pitchFamily="2" charset="-122"/>
                <a:cs typeface="Lucida Sans Unicode" pitchFamily="34" charset="0"/>
              </a:rPr>
              <a:pPr eaLnBrk="1" hangingPunct="1">
                <a:spcBef>
                  <a:spcPct val="0"/>
                </a:spcBef>
              </a:pPr>
              <a:t>53</a:t>
            </a:fld>
            <a:endParaRPr lang="bg-BG" altLang="en-US" smtClean="0">
              <a:latin typeface="Arial" pitchFamily="34" charset="0"/>
              <a:ea typeface="SimSun" pitchFamily="2" charset="-122"/>
              <a:cs typeface="Lucida Sans Unicode" pitchFamily="34" charset="0"/>
            </a:endParaRPr>
          </a:p>
        </p:txBody>
      </p:sp>
      <p:sp>
        <p:nvSpPr>
          <p:cNvPr id="119812"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19813"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0834"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D5E6B1E6-E5C1-4CA7-A91D-E9352BB41748}"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20835"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6A7343B0-4D2B-43A5-B0B6-E08954FEC91D}" type="slidenum">
              <a:rPr lang="bg-BG" altLang="en-US" smtClean="0">
                <a:latin typeface="Arial" pitchFamily="34" charset="0"/>
                <a:ea typeface="SimSun" pitchFamily="2" charset="-122"/>
                <a:cs typeface="Lucida Sans Unicode" pitchFamily="34" charset="0"/>
              </a:rPr>
              <a:pPr eaLnBrk="1" hangingPunct="1">
                <a:spcBef>
                  <a:spcPct val="0"/>
                </a:spcBef>
              </a:pPr>
              <a:t>55</a:t>
            </a:fld>
            <a:endParaRPr lang="bg-BG" altLang="en-US" smtClean="0">
              <a:latin typeface="Arial" pitchFamily="34" charset="0"/>
              <a:ea typeface="SimSun" pitchFamily="2" charset="-122"/>
              <a:cs typeface="Lucida Sans Unicode" pitchFamily="34" charset="0"/>
            </a:endParaRPr>
          </a:p>
        </p:txBody>
      </p:sp>
      <p:sp>
        <p:nvSpPr>
          <p:cNvPr id="120836"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20837"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1858"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BCAB0E9B-F10E-47AA-89BA-70E9077C60BA}"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21859"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B13EE184-4C7F-4DBF-ADE8-146ED877583D}" type="slidenum">
              <a:rPr lang="bg-BG" altLang="en-US" smtClean="0">
                <a:latin typeface="Arial" pitchFamily="34" charset="0"/>
                <a:ea typeface="SimSun" pitchFamily="2" charset="-122"/>
                <a:cs typeface="Lucida Sans Unicode" pitchFamily="34" charset="0"/>
              </a:rPr>
              <a:pPr eaLnBrk="1" hangingPunct="1">
                <a:spcBef>
                  <a:spcPct val="0"/>
                </a:spcBef>
              </a:pPr>
              <a:t>56</a:t>
            </a:fld>
            <a:endParaRPr lang="bg-BG" altLang="en-US" smtClean="0">
              <a:latin typeface="Arial" pitchFamily="34" charset="0"/>
              <a:ea typeface="SimSun" pitchFamily="2" charset="-122"/>
              <a:cs typeface="Lucida Sans Unicode" pitchFamily="34" charset="0"/>
            </a:endParaRPr>
          </a:p>
        </p:txBody>
      </p:sp>
      <p:sp>
        <p:nvSpPr>
          <p:cNvPr id="121860"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21861"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882"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9E9C06A8-3336-4F9D-8BE6-690B15834CFF}"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22883"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A61F7E7C-60FE-4356-BB90-A60C27E2F4D9}" type="slidenum">
              <a:rPr lang="bg-BG" altLang="en-US" smtClean="0">
                <a:latin typeface="Arial" pitchFamily="34" charset="0"/>
                <a:ea typeface="SimSun" pitchFamily="2" charset="-122"/>
                <a:cs typeface="Lucida Sans Unicode" pitchFamily="34" charset="0"/>
              </a:rPr>
              <a:pPr eaLnBrk="1" hangingPunct="1">
                <a:spcBef>
                  <a:spcPct val="0"/>
                </a:spcBef>
              </a:pPr>
              <a:t>57</a:t>
            </a:fld>
            <a:endParaRPr lang="bg-BG" altLang="en-US" smtClean="0">
              <a:latin typeface="Arial" pitchFamily="34" charset="0"/>
              <a:ea typeface="SimSun" pitchFamily="2" charset="-122"/>
              <a:cs typeface="Lucida Sans Unicode" pitchFamily="34" charset="0"/>
            </a:endParaRPr>
          </a:p>
        </p:txBody>
      </p:sp>
      <p:sp>
        <p:nvSpPr>
          <p:cNvPr id="122884"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22885"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3906"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254FBC32-CF8D-4C0F-9CE8-FBCA0A611661}"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23907"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7B5D0867-A827-4EB9-9CFE-F0C5BADFA688}" type="slidenum">
              <a:rPr lang="bg-BG" altLang="en-US" smtClean="0">
                <a:latin typeface="Arial" pitchFamily="34" charset="0"/>
                <a:ea typeface="SimSun" pitchFamily="2" charset="-122"/>
                <a:cs typeface="Lucida Sans Unicode" pitchFamily="34" charset="0"/>
              </a:rPr>
              <a:pPr eaLnBrk="1" hangingPunct="1">
                <a:spcBef>
                  <a:spcPct val="0"/>
                </a:spcBef>
              </a:pPr>
              <a:t>58</a:t>
            </a:fld>
            <a:endParaRPr lang="bg-BG" altLang="en-US" smtClean="0">
              <a:latin typeface="Arial" pitchFamily="34" charset="0"/>
              <a:ea typeface="SimSun" pitchFamily="2" charset="-122"/>
              <a:cs typeface="Lucida Sans Unicode" pitchFamily="34" charset="0"/>
            </a:endParaRPr>
          </a:p>
        </p:txBody>
      </p:sp>
      <p:sp>
        <p:nvSpPr>
          <p:cNvPr id="123908"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23909"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7282"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8BFB7DF0-0EDD-45E4-93BC-7B866AC533FD}"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97283"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6F672A55-DB91-43CE-8105-42AADCC0F507}" type="slidenum">
              <a:rPr lang="bg-BG" altLang="en-US" smtClean="0">
                <a:latin typeface="Arial" pitchFamily="34" charset="0"/>
                <a:ea typeface="SimSun" pitchFamily="2" charset="-122"/>
                <a:cs typeface="Lucida Sans Unicode" pitchFamily="34" charset="0"/>
              </a:rPr>
              <a:pPr eaLnBrk="1" hangingPunct="1">
                <a:spcBef>
                  <a:spcPct val="0"/>
                </a:spcBef>
              </a:pPr>
              <a:t>12</a:t>
            </a:fld>
            <a:endParaRPr lang="bg-BG" altLang="en-US" smtClean="0">
              <a:latin typeface="Arial" pitchFamily="34" charset="0"/>
              <a:ea typeface="SimSun" pitchFamily="2" charset="-122"/>
              <a:cs typeface="Lucida Sans Unicode" pitchFamily="34" charset="0"/>
            </a:endParaRPr>
          </a:p>
        </p:txBody>
      </p:sp>
      <p:sp>
        <p:nvSpPr>
          <p:cNvPr id="97284"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97285"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4930"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69012D0D-59A9-4F67-9FDF-58013D9F6C59}"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24931"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FC15EDE2-D2ED-4285-B2CC-092D08771385}" type="slidenum">
              <a:rPr lang="bg-BG" altLang="en-US" smtClean="0">
                <a:latin typeface="Arial" pitchFamily="34" charset="0"/>
                <a:ea typeface="SimSun" pitchFamily="2" charset="-122"/>
                <a:cs typeface="Lucida Sans Unicode" pitchFamily="34" charset="0"/>
              </a:rPr>
              <a:pPr eaLnBrk="1" hangingPunct="1">
                <a:spcBef>
                  <a:spcPct val="0"/>
                </a:spcBef>
              </a:pPr>
              <a:t>59</a:t>
            </a:fld>
            <a:endParaRPr lang="bg-BG" altLang="en-US" smtClean="0">
              <a:latin typeface="Arial" pitchFamily="34" charset="0"/>
              <a:ea typeface="SimSun" pitchFamily="2" charset="-122"/>
              <a:cs typeface="Lucida Sans Unicode" pitchFamily="34" charset="0"/>
            </a:endParaRPr>
          </a:p>
        </p:txBody>
      </p:sp>
      <p:sp>
        <p:nvSpPr>
          <p:cNvPr id="124932"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24933"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5954"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50FB0D89-D00F-497B-B117-E065FCC0421B}"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25955"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71AAC2BA-57E4-4ED7-9ADD-E424487FA47C}" type="slidenum">
              <a:rPr lang="bg-BG" altLang="en-US" smtClean="0">
                <a:latin typeface="Arial" pitchFamily="34" charset="0"/>
                <a:ea typeface="SimSun" pitchFamily="2" charset="-122"/>
                <a:cs typeface="Lucida Sans Unicode" pitchFamily="34" charset="0"/>
              </a:rPr>
              <a:pPr eaLnBrk="1" hangingPunct="1">
                <a:spcBef>
                  <a:spcPct val="0"/>
                </a:spcBef>
              </a:pPr>
              <a:t>60</a:t>
            </a:fld>
            <a:endParaRPr lang="bg-BG" altLang="en-US" smtClean="0">
              <a:latin typeface="Arial" pitchFamily="34" charset="0"/>
              <a:ea typeface="SimSun" pitchFamily="2" charset="-122"/>
              <a:cs typeface="Lucida Sans Unicode" pitchFamily="34" charset="0"/>
            </a:endParaRPr>
          </a:p>
        </p:txBody>
      </p:sp>
      <p:sp>
        <p:nvSpPr>
          <p:cNvPr id="125956"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25957"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6978"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F1C2D6D0-CD30-4984-A50F-6E178E0299A5}"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26979"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26EADCB0-D2CE-4AB0-B98D-41699A36E129}" type="slidenum">
              <a:rPr lang="bg-BG" altLang="en-US" smtClean="0">
                <a:latin typeface="Arial" pitchFamily="34" charset="0"/>
                <a:ea typeface="SimSun" pitchFamily="2" charset="-122"/>
                <a:cs typeface="Lucida Sans Unicode" pitchFamily="34" charset="0"/>
              </a:rPr>
              <a:pPr eaLnBrk="1" hangingPunct="1">
                <a:spcBef>
                  <a:spcPct val="0"/>
                </a:spcBef>
              </a:pPr>
              <a:t>61</a:t>
            </a:fld>
            <a:endParaRPr lang="bg-BG" altLang="en-US" smtClean="0">
              <a:latin typeface="Arial" pitchFamily="34" charset="0"/>
              <a:ea typeface="SimSun" pitchFamily="2" charset="-122"/>
              <a:cs typeface="Lucida Sans Unicode" pitchFamily="34" charset="0"/>
            </a:endParaRPr>
          </a:p>
        </p:txBody>
      </p:sp>
      <p:sp>
        <p:nvSpPr>
          <p:cNvPr id="126980"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26981"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8002"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F16BB33F-BBBC-4B3C-868B-4918F9E7F4C4}"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28003"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CC6166EF-3449-49FF-9BB9-F86E9C66A29E}" type="slidenum">
              <a:rPr lang="bg-BG" altLang="en-US" smtClean="0">
                <a:latin typeface="Arial" pitchFamily="34" charset="0"/>
                <a:ea typeface="SimSun" pitchFamily="2" charset="-122"/>
                <a:cs typeface="Lucida Sans Unicode" pitchFamily="34" charset="0"/>
              </a:rPr>
              <a:pPr eaLnBrk="1" hangingPunct="1">
                <a:spcBef>
                  <a:spcPct val="0"/>
                </a:spcBef>
              </a:pPr>
              <a:t>62</a:t>
            </a:fld>
            <a:endParaRPr lang="bg-BG" altLang="en-US" smtClean="0">
              <a:latin typeface="Arial" pitchFamily="34" charset="0"/>
              <a:ea typeface="SimSun" pitchFamily="2" charset="-122"/>
              <a:cs typeface="Lucida Sans Unicode" pitchFamily="34" charset="0"/>
            </a:endParaRPr>
          </a:p>
        </p:txBody>
      </p:sp>
      <p:sp>
        <p:nvSpPr>
          <p:cNvPr id="128004"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28005"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9026"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DC498A79-26F5-48F2-BD92-6D2865EB6406}"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29027"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9665B206-218D-4A8A-A7D4-C87D305B7A76}" type="slidenum">
              <a:rPr lang="bg-BG" altLang="en-US" smtClean="0">
                <a:latin typeface="Arial" pitchFamily="34" charset="0"/>
                <a:ea typeface="SimSun" pitchFamily="2" charset="-122"/>
                <a:cs typeface="Lucida Sans Unicode" pitchFamily="34" charset="0"/>
              </a:rPr>
              <a:pPr eaLnBrk="1" hangingPunct="1">
                <a:spcBef>
                  <a:spcPct val="0"/>
                </a:spcBef>
              </a:pPr>
              <a:t>63</a:t>
            </a:fld>
            <a:endParaRPr lang="bg-BG" altLang="en-US" smtClean="0">
              <a:latin typeface="Arial" pitchFamily="34" charset="0"/>
              <a:ea typeface="SimSun" pitchFamily="2" charset="-122"/>
              <a:cs typeface="Lucida Sans Unicode" pitchFamily="34" charset="0"/>
            </a:endParaRPr>
          </a:p>
        </p:txBody>
      </p:sp>
      <p:sp>
        <p:nvSpPr>
          <p:cNvPr id="129028"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29029"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0050"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5E78D0FD-1CC1-491D-82C4-C7C1ED975DEF}"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30051"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54BCE437-03A9-41ED-A7B3-FBB535CD5893}" type="slidenum">
              <a:rPr lang="bg-BG" altLang="en-US" smtClean="0">
                <a:latin typeface="Arial" pitchFamily="34" charset="0"/>
                <a:ea typeface="SimSun" pitchFamily="2" charset="-122"/>
                <a:cs typeface="Lucida Sans Unicode" pitchFamily="34" charset="0"/>
              </a:rPr>
              <a:pPr eaLnBrk="1" hangingPunct="1">
                <a:spcBef>
                  <a:spcPct val="0"/>
                </a:spcBef>
              </a:pPr>
              <a:t>64</a:t>
            </a:fld>
            <a:endParaRPr lang="bg-BG" altLang="en-US" smtClean="0">
              <a:latin typeface="Arial" pitchFamily="34" charset="0"/>
              <a:ea typeface="SimSun" pitchFamily="2" charset="-122"/>
              <a:cs typeface="Lucida Sans Unicode" pitchFamily="34" charset="0"/>
            </a:endParaRPr>
          </a:p>
        </p:txBody>
      </p:sp>
      <p:sp>
        <p:nvSpPr>
          <p:cNvPr id="130052"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30053"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1074"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C4F6207B-42A3-4A43-94BA-1E8596A71EB6}"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31075"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3525325C-7D33-4661-9C84-B1675877C2BE}" type="slidenum">
              <a:rPr lang="bg-BG" altLang="en-US" smtClean="0">
                <a:latin typeface="Arial" pitchFamily="34" charset="0"/>
                <a:ea typeface="SimSun" pitchFamily="2" charset="-122"/>
                <a:cs typeface="Lucida Sans Unicode" pitchFamily="34" charset="0"/>
              </a:rPr>
              <a:pPr eaLnBrk="1" hangingPunct="1">
                <a:spcBef>
                  <a:spcPct val="0"/>
                </a:spcBef>
              </a:pPr>
              <a:t>65</a:t>
            </a:fld>
            <a:endParaRPr lang="bg-BG" altLang="en-US" smtClean="0">
              <a:latin typeface="Arial" pitchFamily="34" charset="0"/>
              <a:ea typeface="SimSun" pitchFamily="2" charset="-122"/>
              <a:cs typeface="Lucida Sans Unicode" pitchFamily="34" charset="0"/>
            </a:endParaRPr>
          </a:p>
        </p:txBody>
      </p:sp>
      <p:sp>
        <p:nvSpPr>
          <p:cNvPr id="131076"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31077"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2098"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2B2B06BB-7B57-4BE4-9B67-E09CB5A0A194}"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32099"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EAF287FB-AA4E-4CC5-9EA6-5C0418681D99}" type="slidenum">
              <a:rPr lang="bg-BG" altLang="en-US" smtClean="0">
                <a:latin typeface="Arial" pitchFamily="34" charset="0"/>
                <a:ea typeface="SimSun" pitchFamily="2" charset="-122"/>
                <a:cs typeface="Lucida Sans Unicode" pitchFamily="34" charset="0"/>
              </a:rPr>
              <a:pPr eaLnBrk="1" hangingPunct="1">
                <a:spcBef>
                  <a:spcPct val="0"/>
                </a:spcBef>
              </a:pPr>
              <a:t>66</a:t>
            </a:fld>
            <a:endParaRPr lang="bg-BG" altLang="en-US" smtClean="0">
              <a:latin typeface="Arial" pitchFamily="34" charset="0"/>
              <a:ea typeface="SimSun" pitchFamily="2" charset="-122"/>
              <a:cs typeface="Lucida Sans Unicode" pitchFamily="34" charset="0"/>
            </a:endParaRPr>
          </a:p>
        </p:txBody>
      </p:sp>
      <p:sp>
        <p:nvSpPr>
          <p:cNvPr id="132100"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32101"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22"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E8AABECE-262E-44E4-B202-60318D1F568A}"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33123"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A0C09BAE-19ED-4C31-AB9D-F497A4DC7A16}" type="slidenum">
              <a:rPr lang="bg-BG" altLang="en-US" smtClean="0">
                <a:latin typeface="Arial" pitchFamily="34" charset="0"/>
                <a:ea typeface="SimSun" pitchFamily="2" charset="-122"/>
                <a:cs typeface="Lucida Sans Unicode" pitchFamily="34" charset="0"/>
              </a:rPr>
              <a:pPr eaLnBrk="1" hangingPunct="1">
                <a:spcBef>
                  <a:spcPct val="0"/>
                </a:spcBef>
              </a:pPr>
              <a:t>67</a:t>
            </a:fld>
            <a:endParaRPr lang="bg-BG" altLang="en-US" smtClean="0">
              <a:latin typeface="Arial" pitchFamily="34" charset="0"/>
              <a:ea typeface="SimSun" pitchFamily="2" charset="-122"/>
              <a:cs typeface="Lucida Sans Unicode" pitchFamily="34" charset="0"/>
            </a:endParaRPr>
          </a:p>
        </p:txBody>
      </p:sp>
      <p:sp>
        <p:nvSpPr>
          <p:cNvPr id="133124"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33125"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8306"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E3612D3F-0B43-4D6F-AC2E-15E1FA1B756B}"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98307"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820CF542-500F-4BEB-9896-1EBB67F160C2}" type="slidenum">
              <a:rPr lang="bg-BG" altLang="en-US" smtClean="0">
                <a:latin typeface="Arial" pitchFamily="34" charset="0"/>
                <a:ea typeface="SimSun" pitchFamily="2" charset="-122"/>
                <a:cs typeface="Lucida Sans Unicode" pitchFamily="34" charset="0"/>
              </a:rPr>
              <a:pPr eaLnBrk="1" hangingPunct="1">
                <a:spcBef>
                  <a:spcPct val="0"/>
                </a:spcBef>
              </a:pPr>
              <a:t>13</a:t>
            </a:fld>
            <a:endParaRPr lang="bg-BG" altLang="en-US" smtClean="0">
              <a:latin typeface="Arial" pitchFamily="34" charset="0"/>
              <a:ea typeface="SimSun" pitchFamily="2" charset="-122"/>
              <a:cs typeface="Lucida Sans Unicode" pitchFamily="34" charset="0"/>
            </a:endParaRPr>
          </a:p>
        </p:txBody>
      </p:sp>
      <p:sp>
        <p:nvSpPr>
          <p:cNvPr id="98308"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98309"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9330"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FBE8A5DA-F519-4C55-B299-052077146665}"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99331"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911BDED4-5AE2-4CA8-BBF8-2045B3DA7712}" type="slidenum">
              <a:rPr lang="bg-BG" altLang="en-US" smtClean="0">
                <a:latin typeface="Arial" pitchFamily="34" charset="0"/>
                <a:ea typeface="SimSun" pitchFamily="2" charset="-122"/>
                <a:cs typeface="Lucida Sans Unicode" pitchFamily="34" charset="0"/>
              </a:rPr>
              <a:pPr eaLnBrk="1" hangingPunct="1">
                <a:spcBef>
                  <a:spcPct val="0"/>
                </a:spcBef>
              </a:pPr>
              <a:t>14</a:t>
            </a:fld>
            <a:endParaRPr lang="bg-BG" altLang="en-US" smtClean="0">
              <a:latin typeface="Arial" pitchFamily="34" charset="0"/>
              <a:ea typeface="SimSun" pitchFamily="2" charset="-122"/>
              <a:cs typeface="Lucida Sans Unicode" pitchFamily="34" charset="0"/>
            </a:endParaRPr>
          </a:p>
        </p:txBody>
      </p:sp>
      <p:sp>
        <p:nvSpPr>
          <p:cNvPr id="99332"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99333"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0354"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4F2553B2-2FE5-4BBE-B8CC-150A3D5FB76F}"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00355"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F9D7E0E9-F273-4A3E-A434-B0B35A1EDCAE}" type="slidenum">
              <a:rPr lang="bg-BG" altLang="en-US" smtClean="0">
                <a:latin typeface="Arial" pitchFamily="34" charset="0"/>
                <a:ea typeface="SimSun" pitchFamily="2" charset="-122"/>
                <a:cs typeface="Lucida Sans Unicode" pitchFamily="34" charset="0"/>
              </a:rPr>
              <a:pPr eaLnBrk="1" hangingPunct="1">
                <a:spcBef>
                  <a:spcPct val="0"/>
                </a:spcBef>
              </a:pPr>
              <a:t>15</a:t>
            </a:fld>
            <a:endParaRPr lang="bg-BG" altLang="en-US" smtClean="0">
              <a:latin typeface="Arial" pitchFamily="34" charset="0"/>
              <a:ea typeface="SimSun" pitchFamily="2" charset="-122"/>
              <a:cs typeface="Lucida Sans Unicode" pitchFamily="34" charset="0"/>
            </a:endParaRPr>
          </a:p>
        </p:txBody>
      </p:sp>
      <p:sp>
        <p:nvSpPr>
          <p:cNvPr id="100356"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00357"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1378"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D9DE7FF1-2C18-4F5F-B48E-74F01CF9FE42}"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01379"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92993549-57EB-4C48-BAE2-6D829155E834}" type="slidenum">
              <a:rPr lang="bg-BG" altLang="en-US" smtClean="0">
                <a:latin typeface="Arial" pitchFamily="34" charset="0"/>
                <a:ea typeface="SimSun" pitchFamily="2" charset="-122"/>
                <a:cs typeface="Lucida Sans Unicode" pitchFamily="34" charset="0"/>
              </a:rPr>
              <a:pPr eaLnBrk="1" hangingPunct="1">
                <a:spcBef>
                  <a:spcPct val="0"/>
                </a:spcBef>
              </a:pPr>
              <a:t>16</a:t>
            </a:fld>
            <a:endParaRPr lang="bg-BG" altLang="en-US" smtClean="0">
              <a:latin typeface="Arial" pitchFamily="34" charset="0"/>
              <a:ea typeface="SimSun" pitchFamily="2" charset="-122"/>
              <a:cs typeface="Lucida Sans Unicode" pitchFamily="34" charset="0"/>
            </a:endParaRPr>
          </a:p>
        </p:txBody>
      </p:sp>
      <p:sp>
        <p:nvSpPr>
          <p:cNvPr id="101380"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01381"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itchFamily="18" charset="0"/>
            </a:endParaRPr>
          </a:p>
        </p:txBody>
      </p:sp>
      <p:sp>
        <p:nvSpPr>
          <p:cNvPr id="102404" name="Date Placeholder 3"/>
          <p:cNvSpPr>
            <a:spLocks noGrp="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EC349385-E5BB-499B-8FC1-97C7E3BD2B83}"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02405" name="Slide Number Placeholder 4"/>
          <p:cNvSpPr>
            <a:spLocks noGrp="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93383A1E-104B-4EB5-BCBC-7A3FE73A7847}" type="slidenum">
              <a:rPr lang="bg-BG" altLang="en-US" smtClean="0">
                <a:latin typeface="Arial" pitchFamily="34" charset="0"/>
                <a:ea typeface="SimSun" pitchFamily="2" charset="-122"/>
                <a:cs typeface="Lucida Sans Unicode" pitchFamily="34" charset="0"/>
              </a:rPr>
              <a:pPr eaLnBrk="1" hangingPunct="1">
                <a:spcBef>
                  <a:spcPct val="0"/>
                </a:spcBef>
              </a:pPr>
              <a:t>25</a:t>
            </a:fld>
            <a:endParaRPr lang="bg-BG" altLang="en-US" smtClean="0">
              <a:latin typeface="Arial" pitchFamily="34" charset="0"/>
              <a:ea typeface="SimSun" pitchFamily="2" charset="-122"/>
              <a:cs typeface="Lucida Sans Unicode"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3426" name="Rectangle 5"/>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AB78D406-884E-4DD0-854C-5B6A78B7A415}" type="datetime1">
              <a:rPr lang="en-US" altLang="en-US" smtClean="0">
                <a:latin typeface="Arial" pitchFamily="34" charset="0"/>
                <a:ea typeface="SimSun" pitchFamily="2" charset="-122"/>
                <a:cs typeface="Lucida Sans Unicode" pitchFamily="34" charset="0"/>
              </a:rPr>
              <a:pPr eaLnBrk="1" hangingPunct="1">
                <a:spcBef>
                  <a:spcPct val="0"/>
                </a:spcBef>
              </a:pPr>
              <a:t>1/15/2020</a:t>
            </a:fld>
            <a:endParaRPr lang="bg-BG" altLang="en-US" smtClean="0">
              <a:latin typeface="Arial" pitchFamily="34" charset="0"/>
              <a:ea typeface="SimSun" pitchFamily="2" charset="-122"/>
              <a:cs typeface="Lucida Sans Unicode" pitchFamily="34" charset="0"/>
            </a:endParaRPr>
          </a:p>
        </p:txBody>
      </p:sp>
      <p:sp>
        <p:nvSpPr>
          <p:cNvPr id="103427"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1pPr>
            <a:lvl2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2pPr>
            <a:lvl3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3pPr>
            <a:lvl4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4pPr>
            <a:lvl5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8" charset="0"/>
              </a:defRPr>
            </a:lvl9pPr>
          </a:lstStyle>
          <a:p>
            <a:pPr eaLnBrk="1" hangingPunct="1">
              <a:spcBef>
                <a:spcPct val="0"/>
              </a:spcBef>
            </a:pPr>
            <a:fld id="{650195F3-1D27-468E-964F-11DA2C31D1F6}" type="slidenum">
              <a:rPr lang="bg-BG" altLang="en-US" smtClean="0">
                <a:latin typeface="Arial" pitchFamily="34" charset="0"/>
                <a:ea typeface="SimSun" pitchFamily="2" charset="-122"/>
                <a:cs typeface="Lucida Sans Unicode" pitchFamily="34" charset="0"/>
              </a:rPr>
              <a:pPr eaLnBrk="1" hangingPunct="1">
                <a:spcBef>
                  <a:spcPct val="0"/>
                </a:spcBef>
              </a:pPr>
              <a:t>32</a:t>
            </a:fld>
            <a:endParaRPr lang="bg-BG" altLang="en-US" smtClean="0">
              <a:latin typeface="Arial" pitchFamily="34" charset="0"/>
              <a:ea typeface="SimSun" pitchFamily="2" charset="-122"/>
              <a:cs typeface="Lucida Sans Unicode" pitchFamily="34" charset="0"/>
            </a:endParaRPr>
          </a:p>
        </p:txBody>
      </p:sp>
      <p:sp>
        <p:nvSpPr>
          <p:cNvPr id="103428"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03429" name="Rectangle 2"/>
          <p:cNvSpPr>
            <a:spLocks noGrp="1" noChangeArrowheads="1"/>
          </p:cNvSpPr>
          <p:nvPr>
            <p:ph type="body" idx="1"/>
          </p:nvPr>
        </p:nvSpPr>
        <p:spPr>
          <a:xfrm>
            <a:off x="685800" y="4343400"/>
            <a:ext cx="5483225" cy="41116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bg-B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bg-BG"/>
          </a:p>
        </p:txBody>
      </p:sp>
      <p:sp>
        <p:nvSpPr>
          <p:cNvPr id="4" name="Date Placeholder 3"/>
          <p:cNvSpPr>
            <a:spLocks noGrp="1"/>
          </p:cNvSpPr>
          <p:nvPr>
            <p:ph type="dt" sz="half" idx="10"/>
          </p:nvPr>
        </p:nvSpPr>
        <p:spPr/>
        <p:txBody>
          <a:bodyPr/>
          <a:lstStyle/>
          <a:p>
            <a:endParaRPr lang="en-US" altLang="bg-BG"/>
          </a:p>
        </p:txBody>
      </p:sp>
      <p:sp>
        <p:nvSpPr>
          <p:cNvPr id="5" name="Footer Placeholder 4"/>
          <p:cNvSpPr>
            <a:spLocks noGrp="1"/>
          </p:cNvSpPr>
          <p:nvPr>
            <p:ph type="ftr" sz="quarter" idx="11"/>
          </p:nvPr>
        </p:nvSpPr>
        <p:spPr/>
        <p:txBody>
          <a:bodyPr/>
          <a:lstStyle/>
          <a:p>
            <a:endParaRPr lang="en-US" altLang="bg-BG"/>
          </a:p>
        </p:txBody>
      </p:sp>
      <p:sp>
        <p:nvSpPr>
          <p:cNvPr id="6" name="Slide Number Placeholder 5"/>
          <p:cNvSpPr>
            <a:spLocks noGrp="1"/>
          </p:cNvSpPr>
          <p:nvPr>
            <p:ph type="sldNum" sz="quarter" idx="12"/>
          </p:nvPr>
        </p:nvSpPr>
        <p:spPr/>
        <p:txBody>
          <a:bodyPr/>
          <a:lstStyle/>
          <a:p>
            <a:fld id="{DAA621D0-51B8-4E12-98AC-7F742F963DD0}" type="slidenum">
              <a:rPr lang="en-US" altLang="bg-BG" smtClean="0"/>
              <a:pPr/>
              <a:t>‹#›</a:t>
            </a:fld>
            <a:endParaRPr lang="en-US" altLang="bg-BG"/>
          </a:p>
        </p:txBody>
      </p:sp>
    </p:spTree>
    <p:extLst>
      <p:ext uri="{BB962C8B-B14F-4D97-AF65-F5344CB8AC3E}">
        <p14:creationId xmlns:p14="http://schemas.microsoft.com/office/powerpoint/2010/main" val="3218427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p>
            <a:endParaRPr lang="en-US" altLang="bg-BG"/>
          </a:p>
        </p:txBody>
      </p:sp>
      <p:sp>
        <p:nvSpPr>
          <p:cNvPr id="5" name="Footer Placeholder 4"/>
          <p:cNvSpPr>
            <a:spLocks noGrp="1"/>
          </p:cNvSpPr>
          <p:nvPr>
            <p:ph type="ftr" sz="quarter" idx="11"/>
          </p:nvPr>
        </p:nvSpPr>
        <p:spPr/>
        <p:txBody>
          <a:bodyPr/>
          <a:lstStyle/>
          <a:p>
            <a:endParaRPr lang="en-US" altLang="bg-BG"/>
          </a:p>
        </p:txBody>
      </p:sp>
      <p:sp>
        <p:nvSpPr>
          <p:cNvPr id="6" name="Slide Number Placeholder 5"/>
          <p:cNvSpPr>
            <a:spLocks noGrp="1"/>
          </p:cNvSpPr>
          <p:nvPr>
            <p:ph type="sldNum" sz="quarter" idx="12"/>
          </p:nvPr>
        </p:nvSpPr>
        <p:spPr/>
        <p:txBody>
          <a:bodyPr/>
          <a:lstStyle/>
          <a:p>
            <a:fld id="{74A04A68-9846-427C-9F2B-127F2EF12EAD}" type="slidenum">
              <a:rPr lang="en-US" altLang="bg-BG" smtClean="0"/>
              <a:pPr/>
              <a:t>‹#›</a:t>
            </a:fld>
            <a:endParaRPr lang="en-US" altLang="bg-BG"/>
          </a:p>
        </p:txBody>
      </p:sp>
    </p:spTree>
    <p:extLst>
      <p:ext uri="{BB962C8B-B14F-4D97-AF65-F5344CB8AC3E}">
        <p14:creationId xmlns:p14="http://schemas.microsoft.com/office/powerpoint/2010/main" val="1906988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bg-B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p>
            <a:endParaRPr lang="en-US" altLang="bg-BG"/>
          </a:p>
        </p:txBody>
      </p:sp>
      <p:sp>
        <p:nvSpPr>
          <p:cNvPr id="5" name="Footer Placeholder 4"/>
          <p:cNvSpPr>
            <a:spLocks noGrp="1"/>
          </p:cNvSpPr>
          <p:nvPr>
            <p:ph type="ftr" sz="quarter" idx="11"/>
          </p:nvPr>
        </p:nvSpPr>
        <p:spPr/>
        <p:txBody>
          <a:bodyPr/>
          <a:lstStyle/>
          <a:p>
            <a:endParaRPr lang="en-US" altLang="bg-BG"/>
          </a:p>
        </p:txBody>
      </p:sp>
      <p:sp>
        <p:nvSpPr>
          <p:cNvPr id="6" name="Slide Number Placeholder 5"/>
          <p:cNvSpPr>
            <a:spLocks noGrp="1"/>
          </p:cNvSpPr>
          <p:nvPr>
            <p:ph type="sldNum" sz="quarter" idx="12"/>
          </p:nvPr>
        </p:nvSpPr>
        <p:spPr/>
        <p:txBody>
          <a:bodyPr/>
          <a:lstStyle/>
          <a:p>
            <a:fld id="{23F93601-6C99-4E38-9071-22ED02D1DB61}" type="slidenum">
              <a:rPr lang="en-US" altLang="bg-BG" smtClean="0"/>
              <a:pPr/>
              <a:t>‹#›</a:t>
            </a:fld>
            <a:endParaRPr lang="en-US" altLang="bg-BG"/>
          </a:p>
        </p:txBody>
      </p:sp>
    </p:spTree>
    <p:extLst>
      <p:ext uri="{BB962C8B-B14F-4D97-AF65-F5344CB8AC3E}">
        <p14:creationId xmlns:p14="http://schemas.microsoft.com/office/powerpoint/2010/main" val="77957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p>
            <a:endParaRPr lang="en-US" altLang="bg-BG"/>
          </a:p>
        </p:txBody>
      </p:sp>
      <p:sp>
        <p:nvSpPr>
          <p:cNvPr id="5" name="Footer Placeholder 4"/>
          <p:cNvSpPr>
            <a:spLocks noGrp="1"/>
          </p:cNvSpPr>
          <p:nvPr>
            <p:ph type="ftr" sz="quarter" idx="11"/>
          </p:nvPr>
        </p:nvSpPr>
        <p:spPr/>
        <p:txBody>
          <a:bodyPr/>
          <a:lstStyle/>
          <a:p>
            <a:endParaRPr lang="en-US" altLang="bg-BG"/>
          </a:p>
        </p:txBody>
      </p:sp>
      <p:sp>
        <p:nvSpPr>
          <p:cNvPr id="6" name="Slide Number Placeholder 5"/>
          <p:cNvSpPr>
            <a:spLocks noGrp="1"/>
          </p:cNvSpPr>
          <p:nvPr>
            <p:ph type="sldNum" sz="quarter" idx="12"/>
          </p:nvPr>
        </p:nvSpPr>
        <p:spPr/>
        <p:txBody>
          <a:bodyPr/>
          <a:lstStyle/>
          <a:p>
            <a:fld id="{F82626A8-0640-4B0D-93D2-6E1E60B8F5ED}" type="slidenum">
              <a:rPr lang="en-US" altLang="bg-BG" smtClean="0"/>
              <a:pPr/>
              <a:t>‹#›</a:t>
            </a:fld>
            <a:endParaRPr lang="en-US" altLang="bg-BG"/>
          </a:p>
        </p:txBody>
      </p:sp>
    </p:spTree>
    <p:extLst>
      <p:ext uri="{BB962C8B-B14F-4D97-AF65-F5344CB8AC3E}">
        <p14:creationId xmlns:p14="http://schemas.microsoft.com/office/powerpoint/2010/main" val="3147161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bg-B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ltLang="bg-BG"/>
          </a:p>
        </p:txBody>
      </p:sp>
      <p:sp>
        <p:nvSpPr>
          <p:cNvPr id="5" name="Footer Placeholder 4"/>
          <p:cNvSpPr>
            <a:spLocks noGrp="1"/>
          </p:cNvSpPr>
          <p:nvPr>
            <p:ph type="ftr" sz="quarter" idx="11"/>
          </p:nvPr>
        </p:nvSpPr>
        <p:spPr/>
        <p:txBody>
          <a:bodyPr/>
          <a:lstStyle/>
          <a:p>
            <a:endParaRPr lang="en-US" altLang="bg-BG"/>
          </a:p>
        </p:txBody>
      </p:sp>
      <p:sp>
        <p:nvSpPr>
          <p:cNvPr id="6" name="Slide Number Placeholder 5"/>
          <p:cNvSpPr>
            <a:spLocks noGrp="1"/>
          </p:cNvSpPr>
          <p:nvPr>
            <p:ph type="sldNum" sz="quarter" idx="12"/>
          </p:nvPr>
        </p:nvSpPr>
        <p:spPr/>
        <p:txBody>
          <a:bodyPr/>
          <a:lstStyle/>
          <a:p>
            <a:fld id="{CBB0FC20-E9A8-483B-9B17-785BFF15FDBE}" type="slidenum">
              <a:rPr lang="en-US" altLang="bg-BG" smtClean="0"/>
              <a:pPr/>
              <a:t>‹#›</a:t>
            </a:fld>
            <a:endParaRPr lang="en-US" altLang="bg-BG"/>
          </a:p>
        </p:txBody>
      </p:sp>
    </p:spTree>
    <p:extLst>
      <p:ext uri="{BB962C8B-B14F-4D97-AF65-F5344CB8AC3E}">
        <p14:creationId xmlns:p14="http://schemas.microsoft.com/office/powerpoint/2010/main" val="2373853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p:txBody>
          <a:bodyPr/>
          <a:lstStyle/>
          <a:p>
            <a:endParaRPr lang="en-US" altLang="bg-BG"/>
          </a:p>
        </p:txBody>
      </p:sp>
      <p:sp>
        <p:nvSpPr>
          <p:cNvPr id="6" name="Footer Placeholder 5"/>
          <p:cNvSpPr>
            <a:spLocks noGrp="1"/>
          </p:cNvSpPr>
          <p:nvPr>
            <p:ph type="ftr" sz="quarter" idx="11"/>
          </p:nvPr>
        </p:nvSpPr>
        <p:spPr/>
        <p:txBody>
          <a:bodyPr/>
          <a:lstStyle/>
          <a:p>
            <a:endParaRPr lang="en-US" altLang="bg-BG"/>
          </a:p>
        </p:txBody>
      </p:sp>
      <p:sp>
        <p:nvSpPr>
          <p:cNvPr id="7" name="Slide Number Placeholder 6"/>
          <p:cNvSpPr>
            <a:spLocks noGrp="1"/>
          </p:cNvSpPr>
          <p:nvPr>
            <p:ph type="sldNum" sz="quarter" idx="12"/>
          </p:nvPr>
        </p:nvSpPr>
        <p:spPr/>
        <p:txBody>
          <a:bodyPr/>
          <a:lstStyle/>
          <a:p>
            <a:fld id="{9B5E3EC9-E63B-46FA-A357-C71ECB2B930F}" type="slidenum">
              <a:rPr lang="en-US" altLang="bg-BG" smtClean="0"/>
              <a:pPr/>
              <a:t>‹#›</a:t>
            </a:fld>
            <a:endParaRPr lang="en-US" altLang="bg-BG"/>
          </a:p>
        </p:txBody>
      </p:sp>
    </p:spTree>
    <p:extLst>
      <p:ext uri="{BB962C8B-B14F-4D97-AF65-F5344CB8AC3E}">
        <p14:creationId xmlns:p14="http://schemas.microsoft.com/office/powerpoint/2010/main" val="836521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bg-B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7" name="Date Placeholder 6"/>
          <p:cNvSpPr>
            <a:spLocks noGrp="1"/>
          </p:cNvSpPr>
          <p:nvPr>
            <p:ph type="dt" sz="half" idx="10"/>
          </p:nvPr>
        </p:nvSpPr>
        <p:spPr/>
        <p:txBody>
          <a:bodyPr/>
          <a:lstStyle/>
          <a:p>
            <a:endParaRPr lang="en-US" altLang="bg-BG"/>
          </a:p>
        </p:txBody>
      </p:sp>
      <p:sp>
        <p:nvSpPr>
          <p:cNvPr id="8" name="Footer Placeholder 7"/>
          <p:cNvSpPr>
            <a:spLocks noGrp="1"/>
          </p:cNvSpPr>
          <p:nvPr>
            <p:ph type="ftr" sz="quarter" idx="11"/>
          </p:nvPr>
        </p:nvSpPr>
        <p:spPr/>
        <p:txBody>
          <a:bodyPr/>
          <a:lstStyle/>
          <a:p>
            <a:endParaRPr lang="en-US" altLang="bg-BG"/>
          </a:p>
        </p:txBody>
      </p:sp>
      <p:sp>
        <p:nvSpPr>
          <p:cNvPr id="9" name="Slide Number Placeholder 8"/>
          <p:cNvSpPr>
            <a:spLocks noGrp="1"/>
          </p:cNvSpPr>
          <p:nvPr>
            <p:ph type="sldNum" sz="quarter" idx="12"/>
          </p:nvPr>
        </p:nvSpPr>
        <p:spPr/>
        <p:txBody>
          <a:bodyPr/>
          <a:lstStyle/>
          <a:p>
            <a:fld id="{DC1412B1-9944-44AF-9A48-53E89C227175}" type="slidenum">
              <a:rPr lang="en-US" altLang="bg-BG" smtClean="0"/>
              <a:pPr/>
              <a:t>‹#›</a:t>
            </a:fld>
            <a:endParaRPr lang="en-US" altLang="bg-BG"/>
          </a:p>
        </p:txBody>
      </p:sp>
    </p:spTree>
    <p:extLst>
      <p:ext uri="{BB962C8B-B14F-4D97-AF65-F5344CB8AC3E}">
        <p14:creationId xmlns:p14="http://schemas.microsoft.com/office/powerpoint/2010/main" val="2736813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Date Placeholder 2"/>
          <p:cNvSpPr>
            <a:spLocks noGrp="1"/>
          </p:cNvSpPr>
          <p:nvPr>
            <p:ph type="dt" sz="half" idx="10"/>
          </p:nvPr>
        </p:nvSpPr>
        <p:spPr/>
        <p:txBody>
          <a:bodyPr/>
          <a:lstStyle/>
          <a:p>
            <a:endParaRPr lang="en-US" altLang="bg-BG"/>
          </a:p>
        </p:txBody>
      </p:sp>
      <p:sp>
        <p:nvSpPr>
          <p:cNvPr id="4" name="Footer Placeholder 3"/>
          <p:cNvSpPr>
            <a:spLocks noGrp="1"/>
          </p:cNvSpPr>
          <p:nvPr>
            <p:ph type="ftr" sz="quarter" idx="11"/>
          </p:nvPr>
        </p:nvSpPr>
        <p:spPr/>
        <p:txBody>
          <a:bodyPr/>
          <a:lstStyle/>
          <a:p>
            <a:endParaRPr lang="en-US" altLang="bg-BG"/>
          </a:p>
        </p:txBody>
      </p:sp>
      <p:sp>
        <p:nvSpPr>
          <p:cNvPr id="5" name="Slide Number Placeholder 4"/>
          <p:cNvSpPr>
            <a:spLocks noGrp="1"/>
          </p:cNvSpPr>
          <p:nvPr>
            <p:ph type="sldNum" sz="quarter" idx="12"/>
          </p:nvPr>
        </p:nvSpPr>
        <p:spPr/>
        <p:txBody>
          <a:bodyPr/>
          <a:lstStyle/>
          <a:p>
            <a:fld id="{9392F273-033D-4E92-85E6-BA4A49D34DE4}" type="slidenum">
              <a:rPr lang="en-US" altLang="bg-BG" smtClean="0"/>
              <a:pPr/>
              <a:t>‹#›</a:t>
            </a:fld>
            <a:endParaRPr lang="en-US" altLang="bg-BG"/>
          </a:p>
        </p:txBody>
      </p:sp>
    </p:spTree>
    <p:extLst>
      <p:ext uri="{BB962C8B-B14F-4D97-AF65-F5344CB8AC3E}">
        <p14:creationId xmlns:p14="http://schemas.microsoft.com/office/powerpoint/2010/main" val="4274307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bg-BG"/>
          </a:p>
        </p:txBody>
      </p:sp>
      <p:sp>
        <p:nvSpPr>
          <p:cNvPr id="3" name="Footer Placeholder 2"/>
          <p:cNvSpPr>
            <a:spLocks noGrp="1"/>
          </p:cNvSpPr>
          <p:nvPr>
            <p:ph type="ftr" sz="quarter" idx="11"/>
          </p:nvPr>
        </p:nvSpPr>
        <p:spPr/>
        <p:txBody>
          <a:bodyPr/>
          <a:lstStyle/>
          <a:p>
            <a:endParaRPr lang="en-US" altLang="bg-BG"/>
          </a:p>
        </p:txBody>
      </p:sp>
      <p:sp>
        <p:nvSpPr>
          <p:cNvPr id="4" name="Slide Number Placeholder 3"/>
          <p:cNvSpPr>
            <a:spLocks noGrp="1"/>
          </p:cNvSpPr>
          <p:nvPr>
            <p:ph type="sldNum" sz="quarter" idx="12"/>
          </p:nvPr>
        </p:nvSpPr>
        <p:spPr/>
        <p:txBody>
          <a:bodyPr/>
          <a:lstStyle/>
          <a:p>
            <a:fld id="{1E2A8B1B-98FC-4A97-A1AB-1D106D1E6C4E}" type="slidenum">
              <a:rPr lang="en-US" altLang="bg-BG" smtClean="0"/>
              <a:pPr/>
              <a:t>‹#›</a:t>
            </a:fld>
            <a:endParaRPr lang="en-US" altLang="bg-BG"/>
          </a:p>
        </p:txBody>
      </p:sp>
    </p:spTree>
    <p:extLst>
      <p:ext uri="{BB962C8B-B14F-4D97-AF65-F5344CB8AC3E}">
        <p14:creationId xmlns:p14="http://schemas.microsoft.com/office/powerpoint/2010/main" val="7935689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bg-B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ltLang="bg-BG"/>
          </a:p>
        </p:txBody>
      </p:sp>
      <p:sp>
        <p:nvSpPr>
          <p:cNvPr id="6" name="Footer Placeholder 5"/>
          <p:cNvSpPr>
            <a:spLocks noGrp="1"/>
          </p:cNvSpPr>
          <p:nvPr>
            <p:ph type="ftr" sz="quarter" idx="11"/>
          </p:nvPr>
        </p:nvSpPr>
        <p:spPr/>
        <p:txBody>
          <a:bodyPr/>
          <a:lstStyle/>
          <a:p>
            <a:endParaRPr lang="en-US" altLang="bg-BG"/>
          </a:p>
        </p:txBody>
      </p:sp>
      <p:sp>
        <p:nvSpPr>
          <p:cNvPr id="7" name="Slide Number Placeholder 6"/>
          <p:cNvSpPr>
            <a:spLocks noGrp="1"/>
          </p:cNvSpPr>
          <p:nvPr>
            <p:ph type="sldNum" sz="quarter" idx="12"/>
          </p:nvPr>
        </p:nvSpPr>
        <p:spPr/>
        <p:txBody>
          <a:bodyPr/>
          <a:lstStyle/>
          <a:p>
            <a:fld id="{74FDBCBF-AEDD-44C3-885E-E250CE913373}" type="slidenum">
              <a:rPr lang="en-US" altLang="bg-BG" smtClean="0"/>
              <a:pPr/>
              <a:t>‹#›</a:t>
            </a:fld>
            <a:endParaRPr lang="en-US" altLang="bg-BG"/>
          </a:p>
        </p:txBody>
      </p:sp>
    </p:spTree>
    <p:extLst>
      <p:ext uri="{BB962C8B-B14F-4D97-AF65-F5344CB8AC3E}">
        <p14:creationId xmlns:p14="http://schemas.microsoft.com/office/powerpoint/2010/main" val="2600420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bg-B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bg-BG"/>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ltLang="bg-BG"/>
          </a:p>
        </p:txBody>
      </p:sp>
      <p:sp>
        <p:nvSpPr>
          <p:cNvPr id="6" name="Footer Placeholder 5"/>
          <p:cNvSpPr>
            <a:spLocks noGrp="1"/>
          </p:cNvSpPr>
          <p:nvPr>
            <p:ph type="ftr" sz="quarter" idx="11"/>
          </p:nvPr>
        </p:nvSpPr>
        <p:spPr/>
        <p:txBody>
          <a:bodyPr/>
          <a:lstStyle/>
          <a:p>
            <a:endParaRPr lang="en-US" altLang="bg-BG"/>
          </a:p>
        </p:txBody>
      </p:sp>
      <p:sp>
        <p:nvSpPr>
          <p:cNvPr id="7" name="Slide Number Placeholder 6"/>
          <p:cNvSpPr>
            <a:spLocks noGrp="1"/>
          </p:cNvSpPr>
          <p:nvPr>
            <p:ph type="sldNum" sz="quarter" idx="12"/>
          </p:nvPr>
        </p:nvSpPr>
        <p:spPr/>
        <p:txBody>
          <a:bodyPr/>
          <a:lstStyle/>
          <a:p>
            <a:fld id="{FE87C79D-4480-4831-88C0-615034B43220}" type="slidenum">
              <a:rPr lang="en-US" altLang="bg-BG" smtClean="0"/>
              <a:pPr/>
              <a:t>‹#›</a:t>
            </a:fld>
            <a:endParaRPr lang="en-US" altLang="bg-BG"/>
          </a:p>
        </p:txBody>
      </p:sp>
    </p:spTree>
    <p:extLst>
      <p:ext uri="{BB962C8B-B14F-4D97-AF65-F5344CB8AC3E}">
        <p14:creationId xmlns:p14="http://schemas.microsoft.com/office/powerpoint/2010/main" val="2621135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bg-BG"/>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ltLang="bg-BG"/>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bg-BG"/>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D662EC-C11F-46D7-B938-AB5E3B3458BA}" type="slidenum">
              <a:rPr lang="en-US" altLang="bg-BG" smtClean="0"/>
              <a:pPr/>
              <a:t>‹#›</a:t>
            </a:fld>
            <a:endParaRPr lang="en-US" altLang="bg-BG"/>
          </a:p>
        </p:txBody>
      </p:sp>
    </p:spTree>
    <p:extLst>
      <p:ext uri="{BB962C8B-B14F-4D97-AF65-F5344CB8AC3E}">
        <p14:creationId xmlns:p14="http://schemas.microsoft.com/office/powerpoint/2010/main" val="32127000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upload.wikimedia.org/wikipedia/commons/7/74/Timeline_of_web_browsers.svg"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50342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6" name="Content Placeholder 2"/>
          <p:cNvSpPr txBox="1">
            <a:spLocks/>
          </p:cNvSpPr>
          <p:nvPr/>
        </p:nvSpPr>
        <p:spPr>
          <a:xfrm>
            <a:off x="685800" y="2133600"/>
            <a:ext cx="7848600" cy="3835400"/>
          </a:xfrm>
          <a:prstGeom prst="rect">
            <a:avLst/>
          </a:prstGeom>
        </p:spPr>
        <p:txBody>
          <a:bodyPr/>
          <a:lstStyle/>
          <a:p>
            <a:pPr marL="342900" indent="-342900" eaLnBrk="0" hangingPunct="0">
              <a:spcBef>
                <a:spcPts val="800"/>
              </a:spcBef>
              <a:buFont typeface="Arial" pitchFamily="34" charset="0"/>
              <a:buChar char="•"/>
              <a:defRPr/>
            </a:pPr>
            <a:r>
              <a:rPr lang="bg-BG" sz="2000" kern="0" dirty="0">
                <a:solidFill>
                  <a:srgbClr val="000000"/>
                </a:solidFill>
                <a:latin typeface="+mn-lt"/>
                <a:ea typeface="+mn-ea"/>
              </a:rPr>
              <a:t>World Wide Web често се счита за синоним на Интернет, но това не е така</a:t>
            </a:r>
          </a:p>
          <a:p>
            <a:pPr marL="342900" indent="-342900" eaLnBrk="0" hangingPunct="0">
              <a:spcBef>
                <a:spcPts val="800"/>
              </a:spcBef>
              <a:buFont typeface="Arial" pitchFamily="34" charset="0"/>
              <a:buChar char="•"/>
              <a:defRPr/>
            </a:pPr>
            <a:r>
              <a:rPr lang="bg-BG" sz="2000" kern="0" dirty="0">
                <a:solidFill>
                  <a:srgbClr val="000000"/>
                </a:solidFill>
                <a:latin typeface="+mn-lt"/>
                <a:ea typeface="+mn-ea"/>
              </a:rPr>
              <a:t>Интернет е електронната съобщителна мрежа и структура, на която се базира WWW </a:t>
            </a:r>
          </a:p>
          <a:p>
            <a:pPr marL="342900" indent="-342900" eaLnBrk="0" hangingPunct="0">
              <a:spcBef>
                <a:spcPts val="800"/>
              </a:spcBef>
              <a:buFont typeface="Arial" pitchFamily="34" charset="0"/>
              <a:buChar char="•"/>
              <a:defRPr/>
            </a:pPr>
            <a:r>
              <a:rPr lang="en-US" sz="2000" kern="0" dirty="0">
                <a:solidFill>
                  <a:srgbClr val="000000"/>
                </a:solidFill>
                <a:latin typeface="+mn-lt"/>
                <a:ea typeface="+mn-ea"/>
              </a:rPr>
              <a:t>WEB </a:t>
            </a:r>
            <a:r>
              <a:rPr lang="bg-BG" sz="2000" kern="0" dirty="0">
                <a:solidFill>
                  <a:srgbClr val="000000"/>
                </a:solidFill>
                <a:latin typeface="+mn-lt"/>
                <a:ea typeface="+mn-ea"/>
              </a:rPr>
              <a:t>е част на Интернет, достъпна посредством графичен потребителски интерфейс и съдържаща приложения, услуги и документи, които често са свързани чрез хипервръзки.</a:t>
            </a:r>
          </a:p>
        </p:txBody>
      </p:sp>
      <p:sp>
        <p:nvSpPr>
          <p:cNvPr id="5" name="Title 1"/>
          <p:cNvSpPr txBox="1">
            <a:spLocks/>
          </p:cNvSpPr>
          <p:nvPr/>
        </p:nvSpPr>
        <p:spPr>
          <a:xfrm>
            <a:off x="457200" y="533400"/>
            <a:ext cx="8229600" cy="1143000"/>
          </a:xfrm>
          <a:prstGeom prst="rect">
            <a:avLst/>
          </a:prstGeom>
        </p:spPr>
        <p:txBody>
          <a:bodyPr/>
          <a:lstStyle>
            <a:lvl1pPr algn="ctr" rtl="0" eaLnBrk="1" fontAlgn="base" hangingPunct="1">
              <a:spcBef>
                <a:spcPct val="0"/>
              </a:spcBef>
              <a:spcAft>
                <a:spcPct val="0"/>
              </a:spcAft>
              <a:defRPr sz="4000">
                <a:solidFill>
                  <a:schemeClr val="tx2"/>
                </a:solidFill>
                <a:latin typeface="+mj-lt"/>
                <a:ea typeface="+mj-ea"/>
                <a:cs typeface="+mj-cs"/>
              </a:defRPr>
            </a:lvl1pPr>
            <a:lvl2pPr algn="ctr" rtl="0" eaLnBrk="1" fontAlgn="base" hangingPunct="1">
              <a:spcBef>
                <a:spcPct val="0"/>
              </a:spcBef>
              <a:spcAft>
                <a:spcPct val="0"/>
              </a:spcAft>
              <a:defRPr sz="4000">
                <a:solidFill>
                  <a:schemeClr val="tx2"/>
                </a:solidFill>
                <a:latin typeface="Tahoma" pitchFamily="34" charset="0"/>
              </a:defRPr>
            </a:lvl2pPr>
            <a:lvl3pPr algn="ctr" rtl="0" eaLnBrk="1" fontAlgn="base" hangingPunct="1">
              <a:spcBef>
                <a:spcPct val="0"/>
              </a:spcBef>
              <a:spcAft>
                <a:spcPct val="0"/>
              </a:spcAft>
              <a:defRPr sz="4000">
                <a:solidFill>
                  <a:schemeClr val="tx2"/>
                </a:solidFill>
                <a:latin typeface="Tahoma" pitchFamily="34" charset="0"/>
              </a:defRPr>
            </a:lvl3pPr>
            <a:lvl4pPr algn="ctr" rtl="0" eaLnBrk="1" fontAlgn="base" hangingPunct="1">
              <a:spcBef>
                <a:spcPct val="0"/>
              </a:spcBef>
              <a:spcAft>
                <a:spcPct val="0"/>
              </a:spcAft>
              <a:defRPr sz="4000">
                <a:solidFill>
                  <a:schemeClr val="tx2"/>
                </a:solidFill>
                <a:latin typeface="Tahoma" pitchFamily="34" charset="0"/>
              </a:defRPr>
            </a:lvl4pPr>
            <a:lvl5pPr algn="ctr" rtl="0" eaLnBrk="1" fontAlgn="base" hangingPunct="1">
              <a:spcBef>
                <a:spcPct val="0"/>
              </a:spcBef>
              <a:spcAft>
                <a:spcPct val="0"/>
              </a:spcAft>
              <a:defRPr sz="4000">
                <a:solidFill>
                  <a:schemeClr val="tx2"/>
                </a:solidFill>
                <a:latin typeface="Tahoma" pitchFamily="34" charset="0"/>
              </a:defRPr>
            </a:lvl5pPr>
            <a:lvl6pPr marL="457200" algn="ctr" rtl="0" eaLnBrk="1" fontAlgn="base" hangingPunct="1">
              <a:spcBef>
                <a:spcPct val="0"/>
              </a:spcBef>
              <a:spcAft>
                <a:spcPct val="0"/>
              </a:spcAft>
              <a:defRPr sz="4000">
                <a:solidFill>
                  <a:schemeClr val="tx2"/>
                </a:solidFill>
                <a:latin typeface="Tahoma" pitchFamily="34" charset="0"/>
              </a:defRPr>
            </a:lvl6pPr>
            <a:lvl7pPr marL="914400" algn="ctr" rtl="0" eaLnBrk="1" fontAlgn="base" hangingPunct="1">
              <a:spcBef>
                <a:spcPct val="0"/>
              </a:spcBef>
              <a:spcAft>
                <a:spcPct val="0"/>
              </a:spcAft>
              <a:defRPr sz="4000">
                <a:solidFill>
                  <a:schemeClr val="tx2"/>
                </a:solidFill>
                <a:latin typeface="Tahoma" pitchFamily="34" charset="0"/>
              </a:defRPr>
            </a:lvl7pPr>
            <a:lvl8pPr marL="1371600" algn="ctr" rtl="0" eaLnBrk="1" fontAlgn="base" hangingPunct="1">
              <a:spcBef>
                <a:spcPct val="0"/>
              </a:spcBef>
              <a:spcAft>
                <a:spcPct val="0"/>
              </a:spcAft>
              <a:defRPr sz="4000">
                <a:solidFill>
                  <a:schemeClr val="tx2"/>
                </a:solidFill>
                <a:latin typeface="Tahoma" pitchFamily="34" charset="0"/>
              </a:defRPr>
            </a:lvl8pPr>
            <a:lvl9pPr marL="1828800" algn="ctr" rtl="0" eaLnBrk="1" fontAlgn="base" hangingPunct="1">
              <a:spcBef>
                <a:spcPct val="0"/>
              </a:spcBef>
              <a:spcAft>
                <a:spcPct val="0"/>
              </a:spcAft>
              <a:defRPr sz="4000">
                <a:solidFill>
                  <a:schemeClr val="tx2"/>
                </a:solidFill>
                <a:latin typeface="Tahoma" pitchFamily="34" charset="0"/>
              </a:defRPr>
            </a:lvl9pPr>
          </a:lstStyle>
          <a:p>
            <a:r>
              <a:rPr lang="bg-BG" kern="0" dirty="0" smtClean="0">
                <a:solidFill>
                  <a:schemeClr val="tx1"/>
                </a:solidFill>
              </a:rPr>
              <a:t>Интернет и УЕБ</a:t>
            </a:r>
            <a:endParaRPr lang="bg-BG" kern="0" dirty="0">
              <a:solidFill>
                <a:schemeClr val="tx1"/>
              </a:solidFill>
            </a:endParaRPr>
          </a:p>
        </p:txBody>
      </p:sp>
    </p:spTree>
    <p:extLst>
      <p:ext uri="{BB962C8B-B14F-4D97-AF65-F5344CB8AC3E}">
        <p14:creationId xmlns:p14="http://schemas.microsoft.com/office/powerpoint/2010/main" val="3162784131"/>
      </p:ext>
    </p:extLst>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4098" name="Text Box 2"/>
          <p:cNvSpPr txBox="1">
            <a:spLocks noChangeArrowheads="1"/>
          </p:cNvSpPr>
          <p:nvPr/>
        </p:nvSpPr>
        <p:spPr bwMode="auto">
          <a:xfrm>
            <a:off x="439738" y="838200"/>
            <a:ext cx="8229600"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Развитие на Уеб през годините</a:t>
            </a:r>
            <a:endParaRPr lang="bg-BG" sz="4000" kern="0" dirty="0">
              <a:solidFill>
                <a:schemeClr val="tx2"/>
              </a:solidFill>
              <a:latin typeface="+mj-lt"/>
              <a:ea typeface="+mj-ea"/>
              <a:cs typeface="+mj-cs"/>
            </a:endParaRPr>
          </a:p>
        </p:txBody>
      </p:sp>
      <p:sp>
        <p:nvSpPr>
          <p:cNvPr id="5" name="Content Placeholder 2"/>
          <p:cNvSpPr txBox="1">
            <a:spLocks/>
          </p:cNvSpPr>
          <p:nvPr/>
        </p:nvSpPr>
        <p:spPr>
          <a:xfrm>
            <a:off x="545307" y="1981200"/>
            <a:ext cx="8075612" cy="4673600"/>
          </a:xfrm>
          <a:prstGeom prst="rect">
            <a:avLst/>
          </a:prstGeom>
        </p:spPr>
        <p:txBody>
          <a:bodyPr/>
          <a:lstStyle/>
          <a:p>
            <a:pPr marL="342900" indent="-342900" eaLnBrk="0" hangingPunct="0">
              <a:spcBef>
                <a:spcPts val="800"/>
              </a:spcBef>
              <a:buFont typeface="Times New Roman" pitchFamily="16" charset="0"/>
              <a:buNone/>
              <a:defRPr/>
            </a:pPr>
            <a:r>
              <a:rPr lang="ru-RU" sz="2000" kern="0" dirty="0">
                <a:solidFill>
                  <a:srgbClr val="000000"/>
                </a:solidFill>
                <a:latin typeface="+mn-lt"/>
                <a:ea typeface="+mn-ea"/>
              </a:rPr>
              <a:t>Тим Бърнърс-Лий, Церн, 1991 г. -  разработва основите на Уеб.</a:t>
            </a:r>
          </a:p>
          <a:p>
            <a:pPr marL="342900" indent="-342900" eaLnBrk="0" hangingPunct="0">
              <a:spcBef>
                <a:spcPts val="800"/>
              </a:spcBef>
              <a:buFont typeface="Times New Roman" pitchFamily="16" charset="0"/>
              <a:buNone/>
              <a:defRPr/>
            </a:pPr>
            <a:r>
              <a:rPr lang="ru-RU" sz="2000" kern="0" dirty="0">
                <a:solidFill>
                  <a:srgbClr val="000000"/>
                </a:solidFill>
                <a:latin typeface="+mn-lt"/>
                <a:ea typeface="+mn-ea"/>
              </a:rPr>
              <a:t>•	Проектира прости средства за пренос на взаимосвързани документи със структурирана информация до всякакви компютри, свързани в Интернет и работещи с различни операционни системи: </a:t>
            </a:r>
          </a:p>
          <a:p>
            <a:pPr marL="739775" indent="-342900" eaLnBrk="0" hangingPunct="0">
              <a:spcBef>
                <a:spcPts val="800"/>
              </a:spcBef>
              <a:buFont typeface="Wingdings" panose="05000000000000000000" pitchFamily="2" charset="2"/>
              <a:buChar char="ü"/>
              <a:defRPr/>
            </a:pPr>
            <a:r>
              <a:rPr lang="en-US" sz="2000" kern="0" dirty="0">
                <a:solidFill>
                  <a:srgbClr val="000000"/>
                </a:solidFill>
                <a:latin typeface="+mn-lt"/>
                <a:ea typeface="+mn-ea"/>
              </a:rPr>
              <a:t>	</a:t>
            </a:r>
            <a:r>
              <a:rPr lang="ru-RU" sz="2000" kern="0" dirty="0">
                <a:solidFill>
                  <a:srgbClr val="000000"/>
                </a:solidFill>
                <a:latin typeface="+mn-lt"/>
                <a:ea typeface="+mn-ea"/>
              </a:rPr>
              <a:t>език за маркиране на хипертекст ( HTML) и </a:t>
            </a:r>
          </a:p>
          <a:p>
            <a:pPr marL="739775" indent="-342900" eaLnBrk="0" hangingPunct="0">
              <a:spcBef>
                <a:spcPts val="800"/>
              </a:spcBef>
              <a:buFont typeface="Wingdings" panose="05000000000000000000" pitchFamily="2" charset="2"/>
              <a:buChar char="ü"/>
              <a:defRPr/>
            </a:pPr>
            <a:r>
              <a:rPr lang="en-US" sz="2000" kern="0" dirty="0">
                <a:solidFill>
                  <a:srgbClr val="000000"/>
                </a:solidFill>
                <a:latin typeface="+mn-lt"/>
                <a:ea typeface="+mn-ea"/>
              </a:rPr>
              <a:t>	</a:t>
            </a:r>
            <a:r>
              <a:rPr lang="ru-RU" sz="2000" kern="0" dirty="0">
                <a:solidFill>
                  <a:srgbClr val="000000"/>
                </a:solidFill>
                <a:latin typeface="+mn-lt"/>
                <a:ea typeface="+mn-ea"/>
              </a:rPr>
              <a:t>протокол за трансфер на хипертекст (Hyper Text Transfer Protocol или съкр. HTTP)</a:t>
            </a:r>
          </a:p>
          <a:p>
            <a:pPr marL="342900" indent="-342900" eaLnBrk="0" hangingPunct="0">
              <a:spcBef>
                <a:spcPts val="800"/>
              </a:spcBef>
              <a:buFont typeface="Times New Roman" pitchFamily="16" charset="0"/>
              <a:buNone/>
              <a:defRPr/>
            </a:pPr>
            <a:r>
              <a:rPr lang="ru-RU" sz="2000" kern="0" dirty="0">
                <a:solidFill>
                  <a:srgbClr val="000000"/>
                </a:solidFill>
                <a:latin typeface="+mn-lt"/>
                <a:ea typeface="+mn-ea"/>
              </a:rPr>
              <a:t>•	По-късно  се създава спецификация на URI (Uniform Resource Identifier) като нотация за уникално идентифициране на обекти  в целия Интернет.</a:t>
            </a:r>
          </a:p>
        </p:txBody>
      </p:sp>
    </p:spTree>
    <p:extLst>
      <p:ext uri="{BB962C8B-B14F-4D97-AF65-F5344CB8AC3E}">
        <p14:creationId xmlns:p14="http://schemas.microsoft.com/office/powerpoint/2010/main" val="3889984302"/>
      </p:ext>
    </p:extLst>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4098" name="Text Box 2"/>
          <p:cNvSpPr txBox="1">
            <a:spLocks noChangeArrowheads="1"/>
          </p:cNvSpPr>
          <p:nvPr/>
        </p:nvSpPr>
        <p:spPr bwMode="auto">
          <a:xfrm>
            <a:off x="477022" y="941706"/>
            <a:ext cx="8229600"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Развитие на Уеб през годините</a:t>
            </a:r>
            <a:endParaRPr lang="bg-BG" sz="4000" kern="0" dirty="0">
              <a:solidFill>
                <a:schemeClr val="tx2"/>
              </a:solidFill>
              <a:latin typeface="+mj-lt"/>
              <a:ea typeface="+mj-ea"/>
              <a:cs typeface="+mj-cs"/>
            </a:endParaRPr>
          </a:p>
        </p:txBody>
      </p:sp>
      <p:sp>
        <p:nvSpPr>
          <p:cNvPr id="5" name="Content Placeholder 2"/>
          <p:cNvSpPr txBox="1">
            <a:spLocks/>
          </p:cNvSpPr>
          <p:nvPr/>
        </p:nvSpPr>
        <p:spPr>
          <a:xfrm>
            <a:off x="762000" y="2057400"/>
            <a:ext cx="7315200" cy="3981450"/>
          </a:xfrm>
          <a:prstGeom prst="rect">
            <a:avLst/>
          </a:prstGeom>
        </p:spPr>
        <p:txBody>
          <a:bodyPr/>
          <a:lstStyle/>
          <a:p>
            <a:pPr marL="342900" indent="-342900" eaLnBrk="0" hangingPunct="0">
              <a:spcBef>
                <a:spcPts val="800"/>
              </a:spcBef>
              <a:buFont typeface="Times New Roman" pitchFamily="16" charset="0"/>
              <a:buNone/>
              <a:defRPr/>
            </a:pPr>
            <a:r>
              <a:rPr lang="bg-BG" sz="2000" dirty="0">
                <a:latin typeface="+mj-lt"/>
                <a:ea typeface="SimSun" charset="-122"/>
              </a:rPr>
              <a:t>	</a:t>
            </a:r>
            <a:r>
              <a:rPr lang="en-US" sz="2000" dirty="0">
                <a:latin typeface="+mj-lt"/>
                <a:ea typeface="SimSun" charset="-122"/>
              </a:rPr>
              <a:t>В </a:t>
            </a:r>
            <a:r>
              <a:rPr lang="en-US" sz="2000" dirty="0" err="1">
                <a:latin typeface="+mj-lt"/>
                <a:ea typeface="SimSun" charset="-122"/>
              </a:rPr>
              <a:t>последните</a:t>
            </a:r>
            <a:r>
              <a:rPr lang="en-US" sz="2000" dirty="0">
                <a:latin typeface="+mj-lt"/>
                <a:ea typeface="SimSun" charset="-122"/>
              </a:rPr>
              <a:t> </a:t>
            </a:r>
            <a:r>
              <a:rPr lang="en-US" sz="2000" dirty="0" err="1">
                <a:latin typeface="+mj-lt"/>
                <a:ea typeface="SimSun" charset="-122"/>
              </a:rPr>
              <a:t>години</a:t>
            </a:r>
            <a:r>
              <a:rPr lang="en-US" sz="2000" dirty="0">
                <a:latin typeface="+mj-lt"/>
                <a:ea typeface="SimSun" charset="-122"/>
              </a:rPr>
              <a:t> </a:t>
            </a:r>
            <a:r>
              <a:rPr lang="en-US" sz="2000" dirty="0" err="1">
                <a:latin typeface="+mj-lt"/>
                <a:ea typeface="SimSun" charset="-122"/>
              </a:rPr>
              <a:t>уеб</a:t>
            </a:r>
            <a:r>
              <a:rPr lang="en-US" sz="2000" dirty="0">
                <a:latin typeface="+mj-lt"/>
                <a:ea typeface="SimSun" charset="-122"/>
              </a:rPr>
              <a:t> </a:t>
            </a:r>
            <a:r>
              <a:rPr lang="en-US" sz="2000" dirty="0" err="1">
                <a:latin typeface="+mj-lt"/>
                <a:ea typeface="SimSun" charset="-122"/>
              </a:rPr>
              <a:t>дизайн</a:t>
            </a:r>
            <a:r>
              <a:rPr lang="bg-BG" sz="2000" dirty="0">
                <a:latin typeface="+mj-lt"/>
                <a:ea typeface="SimSun" charset="-122"/>
              </a:rPr>
              <a:t>ът</a:t>
            </a:r>
            <a:r>
              <a:rPr lang="en-US" sz="2000" dirty="0">
                <a:latin typeface="+mj-lt"/>
                <a:ea typeface="SimSun" charset="-122"/>
              </a:rPr>
              <a:t> </a:t>
            </a:r>
            <a:r>
              <a:rPr lang="en-US" sz="2000" dirty="0" err="1">
                <a:latin typeface="+mj-lt"/>
                <a:ea typeface="SimSun" charset="-122"/>
              </a:rPr>
              <a:t>включва</a:t>
            </a:r>
            <a:r>
              <a:rPr lang="en-US" sz="2000" dirty="0">
                <a:latin typeface="+mj-lt"/>
                <a:ea typeface="SimSun" charset="-122"/>
              </a:rPr>
              <a:t> </a:t>
            </a:r>
            <a:r>
              <a:rPr lang="en-US" sz="2000" dirty="0" err="1">
                <a:latin typeface="+mj-lt"/>
                <a:ea typeface="SimSun" charset="-122"/>
              </a:rPr>
              <a:t>все</a:t>
            </a:r>
            <a:r>
              <a:rPr lang="en-US" sz="2000" dirty="0">
                <a:latin typeface="+mj-lt"/>
                <a:ea typeface="SimSun" charset="-122"/>
              </a:rPr>
              <a:t> </a:t>
            </a:r>
            <a:r>
              <a:rPr lang="en-US" sz="2000" dirty="0" err="1">
                <a:latin typeface="+mj-lt"/>
                <a:ea typeface="SimSun" charset="-122"/>
              </a:rPr>
              <a:t>повече</a:t>
            </a:r>
            <a:r>
              <a:rPr lang="en-US" sz="2000" dirty="0">
                <a:latin typeface="+mj-lt"/>
                <a:ea typeface="SimSun" charset="-122"/>
              </a:rPr>
              <a:t> </a:t>
            </a:r>
            <a:r>
              <a:rPr lang="en-US" sz="2000" dirty="0" err="1">
                <a:latin typeface="+mj-lt"/>
                <a:ea typeface="SimSun" charset="-122"/>
              </a:rPr>
              <a:t>допълнителни</a:t>
            </a:r>
            <a:r>
              <a:rPr lang="en-US" sz="2000" dirty="0">
                <a:latin typeface="+mj-lt"/>
                <a:ea typeface="SimSun" charset="-122"/>
              </a:rPr>
              <a:t> </a:t>
            </a:r>
            <a:r>
              <a:rPr lang="en-US" sz="2000" dirty="0" err="1">
                <a:latin typeface="+mj-lt"/>
                <a:ea typeface="SimSun" charset="-122"/>
              </a:rPr>
              <a:t>елементи</a:t>
            </a:r>
            <a:r>
              <a:rPr lang="en-US" sz="2000" dirty="0">
                <a:latin typeface="+mj-lt"/>
                <a:ea typeface="SimSun" charset="-122"/>
              </a:rPr>
              <a:t>, </a:t>
            </a:r>
            <a:r>
              <a:rPr lang="en-US" sz="2000" dirty="0" err="1">
                <a:latin typeface="+mj-lt"/>
                <a:ea typeface="SimSun" charset="-122"/>
              </a:rPr>
              <a:t>които</a:t>
            </a:r>
            <a:r>
              <a:rPr lang="en-US" sz="2000" dirty="0">
                <a:latin typeface="+mj-lt"/>
                <a:ea typeface="SimSun" charset="-122"/>
              </a:rPr>
              <a:t> </a:t>
            </a:r>
            <a:r>
              <a:rPr lang="en-US" sz="2000" dirty="0" err="1">
                <a:latin typeface="+mj-lt"/>
                <a:ea typeface="SimSun" charset="-122"/>
              </a:rPr>
              <a:t>преди</a:t>
            </a:r>
            <a:r>
              <a:rPr lang="en-US" sz="2000" dirty="0">
                <a:latin typeface="+mj-lt"/>
                <a:ea typeface="SimSun" charset="-122"/>
              </a:rPr>
              <a:t> </a:t>
            </a:r>
            <a:r>
              <a:rPr lang="en-US" sz="2000" dirty="0" err="1">
                <a:latin typeface="+mj-lt"/>
                <a:ea typeface="SimSun" charset="-122"/>
              </a:rPr>
              <a:t>не</a:t>
            </a:r>
            <a:r>
              <a:rPr lang="en-US" sz="2000" dirty="0">
                <a:latin typeface="+mj-lt"/>
                <a:ea typeface="SimSun" charset="-122"/>
              </a:rPr>
              <a:t> </a:t>
            </a:r>
            <a:r>
              <a:rPr lang="en-US" sz="2000" dirty="0" err="1">
                <a:latin typeface="+mj-lt"/>
                <a:ea typeface="SimSun" charset="-122"/>
              </a:rPr>
              <a:t>са</a:t>
            </a:r>
            <a:r>
              <a:rPr lang="en-US" sz="2000" dirty="0">
                <a:latin typeface="+mj-lt"/>
                <a:ea typeface="SimSun" charset="-122"/>
              </a:rPr>
              <a:t> се </a:t>
            </a:r>
            <a:r>
              <a:rPr lang="en-US" sz="2000" dirty="0" err="1" smtClean="0">
                <a:latin typeface="+mj-lt"/>
                <a:ea typeface="SimSun" charset="-122"/>
              </a:rPr>
              <a:t>използвали</a:t>
            </a:r>
            <a:r>
              <a:rPr lang="bg-BG" sz="2000" dirty="0" smtClean="0">
                <a:latin typeface="+mj-lt"/>
                <a:ea typeface="SimSun" charset="-122"/>
              </a:rPr>
              <a:t> преди</a:t>
            </a:r>
            <a:r>
              <a:rPr lang="en-US" sz="2000" dirty="0" smtClean="0">
                <a:latin typeface="+mj-lt"/>
                <a:ea typeface="SimSun" charset="-122"/>
              </a:rPr>
              <a:t>, </a:t>
            </a:r>
            <a:r>
              <a:rPr lang="en-US" sz="2000" dirty="0" err="1">
                <a:latin typeface="+mj-lt"/>
                <a:ea typeface="SimSun" charset="-122"/>
              </a:rPr>
              <a:t>като</a:t>
            </a:r>
            <a:r>
              <a:rPr lang="en-US" sz="2000" dirty="0">
                <a:latin typeface="+mj-lt"/>
                <a:ea typeface="SimSun" charset="-122"/>
              </a:rPr>
              <a:t> </a:t>
            </a:r>
            <a:r>
              <a:rPr lang="en-US" sz="2000" dirty="0" err="1">
                <a:latin typeface="+mj-lt"/>
                <a:ea typeface="SimSun" charset="-122"/>
              </a:rPr>
              <a:t>например</a:t>
            </a:r>
            <a:r>
              <a:rPr lang="bg-BG" sz="2000" dirty="0">
                <a:latin typeface="+mj-lt"/>
                <a:ea typeface="SimSun" charset="-122"/>
              </a:rPr>
              <a:t>:</a:t>
            </a:r>
          </a:p>
          <a:p>
            <a:pPr marL="1085850" indent="-342900" eaLnBrk="0" hangingPunct="0">
              <a:spcBef>
                <a:spcPts val="800"/>
              </a:spcBef>
              <a:buFont typeface="Arial" panose="020B0604020202020204" pitchFamily="34" charset="0"/>
              <a:buChar char="•"/>
              <a:defRPr/>
            </a:pPr>
            <a:r>
              <a:rPr lang="en-US" sz="2000" dirty="0" err="1" smtClean="0">
                <a:latin typeface="+mj-lt"/>
                <a:ea typeface="SimSun" charset="-122"/>
              </a:rPr>
              <a:t>интерактивни</a:t>
            </a:r>
            <a:r>
              <a:rPr lang="en-US" sz="2000" dirty="0" smtClean="0">
                <a:latin typeface="+mj-lt"/>
                <a:ea typeface="SimSun" charset="-122"/>
              </a:rPr>
              <a:t> </a:t>
            </a:r>
            <a:r>
              <a:rPr lang="en-US" sz="2000" dirty="0" err="1">
                <a:latin typeface="+mj-lt"/>
                <a:ea typeface="SimSun" charset="-122"/>
              </a:rPr>
              <a:t>анимации</a:t>
            </a:r>
            <a:r>
              <a:rPr lang="en-US" sz="2000" dirty="0">
                <a:latin typeface="+mj-lt"/>
                <a:ea typeface="SimSun" charset="-122"/>
              </a:rPr>
              <a:t>, </a:t>
            </a:r>
            <a:endParaRPr lang="bg-BG" sz="2000" dirty="0">
              <a:latin typeface="+mj-lt"/>
              <a:ea typeface="SimSun" charset="-122"/>
            </a:endParaRPr>
          </a:p>
          <a:p>
            <a:pPr marL="1085850" indent="-342900" eaLnBrk="0" hangingPunct="0">
              <a:spcBef>
                <a:spcPts val="800"/>
              </a:spcBef>
              <a:buFont typeface="Arial" panose="020B0604020202020204" pitchFamily="34" charset="0"/>
              <a:buChar char="•"/>
              <a:defRPr/>
            </a:pPr>
            <a:r>
              <a:rPr lang="en-US" sz="2000" dirty="0" err="1">
                <a:latin typeface="+mj-lt"/>
                <a:ea typeface="SimSun" charset="-122"/>
              </a:rPr>
              <a:t>използване</a:t>
            </a:r>
            <a:r>
              <a:rPr lang="en-US" sz="2000" dirty="0">
                <a:latin typeface="+mj-lt"/>
                <a:ea typeface="SimSun" charset="-122"/>
              </a:rPr>
              <a:t> </a:t>
            </a:r>
            <a:r>
              <a:rPr lang="en-US" sz="2000" dirty="0" err="1">
                <a:latin typeface="+mj-lt"/>
                <a:ea typeface="SimSun" charset="-122"/>
              </a:rPr>
              <a:t>на</a:t>
            </a:r>
            <a:r>
              <a:rPr lang="en-US" sz="2000" dirty="0">
                <a:latin typeface="+mj-lt"/>
                <a:ea typeface="SimSun" charset="-122"/>
              </a:rPr>
              <a:t> </a:t>
            </a:r>
            <a:r>
              <a:rPr lang="en-US" sz="2000" dirty="0" err="1">
                <a:latin typeface="+mj-lt"/>
                <a:ea typeface="SimSun" charset="-122"/>
              </a:rPr>
              <a:t>стилове</a:t>
            </a:r>
            <a:r>
              <a:rPr lang="en-US" sz="2000" dirty="0">
                <a:latin typeface="+mj-lt"/>
                <a:ea typeface="SimSun" charset="-122"/>
              </a:rPr>
              <a:t> (CSS), </a:t>
            </a:r>
            <a:endParaRPr lang="bg-BG" sz="2000" dirty="0">
              <a:latin typeface="+mj-lt"/>
              <a:ea typeface="SimSun" charset="-122"/>
            </a:endParaRPr>
          </a:p>
          <a:p>
            <a:pPr marL="1085850" indent="-342900" eaLnBrk="0" hangingPunct="0">
              <a:spcBef>
                <a:spcPts val="800"/>
              </a:spcBef>
              <a:buFont typeface="Arial" panose="020B0604020202020204" pitchFamily="34" charset="0"/>
              <a:buChar char="•"/>
              <a:defRPr/>
            </a:pPr>
            <a:r>
              <a:rPr lang="en-US" sz="2000" dirty="0" err="1">
                <a:latin typeface="+mj-lt"/>
                <a:ea typeface="SimSun" charset="-122"/>
              </a:rPr>
              <a:t>оптимизиране</a:t>
            </a:r>
            <a:r>
              <a:rPr lang="en-US" sz="2000" dirty="0">
                <a:latin typeface="+mj-lt"/>
                <a:ea typeface="SimSun" charset="-122"/>
              </a:rPr>
              <a:t> </a:t>
            </a:r>
            <a:r>
              <a:rPr lang="en-US" sz="2000" dirty="0" err="1">
                <a:latin typeface="+mj-lt"/>
                <a:ea typeface="SimSun" charset="-122"/>
              </a:rPr>
              <a:t>на</a:t>
            </a:r>
            <a:r>
              <a:rPr lang="en-US" sz="2000" dirty="0">
                <a:latin typeface="+mj-lt"/>
                <a:ea typeface="SimSun" charset="-122"/>
              </a:rPr>
              <a:t> </a:t>
            </a:r>
            <a:r>
              <a:rPr lang="en-US" sz="2000" dirty="0" err="1">
                <a:latin typeface="+mj-lt"/>
                <a:ea typeface="SimSun" charset="-122"/>
              </a:rPr>
              <a:t>кода</a:t>
            </a:r>
            <a:r>
              <a:rPr lang="en-US" sz="2000" dirty="0">
                <a:latin typeface="+mj-lt"/>
                <a:ea typeface="SimSun" charset="-122"/>
              </a:rPr>
              <a:t> </a:t>
            </a:r>
            <a:r>
              <a:rPr lang="en-US" sz="2000" dirty="0" err="1">
                <a:latin typeface="+mj-lt"/>
                <a:ea typeface="SimSun" charset="-122"/>
              </a:rPr>
              <a:t>за</a:t>
            </a:r>
            <a:r>
              <a:rPr lang="en-US" sz="2000" dirty="0">
                <a:latin typeface="+mj-lt"/>
                <a:ea typeface="SimSun" charset="-122"/>
              </a:rPr>
              <a:t> </a:t>
            </a:r>
            <a:r>
              <a:rPr lang="en-US" sz="2000" dirty="0" err="1">
                <a:latin typeface="+mj-lt"/>
                <a:ea typeface="SimSun" charset="-122"/>
              </a:rPr>
              <a:t>интернет</a:t>
            </a:r>
            <a:r>
              <a:rPr lang="en-US" sz="2000" dirty="0">
                <a:latin typeface="+mj-lt"/>
                <a:ea typeface="SimSun" charset="-122"/>
              </a:rPr>
              <a:t> </a:t>
            </a:r>
            <a:r>
              <a:rPr lang="en-US" sz="2000" dirty="0" err="1" smtClean="0">
                <a:latin typeface="+mj-lt"/>
                <a:ea typeface="SimSun" charset="-122"/>
              </a:rPr>
              <a:t>търсачките</a:t>
            </a:r>
            <a:r>
              <a:rPr lang="bg-BG" sz="2000" dirty="0" smtClean="0">
                <a:latin typeface="+mj-lt"/>
                <a:ea typeface="SimSun" charset="-122"/>
              </a:rPr>
              <a:t>;</a:t>
            </a:r>
          </a:p>
          <a:p>
            <a:pPr marL="1085850" indent="-342900" eaLnBrk="0" hangingPunct="0">
              <a:spcBef>
                <a:spcPts val="800"/>
              </a:spcBef>
              <a:buFont typeface="Arial" panose="020B0604020202020204" pitchFamily="34" charset="0"/>
              <a:buChar char="•"/>
              <a:defRPr/>
            </a:pPr>
            <a:r>
              <a:rPr lang="bg-BG" sz="2000" dirty="0" smtClean="0">
                <a:latin typeface="+mj-lt"/>
                <a:ea typeface="SimSun" charset="-122"/>
              </a:rPr>
              <a:t>динамично съдържание;</a:t>
            </a:r>
          </a:p>
          <a:p>
            <a:pPr marL="1085850" indent="-342900" eaLnBrk="0" hangingPunct="0">
              <a:spcBef>
                <a:spcPts val="800"/>
              </a:spcBef>
              <a:buFont typeface="Arial" panose="020B0604020202020204" pitchFamily="34" charset="0"/>
              <a:buChar char="•"/>
              <a:defRPr/>
            </a:pPr>
            <a:r>
              <a:rPr lang="bg-BG" sz="2000" dirty="0" smtClean="0">
                <a:latin typeface="+mj-lt"/>
                <a:ea typeface="SimSun" charset="-122"/>
              </a:rPr>
              <a:t>самонастройващ се дизайн </a:t>
            </a:r>
            <a:r>
              <a:rPr lang="en-US" sz="2000" dirty="0" smtClean="0">
                <a:latin typeface="+mj-lt"/>
                <a:ea typeface="SimSun" charset="-122"/>
              </a:rPr>
              <a:t>и </a:t>
            </a:r>
            <a:r>
              <a:rPr lang="bg-BG" sz="2000" dirty="0" smtClean="0">
                <a:latin typeface="+mj-lt"/>
                <a:ea typeface="SimSun" charset="-122"/>
              </a:rPr>
              <a:t>други.</a:t>
            </a:r>
          </a:p>
          <a:p>
            <a:pPr marL="742950" eaLnBrk="0" hangingPunct="0">
              <a:spcBef>
                <a:spcPts val="800"/>
              </a:spcBef>
              <a:defRPr/>
            </a:pPr>
            <a:r>
              <a:rPr lang="bg-BG" sz="2000" dirty="0" smtClean="0">
                <a:latin typeface="+mj-lt"/>
                <a:ea typeface="SimSun" charset="-122"/>
              </a:rPr>
              <a:t>Развитието на УЕБ преминава към семантичен УЕБ.</a:t>
            </a:r>
            <a:endParaRPr lang="bg-BG" sz="2000" dirty="0">
              <a:latin typeface="+mj-lt"/>
              <a:ea typeface="SimSun" charset="-122"/>
            </a:endParaRPr>
          </a:p>
          <a:p>
            <a:pPr marL="342900" indent="-342900" eaLnBrk="0" hangingPunct="0">
              <a:spcBef>
                <a:spcPts val="800"/>
              </a:spcBef>
              <a:buFont typeface="Times New Roman" pitchFamily="16" charset="0"/>
              <a:buNone/>
              <a:defRPr/>
            </a:pPr>
            <a:endParaRPr lang="ru-RU" sz="2000" kern="0" dirty="0">
              <a:latin typeface="+mj-lt"/>
            </a:endParaRPr>
          </a:p>
        </p:txBody>
      </p:sp>
    </p:spTree>
    <p:extLst>
      <p:ext uri="{BB962C8B-B14F-4D97-AF65-F5344CB8AC3E}">
        <p14:creationId xmlns:p14="http://schemas.microsoft.com/office/powerpoint/2010/main" val="3122899974"/>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4098" name="Text Box 2"/>
          <p:cNvSpPr txBox="1">
            <a:spLocks noChangeArrowheads="1"/>
          </p:cNvSpPr>
          <p:nvPr/>
        </p:nvSpPr>
        <p:spPr bwMode="auto">
          <a:xfrm>
            <a:off x="552813" y="838200"/>
            <a:ext cx="8229600"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Исторически възход. Факти</a:t>
            </a:r>
            <a:endParaRPr lang="bg-BG" sz="4000" kern="0" dirty="0">
              <a:solidFill>
                <a:schemeClr val="tx2"/>
              </a:solidFill>
              <a:latin typeface="+mj-lt"/>
              <a:ea typeface="+mj-ea"/>
              <a:cs typeface="+mj-cs"/>
            </a:endParaRPr>
          </a:p>
        </p:txBody>
      </p:sp>
      <p:sp>
        <p:nvSpPr>
          <p:cNvPr id="5" name="Content Placeholder 2"/>
          <p:cNvSpPr txBox="1">
            <a:spLocks/>
          </p:cNvSpPr>
          <p:nvPr/>
        </p:nvSpPr>
        <p:spPr>
          <a:xfrm>
            <a:off x="535396" y="1905000"/>
            <a:ext cx="8158163" cy="4826000"/>
          </a:xfrm>
          <a:prstGeom prst="rect">
            <a:avLst/>
          </a:prstGeom>
        </p:spPr>
        <p:txBody>
          <a:bodyPr/>
          <a:lstStyle/>
          <a:p>
            <a:pPr marL="342900" indent="-342900" eaLnBrk="0" hangingPunct="0">
              <a:spcBef>
                <a:spcPts val="800"/>
              </a:spcBef>
              <a:buFont typeface="Arial" pitchFamily="34" charset="0"/>
              <a:buChar char="•"/>
              <a:defRPr/>
            </a:pPr>
            <a:r>
              <a:rPr lang="bg-BG" sz="2000" dirty="0">
                <a:latin typeface="+mj-lt"/>
                <a:ea typeface="SimSun" charset="-122"/>
              </a:rPr>
              <a:t>1992 год. - повече от един милион компютъра вече са свързани към Интернет;</a:t>
            </a:r>
          </a:p>
          <a:p>
            <a:pPr marL="342900" indent="-342900" eaLnBrk="0" hangingPunct="0">
              <a:spcBef>
                <a:spcPts val="800"/>
              </a:spcBef>
              <a:buFont typeface="Times New Roman" pitchFamily="16" charset="0"/>
              <a:buNone/>
              <a:defRPr/>
            </a:pPr>
            <a:r>
              <a:rPr lang="bg-BG" sz="2000" dirty="0">
                <a:latin typeface="+mj-lt"/>
                <a:ea typeface="SimSun" charset="-122"/>
              </a:rPr>
              <a:t>•	1993 год. - свободна експлоатация на първия браузър </a:t>
            </a:r>
            <a:r>
              <a:rPr lang="en-US" sz="2000" dirty="0">
                <a:latin typeface="+mj-lt"/>
                <a:ea typeface="SimSun" charset="-122"/>
              </a:rPr>
              <a:t>NCSA Mosaic</a:t>
            </a:r>
            <a:r>
              <a:rPr lang="bg-BG" sz="2000" dirty="0">
                <a:latin typeface="+mj-lt"/>
                <a:ea typeface="SimSun" charset="-122"/>
              </a:rPr>
              <a:t>;</a:t>
            </a:r>
            <a:endParaRPr lang="en-US" sz="2000" dirty="0">
              <a:latin typeface="+mj-lt"/>
              <a:ea typeface="SimSun" charset="-122"/>
            </a:endParaRPr>
          </a:p>
          <a:p>
            <a:pPr marL="342900" indent="-342900" eaLnBrk="0" hangingPunct="0">
              <a:spcBef>
                <a:spcPts val="800"/>
              </a:spcBef>
              <a:buFont typeface="Times New Roman" pitchFamily="16" charset="0"/>
              <a:buNone/>
              <a:defRPr/>
            </a:pPr>
            <a:r>
              <a:rPr lang="en-US" sz="2000" dirty="0">
                <a:latin typeface="+mj-lt"/>
                <a:ea typeface="SimSun" charset="-122"/>
              </a:rPr>
              <a:t>•	1994 </a:t>
            </a:r>
            <a:r>
              <a:rPr lang="bg-BG" sz="2000" dirty="0">
                <a:latin typeface="+mj-lt"/>
                <a:ea typeface="SimSun" charset="-122"/>
              </a:rPr>
              <a:t>г. - </a:t>
            </a:r>
            <a:r>
              <a:rPr lang="en-US" sz="2000" dirty="0">
                <a:latin typeface="+mj-lt"/>
                <a:ea typeface="SimSun" charset="-122"/>
              </a:rPr>
              <a:t>Tim Berners</a:t>
            </a:r>
            <a:r>
              <a:rPr lang="bg-BG" sz="2000" dirty="0">
                <a:latin typeface="+mj-lt"/>
                <a:ea typeface="SimSun" charset="-122"/>
              </a:rPr>
              <a:t> </a:t>
            </a:r>
            <a:r>
              <a:rPr lang="en-US" sz="2000" dirty="0">
                <a:latin typeface="+mj-lt"/>
                <a:ea typeface="SimSun" charset="-122"/>
              </a:rPr>
              <a:t>Lee </a:t>
            </a:r>
            <a:r>
              <a:rPr lang="bg-BG" sz="2000" dirty="0">
                <a:latin typeface="+mj-lt"/>
                <a:ea typeface="SimSun" charset="-122"/>
              </a:rPr>
              <a:t>основава </a:t>
            </a:r>
            <a:r>
              <a:rPr lang="en-US" sz="2000" dirty="0">
                <a:latin typeface="+mj-lt"/>
                <a:ea typeface="SimSun" charset="-122"/>
              </a:rPr>
              <a:t>World Wide Web Consortium (W3C) </a:t>
            </a:r>
            <a:r>
              <a:rPr lang="bg-BG" sz="2000" dirty="0">
                <a:latin typeface="+mj-lt"/>
                <a:ea typeface="SimSun" charset="-122"/>
              </a:rPr>
              <a:t>в </a:t>
            </a:r>
            <a:r>
              <a:rPr lang="en-US" sz="2000" dirty="0">
                <a:latin typeface="+mj-lt"/>
                <a:ea typeface="SimSun" charset="-122"/>
              </a:rPr>
              <a:t>Massachusetts Institute of Technology, Laboratory for Computer Science (MIT/LCS) </a:t>
            </a:r>
            <a:r>
              <a:rPr lang="bg-BG" sz="2000" dirty="0">
                <a:latin typeface="+mj-lt"/>
                <a:ea typeface="SimSun" charset="-122"/>
              </a:rPr>
              <a:t>с поддръжка от </a:t>
            </a:r>
            <a:r>
              <a:rPr lang="en-US" sz="2000" dirty="0">
                <a:latin typeface="+mj-lt"/>
                <a:ea typeface="SimSun" charset="-122"/>
              </a:rPr>
              <a:t>Defense Advanced Research Projects Agency (DARPA), </a:t>
            </a:r>
            <a:r>
              <a:rPr lang="bg-BG" sz="2000" dirty="0">
                <a:latin typeface="+mj-lt"/>
                <a:ea typeface="SimSun" charset="-122"/>
              </a:rPr>
              <a:t>чиято </a:t>
            </a:r>
            <a:r>
              <a:rPr lang="en-US" sz="2000" dirty="0">
                <a:latin typeface="+mj-lt"/>
                <a:ea typeface="SimSun" charset="-122"/>
              </a:rPr>
              <a:t>ARPANET </a:t>
            </a:r>
            <a:r>
              <a:rPr lang="bg-BG" sz="2000" dirty="0">
                <a:latin typeface="+mj-lt"/>
                <a:ea typeface="SimSun" charset="-122"/>
              </a:rPr>
              <a:t>е основата на съвременния </a:t>
            </a:r>
            <a:r>
              <a:rPr lang="en-US" sz="2000" dirty="0">
                <a:latin typeface="+mj-lt"/>
                <a:ea typeface="SimSun" charset="-122"/>
              </a:rPr>
              <a:t>Internet</a:t>
            </a:r>
          </a:p>
          <a:p>
            <a:pPr marL="342900" indent="-342900" eaLnBrk="0" hangingPunct="0">
              <a:spcBef>
                <a:spcPts val="800"/>
              </a:spcBef>
              <a:buFont typeface="Times New Roman" pitchFamily="16" charset="0"/>
              <a:buNone/>
              <a:defRPr/>
            </a:pPr>
            <a:r>
              <a:rPr lang="en-US" sz="2000" dirty="0">
                <a:latin typeface="+mj-lt"/>
                <a:ea typeface="SimSun" charset="-122"/>
              </a:rPr>
              <a:t>•	1994 </a:t>
            </a:r>
            <a:r>
              <a:rPr lang="bg-BG" sz="2000" dirty="0">
                <a:latin typeface="+mj-lt"/>
                <a:ea typeface="SimSun" charset="-122"/>
              </a:rPr>
              <a:t>год. - </a:t>
            </a:r>
            <a:r>
              <a:rPr lang="en-US" sz="2000" dirty="0">
                <a:latin typeface="+mj-lt"/>
                <a:ea typeface="SimSun" charset="-122"/>
              </a:rPr>
              <a:t>Netscape Navigator - "well on its way to becoming the world's standard interface", </a:t>
            </a:r>
            <a:r>
              <a:rPr lang="bg-BG" sz="2000" dirty="0">
                <a:latin typeface="+mj-lt"/>
                <a:ea typeface="SimSun" charset="-122"/>
              </a:rPr>
              <a:t>според </a:t>
            </a:r>
            <a:r>
              <a:rPr lang="en-US" sz="2000" dirty="0">
                <a:latin typeface="+mj-lt"/>
                <a:ea typeface="SimSun" charset="-122"/>
              </a:rPr>
              <a:t>Gary Wolfe </a:t>
            </a:r>
            <a:r>
              <a:rPr lang="bg-BG" sz="2000" dirty="0">
                <a:latin typeface="+mj-lt"/>
                <a:ea typeface="SimSun" charset="-122"/>
              </a:rPr>
              <a:t>в статия в сп. </a:t>
            </a:r>
            <a:r>
              <a:rPr lang="en-US" sz="2000" dirty="0">
                <a:latin typeface="+mj-lt"/>
                <a:ea typeface="SimSun" charset="-122"/>
              </a:rPr>
              <a:t>Wired</a:t>
            </a:r>
          </a:p>
          <a:p>
            <a:pPr marL="342900" indent="-342900" eaLnBrk="0" hangingPunct="0">
              <a:spcBef>
                <a:spcPts val="800"/>
              </a:spcBef>
              <a:buFont typeface="Times New Roman" pitchFamily="16" charset="0"/>
              <a:buNone/>
              <a:defRPr/>
            </a:pPr>
            <a:endParaRPr lang="bg-BG" sz="2000" dirty="0">
              <a:latin typeface="+mj-lt"/>
              <a:ea typeface="SimSun" charset="-122"/>
            </a:endParaRPr>
          </a:p>
          <a:p>
            <a:pPr marL="342900" indent="-342900" eaLnBrk="0" hangingPunct="0">
              <a:spcBef>
                <a:spcPts val="800"/>
              </a:spcBef>
              <a:buFont typeface="Times New Roman" pitchFamily="16" charset="0"/>
              <a:buNone/>
              <a:defRPr/>
            </a:pPr>
            <a:endParaRPr lang="ru-RU" sz="2000" kern="0" dirty="0">
              <a:latin typeface="+mj-lt"/>
            </a:endParaRPr>
          </a:p>
        </p:txBody>
      </p:sp>
    </p:spTree>
    <p:extLst>
      <p:ext uri="{BB962C8B-B14F-4D97-AF65-F5344CB8AC3E}">
        <p14:creationId xmlns:p14="http://schemas.microsoft.com/office/powerpoint/2010/main" val="1464850503"/>
      </p:ext>
    </p:extLst>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4098" name="Text Box 2"/>
          <p:cNvSpPr txBox="1">
            <a:spLocks noChangeArrowheads="1"/>
          </p:cNvSpPr>
          <p:nvPr/>
        </p:nvSpPr>
        <p:spPr bwMode="auto">
          <a:xfrm>
            <a:off x="602434" y="692150"/>
            <a:ext cx="7322366"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Война на браузърите</a:t>
            </a:r>
            <a:endParaRPr lang="bg-BG" sz="4000" kern="0" dirty="0">
              <a:solidFill>
                <a:schemeClr val="tx2"/>
              </a:solidFill>
              <a:latin typeface="+mj-lt"/>
              <a:ea typeface="+mj-ea"/>
              <a:cs typeface="+mj-cs"/>
            </a:endParaRPr>
          </a:p>
        </p:txBody>
      </p:sp>
      <p:sp>
        <p:nvSpPr>
          <p:cNvPr id="5" name="Content Placeholder 2"/>
          <p:cNvSpPr txBox="1">
            <a:spLocks/>
          </p:cNvSpPr>
          <p:nvPr/>
        </p:nvSpPr>
        <p:spPr>
          <a:xfrm>
            <a:off x="602434" y="1981201"/>
            <a:ext cx="7931966" cy="4267200"/>
          </a:xfrm>
          <a:prstGeom prst="rect">
            <a:avLst/>
          </a:prstGeom>
        </p:spPr>
        <p:txBody>
          <a:bodyPr/>
          <a:lstStyle/>
          <a:p>
            <a:pPr marL="342900" indent="-342900" eaLnBrk="0" hangingPunct="0">
              <a:spcBef>
                <a:spcPts val="800"/>
              </a:spcBef>
              <a:buFont typeface="Arial" pitchFamily="34" charset="0"/>
              <a:buChar char="•"/>
              <a:defRPr/>
            </a:pPr>
            <a:r>
              <a:rPr lang="bg-BG" sz="2000" dirty="0">
                <a:latin typeface="+mj-lt"/>
                <a:ea typeface="SimSun" charset="-122"/>
              </a:rPr>
              <a:t>1995 год. - </a:t>
            </a:r>
            <a:r>
              <a:rPr lang="en-US" sz="2000" dirty="0">
                <a:latin typeface="+mj-lt"/>
                <a:ea typeface="SimSun" charset="-122"/>
              </a:rPr>
              <a:t>Microsoft </a:t>
            </a:r>
            <a:r>
              <a:rPr lang="bg-BG" sz="2000" dirty="0">
                <a:latin typeface="+mj-lt"/>
                <a:ea typeface="SimSun" charset="-122"/>
              </a:rPr>
              <a:t>лицензира </a:t>
            </a:r>
            <a:r>
              <a:rPr lang="en-US" sz="2000" dirty="0">
                <a:latin typeface="+mj-lt"/>
                <a:ea typeface="SimSun" charset="-122"/>
              </a:rPr>
              <a:t>Mosaic </a:t>
            </a:r>
            <a:r>
              <a:rPr lang="bg-BG" sz="2000" dirty="0">
                <a:latin typeface="+mj-lt"/>
                <a:ea typeface="SimSun" charset="-122"/>
              </a:rPr>
              <a:t>като </a:t>
            </a:r>
            <a:r>
              <a:rPr lang="en-US" sz="2000" dirty="0">
                <a:latin typeface="+mj-lt"/>
                <a:ea typeface="SimSun" charset="-122"/>
              </a:rPr>
              <a:t>Internet Explorer 1.0, </a:t>
            </a:r>
            <a:r>
              <a:rPr lang="bg-BG" sz="2000" dirty="0">
                <a:latin typeface="+mj-lt"/>
                <a:ea typeface="SimSun" charset="-122"/>
              </a:rPr>
              <a:t>пуснат на пазара като част от </a:t>
            </a:r>
            <a:r>
              <a:rPr lang="en-US" sz="2000" dirty="0">
                <a:latin typeface="+mj-lt"/>
                <a:ea typeface="SimSun" charset="-122"/>
              </a:rPr>
              <a:t>Microsoft Windows 95 (</a:t>
            </a:r>
            <a:r>
              <a:rPr lang="bg-BG" sz="2000" dirty="0">
                <a:latin typeface="+mj-lt"/>
                <a:ea typeface="SimSun" charset="-122"/>
              </a:rPr>
              <a:t>август 1995)</a:t>
            </a:r>
          </a:p>
          <a:p>
            <a:pPr marL="342900" indent="-342900" eaLnBrk="0" hangingPunct="0">
              <a:spcBef>
                <a:spcPts val="800"/>
              </a:spcBef>
              <a:buFont typeface="Arial" pitchFamily="34" charset="0"/>
              <a:buChar char="•"/>
              <a:defRPr/>
            </a:pPr>
            <a:r>
              <a:rPr lang="bg-BG" sz="2000" dirty="0">
                <a:latin typeface="+mj-lt"/>
                <a:ea typeface="SimSun" charset="-122"/>
              </a:rPr>
              <a:t>Ноември 1995 г. - </a:t>
            </a:r>
            <a:r>
              <a:rPr lang="en-US" sz="2000" dirty="0">
                <a:latin typeface="+mj-lt"/>
                <a:ea typeface="SimSun" charset="-122"/>
              </a:rPr>
              <a:t>Microsoft Internet Explorer 2.0 </a:t>
            </a:r>
            <a:r>
              <a:rPr lang="bg-BG" sz="2000" dirty="0">
                <a:latin typeface="+mj-lt"/>
                <a:ea typeface="SimSun" charset="-122"/>
              </a:rPr>
              <a:t>е пуснат за свободна употреба</a:t>
            </a:r>
          </a:p>
          <a:p>
            <a:pPr marL="342900" indent="-342900" eaLnBrk="0" hangingPunct="0">
              <a:spcBef>
                <a:spcPts val="800"/>
              </a:spcBef>
              <a:buFont typeface="Arial" pitchFamily="34" charset="0"/>
              <a:buChar char="•"/>
              <a:defRPr/>
            </a:pPr>
            <a:r>
              <a:rPr lang="bg-BG" sz="2000" dirty="0">
                <a:latin typeface="+mj-lt"/>
                <a:ea typeface="SimSun" charset="-122"/>
              </a:rPr>
              <a:t>1996 г. - </a:t>
            </a:r>
            <a:r>
              <a:rPr lang="en-US" sz="2000" dirty="0">
                <a:latin typeface="+mj-lt"/>
                <a:ea typeface="SimSun" charset="-122"/>
              </a:rPr>
              <a:t>Netscape 3.0 </a:t>
            </a:r>
            <a:r>
              <a:rPr lang="bg-BG" sz="2000" dirty="0">
                <a:latin typeface="+mj-lt"/>
                <a:ea typeface="SimSun" charset="-122"/>
              </a:rPr>
              <a:t>с първа в света поддръжка на стилове - </a:t>
            </a:r>
            <a:r>
              <a:rPr lang="en-US" sz="2000" dirty="0">
                <a:latin typeface="+mj-lt"/>
                <a:ea typeface="SimSun" charset="-122"/>
              </a:rPr>
              <a:t>Cascading Style Sheets (CSS)</a:t>
            </a:r>
          </a:p>
          <a:p>
            <a:pPr marL="342900" indent="-342900" eaLnBrk="0" hangingPunct="0">
              <a:spcBef>
                <a:spcPts val="800"/>
              </a:spcBef>
              <a:buFont typeface="Arial" pitchFamily="34" charset="0"/>
              <a:buChar char="•"/>
              <a:defRPr/>
            </a:pPr>
            <a:r>
              <a:rPr lang="en-US" sz="2000" dirty="0">
                <a:latin typeface="+mj-lt"/>
                <a:ea typeface="SimSun" charset="-122"/>
              </a:rPr>
              <a:t>1997 </a:t>
            </a:r>
            <a:r>
              <a:rPr lang="bg-BG" sz="2000" dirty="0">
                <a:latin typeface="+mj-lt"/>
                <a:ea typeface="SimSun" charset="-122"/>
              </a:rPr>
              <a:t>г. - </a:t>
            </a:r>
            <a:r>
              <a:rPr lang="en-US" sz="2000" dirty="0">
                <a:latin typeface="+mj-lt"/>
                <a:ea typeface="SimSun" charset="-122"/>
              </a:rPr>
              <a:t>Internet Explorer 4 </a:t>
            </a:r>
            <a:r>
              <a:rPr lang="bg-BG" sz="2000" dirty="0">
                <a:latin typeface="+mj-lt"/>
                <a:ea typeface="SimSun" charset="-122"/>
              </a:rPr>
              <a:t>е интегриран в </a:t>
            </a:r>
            <a:r>
              <a:rPr lang="en-US" sz="2000" dirty="0">
                <a:latin typeface="+mj-lt"/>
                <a:ea typeface="SimSun" charset="-122"/>
              </a:rPr>
              <a:t>Microsoft Windows </a:t>
            </a:r>
          </a:p>
          <a:p>
            <a:pPr marL="342900" indent="-342900" eaLnBrk="0" hangingPunct="0">
              <a:spcBef>
                <a:spcPts val="800"/>
              </a:spcBef>
              <a:buFont typeface="Arial" pitchFamily="34" charset="0"/>
              <a:buChar char="•"/>
              <a:defRPr/>
            </a:pPr>
            <a:r>
              <a:rPr lang="bg-BG" sz="2000" dirty="0">
                <a:latin typeface="+mj-lt"/>
                <a:ea typeface="SimSun" charset="-122"/>
              </a:rPr>
              <a:t>Нови видове браузъри с поддръжка на разширени (макар често несъвместими) версии на </a:t>
            </a:r>
            <a:r>
              <a:rPr lang="en-US" sz="2000" dirty="0">
                <a:latin typeface="+mj-lt"/>
                <a:ea typeface="SimSun" charset="-122"/>
              </a:rPr>
              <a:t>HTML </a:t>
            </a:r>
            <a:r>
              <a:rPr lang="bg-BG" sz="2000" dirty="0">
                <a:latin typeface="+mj-lt"/>
                <a:ea typeface="SimSun" charset="-122"/>
              </a:rPr>
              <a:t>заливат пазарата – </a:t>
            </a:r>
            <a:r>
              <a:rPr lang="bg-BG" sz="2000" dirty="0" smtClean="0">
                <a:latin typeface="+mj-lt"/>
                <a:ea typeface="SimSun" charset="-122"/>
              </a:rPr>
              <a:t>виж </a:t>
            </a:r>
            <a:endParaRPr lang="ru-RU" sz="2000" kern="0" dirty="0">
              <a:latin typeface="+mj-lt"/>
            </a:endParaRPr>
          </a:p>
        </p:txBody>
      </p:sp>
      <p:sp>
        <p:nvSpPr>
          <p:cNvPr id="2" name="Rectangle 1"/>
          <p:cNvSpPr/>
          <p:nvPr/>
        </p:nvSpPr>
        <p:spPr>
          <a:xfrm>
            <a:off x="834616" y="5540512"/>
            <a:ext cx="7467601" cy="307777"/>
          </a:xfrm>
          <a:prstGeom prst="rect">
            <a:avLst/>
          </a:prstGeom>
          <a:solidFill>
            <a:schemeClr val="accent2">
              <a:lumMod val="75000"/>
            </a:schemeClr>
          </a:solidFill>
        </p:spPr>
        <p:txBody>
          <a:bodyPr wrap="square">
            <a:spAutoFit/>
          </a:bodyPr>
          <a:lstStyle/>
          <a:p>
            <a:pPr algn="ctr" eaLnBrk="0" hangingPunct="0">
              <a:spcBef>
                <a:spcPts val="800"/>
              </a:spcBef>
              <a:defRPr/>
            </a:pPr>
            <a:r>
              <a:rPr lang="en-US" sz="1400" b="1" dirty="0">
                <a:solidFill>
                  <a:schemeClr val="bg1"/>
                </a:solidFill>
                <a:ea typeface="SimSun" charset="-122"/>
                <a:hlinkClick r:id="rId3"/>
              </a:rPr>
              <a:t>http://upload.wikimedia.org/wikipedia/commons/7/74/Timeline_of_web_browsers.svg</a:t>
            </a:r>
            <a:r>
              <a:rPr lang="en-US" sz="1400" b="1" dirty="0">
                <a:solidFill>
                  <a:schemeClr val="bg1"/>
                </a:solidFill>
                <a:ea typeface="SimSun" charset="-122"/>
              </a:rPr>
              <a:t> </a:t>
            </a:r>
            <a:endParaRPr lang="ru-RU" sz="1400" b="1" kern="0" dirty="0">
              <a:solidFill>
                <a:schemeClr val="bg1"/>
              </a:solidFill>
              <a:latin typeface="Calibri"/>
            </a:endParaRPr>
          </a:p>
        </p:txBody>
      </p:sp>
    </p:spTree>
    <p:extLst>
      <p:ext uri="{BB962C8B-B14F-4D97-AF65-F5344CB8AC3E}">
        <p14:creationId xmlns:p14="http://schemas.microsoft.com/office/powerpoint/2010/main" val="314331533"/>
      </p:ext>
    </p:extLst>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4098" name="Text Box 2"/>
          <p:cNvSpPr txBox="1">
            <a:spLocks noChangeArrowheads="1"/>
          </p:cNvSpPr>
          <p:nvPr/>
        </p:nvSpPr>
        <p:spPr bwMode="auto">
          <a:xfrm>
            <a:off x="541927" y="967832"/>
            <a:ext cx="8229600"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Войната на браузърите</a:t>
            </a:r>
            <a:endParaRPr lang="en-US" sz="4000" kern="0" dirty="0">
              <a:solidFill>
                <a:schemeClr val="tx2"/>
              </a:solidFill>
              <a:latin typeface="+mj-lt"/>
              <a:ea typeface="+mj-ea"/>
              <a:cs typeface="+mj-cs"/>
            </a:endParaRPr>
          </a:p>
        </p:txBody>
      </p:sp>
      <p:sp>
        <p:nvSpPr>
          <p:cNvPr id="5" name="Content Placeholder 2"/>
          <p:cNvSpPr txBox="1">
            <a:spLocks/>
          </p:cNvSpPr>
          <p:nvPr/>
        </p:nvSpPr>
        <p:spPr>
          <a:xfrm>
            <a:off x="754063" y="765175"/>
            <a:ext cx="7778750" cy="5472113"/>
          </a:xfrm>
          <a:prstGeom prst="rect">
            <a:avLst/>
          </a:prstGeom>
        </p:spPr>
        <p:txBody>
          <a:bodyPr/>
          <a:lstStyle/>
          <a:p>
            <a:pPr marL="342900" indent="-342900" eaLnBrk="0" hangingPunct="0">
              <a:spcBef>
                <a:spcPts val="800"/>
              </a:spcBef>
              <a:buFont typeface="Arial" pitchFamily="34" charset="0"/>
              <a:buChar char="•"/>
              <a:defRPr/>
            </a:pPr>
            <a:endParaRPr lang="ru-RU" kern="0" dirty="0">
              <a:solidFill>
                <a:schemeClr val="accent4">
                  <a:lumMod val="65000"/>
                  <a:lumOff val="35000"/>
                </a:schemeClr>
              </a:solidFill>
              <a:latin typeface="+mn-lt"/>
              <a:ea typeface="+mn-ea"/>
            </a:endParaRPr>
          </a:p>
        </p:txBody>
      </p:sp>
      <p:sp>
        <p:nvSpPr>
          <p:cNvPr id="6" name="Rectangle 5"/>
          <p:cNvSpPr/>
          <p:nvPr/>
        </p:nvSpPr>
        <p:spPr>
          <a:xfrm>
            <a:off x="754063" y="1981200"/>
            <a:ext cx="7627938" cy="4708981"/>
          </a:xfrm>
          <a:prstGeom prst="rect">
            <a:avLst/>
          </a:prstGeom>
        </p:spPr>
        <p:txBody>
          <a:bodyPr wrap="square">
            <a:spAutoFit/>
          </a:bodyPr>
          <a:lstStyle/>
          <a:p>
            <a:pPr>
              <a:buFont typeface="Wingdings" pitchFamily="2" charset="2"/>
              <a:buChar char="ü"/>
              <a:defRPr/>
            </a:pPr>
            <a:r>
              <a:rPr lang="bg-BG" sz="2000" dirty="0">
                <a:latin typeface="+mj-lt"/>
                <a:ea typeface="SimSun" charset="-122"/>
              </a:rPr>
              <a:t>Февруари 2011 г. - </a:t>
            </a:r>
            <a:r>
              <a:rPr lang="en-US" sz="2000" dirty="0">
                <a:latin typeface="+mj-lt"/>
                <a:ea typeface="SimSun" charset="-122"/>
              </a:rPr>
              <a:t>Internet Explorer 45%, Firefox 30%, Chrome 17%, Safari 5%, Opera 2%, </a:t>
            </a:r>
            <a:r>
              <a:rPr lang="bg-BG" sz="2000" dirty="0">
                <a:latin typeface="+mj-lt"/>
                <a:ea typeface="SimSun" charset="-122"/>
              </a:rPr>
              <a:t>други браузъри - около 1% </a:t>
            </a:r>
            <a:endParaRPr lang="en-US" sz="2000" dirty="0">
              <a:latin typeface="+mj-lt"/>
              <a:ea typeface="SimSun" charset="-122"/>
            </a:endParaRPr>
          </a:p>
          <a:p>
            <a:pPr>
              <a:buFont typeface="Wingdings" pitchFamily="2" charset="2"/>
              <a:buChar char="ü"/>
              <a:defRPr/>
            </a:pPr>
            <a:r>
              <a:rPr lang="bg-BG" sz="2000" dirty="0">
                <a:latin typeface="+mj-lt"/>
                <a:ea typeface="SimSun" charset="-122"/>
              </a:rPr>
              <a:t>Декември 2012 г. - </a:t>
            </a:r>
            <a:r>
              <a:rPr lang="en-US" sz="2000" dirty="0">
                <a:latin typeface="+mj-lt"/>
                <a:ea typeface="SimSun" charset="-122"/>
              </a:rPr>
              <a:t>Internet Explorer 54,70%, Firefox 19,82%, Chrome 18,04%, Safari 5,24%, </a:t>
            </a:r>
            <a:r>
              <a:rPr lang="bg-BG" sz="2000" dirty="0">
                <a:latin typeface="+mj-lt"/>
                <a:ea typeface="SimSun" charset="-122"/>
              </a:rPr>
              <a:t>други браузъри - около 1%</a:t>
            </a:r>
          </a:p>
          <a:p>
            <a:pPr>
              <a:buFont typeface="Wingdings" pitchFamily="2" charset="2"/>
              <a:buChar char="ü"/>
              <a:defRPr/>
            </a:pPr>
            <a:r>
              <a:rPr lang="bg-BG" sz="2000" dirty="0">
                <a:latin typeface="+mj-lt"/>
                <a:ea typeface="SimSun" charset="-122"/>
              </a:rPr>
              <a:t>Февруари 2014-</a:t>
            </a:r>
            <a:r>
              <a:rPr lang="en-US" sz="2000" dirty="0">
                <a:latin typeface="+mj-lt"/>
                <a:ea typeface="SimSun" charset="-122"/>
              </a:rPr>
              <a:t>Chrome-43,85%; IE 22,58%; Firefox-18,75%; Safari-9,91%</a:t>
            </a:r>
            <a:endParaRPr lang="bg-BG" sz="2000" dirty="0">
              <a:latin typeface="+mj-lt"/>
              <a:ea typeface="SimSun" charset="-122"/>
            </a:endParaRPr>
          </a:p>
          <a:p>
            <a:pPr>
              <a:buFont typeface="Wingdings" pitchFamily="2" charset="2"/>
              <a:buChar char="ü"/>
              <a:defRPr/>
            </a:pPr>
            <a:r>
              <a:rPr lang="bg-BG" sz="2000" dirty="0">
                <a:latin typeface="+mj-lt"/>
                <a:ea typeface="SimSun" charset="-122"/>
              </a:rPr>
              <a:t>Февруари 2015-</a:t>
            </a:r>
            <a:r>
              <a:rPr lang="en-US" sz="2000" dirty="0">
                <a:latin typeface="+mj-lt"/>
                <a:ea typeface="SimSun" charset="-122"/>
              </a:rPr>
              <a:t>Chrome</a:t>
            </a:r>
            <a:r>
              <a:rPr lang="bg-BG" sz="2000" dirty="0">
                <a:latin typeface="+mj-lt"/>
                <a:ea typeface="SimSun" charset="-122"/>
              </a:rPr>
              <a:t>-48</a:t>
            </a:r>
            <a:r>
              <a:rPr lang="en-US" sz="2000" dirty="0">
                <a:latin typeface="+mj-lt"/>
                <a:ea typeface="SimSun" charset="-122"/>
              </a:rPr>
              <a:t>,</a:t>
            </a:r>
            <a:r>
              <a:rPr lang="bg-BG" sz="2000" dirty="0">
                <a:latin typeface="+mj-lt"/>
                <a:ea typeface="SimSun" charset="-122"/>
              </a:rPr>
              <a:t>75%</a:t>
            </a:r>
            <a:r>
              <a:rPr lang="en-US" sz="2000" dirty="0">
                <a:latin typeface="+mj-lt"/>
                <a:ea typeface="SimSun" charset="-122"/>
              </a:rPr>
              <a:t>; IE-22,58%; Firefox-16,53%, Safari-10,21%</a:t>
            </a:r>
            <a:endParaRPr lang="bg-BG" sz="2000" dirty="0">
              <a:latin typeface="+mj-lt"/>
              <a:ea typeface="SimSun" charset="-122"/>
            </a:endParaRPr>
          </a:p>
          <a:p>
            <a:pPr>
              <a:buFont typeface="Wingdings" pitchFamily="2" charset="2"/>
              <a:buChar char="ü"/>
              <a:defRPr/>
            </a:pPr>
            <a:r>
              <a:rPr lang="bg-BG" sz="2000" dirty="0">
                <a:latin typeface="+mj-lt"/>
                <a:ea typeface="SimSun" charset="-122"/>
              </a:rPr>
              <a:t>Февруари 2016- </a:t>
            </a:r>
            <a:r>
              <a:rPr lang="en-US" sz="2000" dirty="0">
                <a:latin typeface="+mj-lt"/>
                <a:ea typeface="SimSun" charset="-122"/>
              </a:rPr>
              <a:t>Chrome-55,33%; IE- 13,38%; Firefox-14,67; Safari-9,46%</a:t>
            </a:r>
          </a:p>
          <a:p>
            <a:pPr>
              <a:defRPr/>
            </a:pPr>
            <a:endParaRPr lang="bg-BG" sz="2000" dirty="0" smtClean="0">
              <a:latin typeface="+mj-lt"/>
              <a:ea typeface="SimSun" charset="-122"/>
            </a:endParaRPr>
          </a:p>
          <a:p>
            <a:pPr>
              <a:defRPr/>
            </a:pPr>
            <a:r>
              <a:rPr lang="bg-BG" sz="2000" dirty="0" smtClean="0">
                <a:latin typeface="+mj-lt"/>
                <a:ea typeface="SimSun" charset="-122"/>
              </a:rPr>
              <a:t>източник</a:t>
            </a:r>
            <a:r>
              <a:rPr lang="bg-BG" sz="2000" dirty="0">
                <a:latin typeface="+mj-lt"/>
                <a:ea typeface="SimSun" charset="-122"/>
              </a:rPr>
              <a:t>: </a:t>
            </a:r>
            <a:r>
              <a:rPr lang="en-US" sz="2000" dirty="0" err="1">
                <a:latin typeface="+mj-lt"/>
                <a:ea typeface="SimSun" charset="-122"/>
              </a:rPr>
              <a:t>StatCounter</a:t>
            </a:r>
            <a:r>
              <a:rPr lang="en-US" sz="2000" dirty="0">
                <a:latin typeface="+mj-lt"/>
                <a:ea typeface="SimSun" charset="-122"/>
              </a:rPr>
              <a:t> global market</a:t>
            </a:r>
            <a:endParaRPr lang="bg-BG" sz="2000" b="1" dirty="0">
              <a:latin typeface="+mj-lt"/>
              <a:ea typeface="SimSun" charset="-122"/>
            </a:endParaRPr>
          </a:p>
          <a:p>
            <a:pPr>
              <a:defRPr/>
            </a:pPr>
            <a:endParaRPr lang="bg-BG" sz="2000" dirty="0">
              <a:latin typeface="+mj-lt"/>
              <a:ea typeface="SimSun" charset="-122"/>
            </a:endParaRPr>
          </a:p>
          <a:p>
            <a:pPr>
              <a:buFont typeface="Wingdings" pitchFamily="2" charset="2"/>
              <a:buChar char="ü"/>
              <a:defRPr/>
            </a:pPr>
            <a:endParaRPr lang="en-US" sz="2000" dirty="0">
              <a:latin typeface="+mj-lt"/>
              <a:ea typeface="SimSun" charset="-122"/>
            </a:endParaRPr>
          </a:p>
          <a:p>
            <a:pPr>
              <a:buFont typeface="Wingdings" pitchFamily="2" charset="2"/>
              <a:buChar char="ü"/>
              <a:defRPr/>
            </a:pPr>
            <a:endParaRPr lang="bg-BG" sz="2000" dirty="0">
              <a:latin typeface="+mj-lt"/>
              <a:ea typeface="SimSun" charset="-122"/>
            </a:endParaRPr>
          </a:p>
        </p:txBody>
      </p:sp>
    </p:spTree>
    <p:extLst>
      <p:ext uri="{BB962C8B-B14F-4D97-AF65-F5344CB8AC3E}">
        <p14:creationId xmlns:p14="http://schemas.microsoft.com/office/powerpoint/2010/main" val="2542683745"/>
      </p:ext>
    </p:extLst>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4098" name="Text Box 2"/>
          <p:cNvSpPr txBox="1">
            <a:spLocks noChangeArrowheads="1"/>
          </p:cNvSpPr>
          <p:nvPr/>
        </p:nvSpPr>
        <p:spPr bwMode="auto">
          <a:xfrm>
            <a:off x="1108076" y="762000"/>
            <a:ext cx="6851650"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Война на браузърите</a:t>
            </a:r>
            <a:endParaRPr lang="bg-BG" sz="4000" kern="0" dirty="0">
              <a:solidFill>
                <a:schemeClr val="tx2"/>
              </a:solidFill>
              <a:latin typeface="+mj-lt"/>
              <a:ea typeface="+mj-ea"/>
              <a:cs typeface="+mj-cs"/>
            </a:endParaRPr>
          </a:p>
        </p:txBody>
      </p:sp>
      <p:sp>
        <p:nvSpPr>
          <p:cNvPr id="6" name="Rectangle 5"/>
          <p:cNvSpPr/>
          <p:nvPr/>
        </p:nvSpPr>
        <p:spPr>
          <a:xfrm>
            <a:off x="685801" y="2038688"/>
            <a:ext cx="7696200" cy="3477875"/>
          </a:xfrm>
          <a:prstGeom prst="rect">
            <a:avLst/>
          </a:prstGeom>
        </p:spPr>
        <p:txBody>
          <a:bodyPr wrap="square">
            <a:spAutoFit/>
          </a:bodyPr>
          <a:lstStyle/>
          <a:p>
            <a:pPr>
              <a:buFont typeface="Times New Roman" pitchFamily="16" charset="0"/>
              <a:buNone/>
              <a:defRPr/>
            </a:pPr>
            <a:r>
              <a:rPr lang="ru-RU" sz="2000" b="1" dirty="0">
                <a:latin typeface="+mj-lt"/>
                <a:ea typeface="SimSun" charset="-122"/>
              </a:rPr>
              <a:t>Тази война води до</a:t>
            </a:r>
            <a:r>
              <a:rPr lang="ru-RU" sz="2000" dirty="0">
                <a:latin typeface="+mj-lt"/>
                <a:ea typeface="SimSun" charset="-122"/>
              </a:rPr>
              <a:t>: </a:t>
            </a:r>
          </a:p>
          <a:p>
            <a:pPr marL="449263" indent="-449263">
              <a:buFont typeface="Wingdings" pitchFamily="2" charset="2"/>
              <a:buChar char="ü"/>
              <a:defRPr/>
            </a:pPr>
            <a:endParaRPr lang="ru-RU" sz="2000" dirty="0">
              <a:latin typeface="+mj-lt"/>
              <a:ea typeface="SimSun" charset="-122"/>
            </a:endParaRPr>
          </a:p>
          <a:p>
            <a:pPr marL="449263" indent="-449263">
              <a:buFont typeface="Wingdings" pitchFamily="2" charset="2"/>
              <a:buChar char="ü"/>
              <a:defRPr/>
            </a:pPr>
            <a:r>
              <a:rPr lang="ru-RU" sz="2000" dirty="0">
                <a:latin typeface="+mj-lt"/>
                <a:ea typeface="SimSun" charset="-122"/>
              </a:rPr>
              <a:t>надпреварата в предлагането на нови функционалности</a:t>
            </a:r>
            <a:endParaRPr lang="en-US" sz="2000" dirty="0">
              <a:latin typeface="+mj-lt"/>
              <a:ea typeface="SimSun" charset="-122"/>
            </a:endParaRPr>
          </a:p>
          <a:p>
            <a:pPr marL="449263" indent="-449263">
              <a:buFont typeface="Wingdings" pitchFamily="2" charset="2"/>
              <a:buChar char="ü"/>
              <a:defRPr/>
            </a:pPr>
            <a:r>
              <a:rPr lang="ru-RU" sz="2000" dirty="0">
                <a:latin typeface="+mj-lt"/>
                <a:ea typeface="SimSun" charset="-122"/>
              </a:rPr>
              <a:t> Добавяне на уникални за браузъра нови маркери (тагове) на съдържание вместо придържане към стандартите – напр. &lt;marquee&gt; в Microsoft's Internet Explorer и &lt;blink&gt; в Netscape.</a:t>
            </a:r>
          </a:p>
          <a:p>
            <a:pPr marL="449263" indent="-449263">
              <a:buFont typeface="Wingdings" pitchFamily="2" charset="2"/>
              <a:buChar char="ü"/>
              <a:defRPr/>
            </a:pPr>
            <a:r>
              <a:rPr lang="ru-RU" sz="2000" dirty="0">
                <a:latin typeface="+mj-lt"/>
                <a:ea typeface="SimSun" charset="-122"/>
              </a:rPr>
              <a:t>Изоставане в развитието на стандарта HTML, поддържан от W3C. Проблеми със сигурността – зареждане на вируси при зареждане на документи с активно съдържание (документи-приложения)</a:t>
            </a:r>
            <a:r>
              <a:rPr lang="en-US" sz="2000" dirty="0">
                <a:latin typeface="+mj-lt"/>
                <a:ea typeface="SimSun" charset="-122"/>
              </a:rPr>
              <a:t> </a:t>
            </a:r>
            <a:r>
              <a:rPr lang="bg-BG" sz="2000" dirty="0">
                <a:latin typeface="+mj-lt"/>
                <a:ea typeface="SimSun" charset="-122"/>
              </a:rPr>
              <a:t>и др.</a:t>
            </a:r>
            <a:endParaRPr lang="en-US" sz="2000" dirty="0">
              <a:latin typeface="+mj-lt"/>
              <a:ea typeface="SimSun" charset="-122"/>
            </a:endParaRPr>
          </a:p>
        </p:txBody>
      </p:sp>
    </p:spTree>
    <p:extLst>
      <p:ext uri="{BB962C8B-B14F-4D97-AF65-F5344CB8AC3E}">
        <p14:creationId xmlns:p14="http://schemas.microsoft.com/office/powerpoint/2010/main" val="2146741527"/>
      </p:ext>
    </p:extLst>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442913"/>
            <a:ext cx="8420100" cy="338137"/>
          </a:xfrm>
          <a:prstGeom prst="rect">
            <a:avLst/>
          </a:prstGeom>
        </p:spPr>
        <p:txBody>
          <a:bodyPr>
            <a:spAutoFit/>
          </a:bodyPr>
          <a:lstStyle/>
          <a:p>
            <a:pPr algn="ctr">
              <a:defRPr/>
            </a:pPr>
            <a:r>
              <a:rPr lang="bg-BG" sz="1600" i="1" dirty="0">
                <a:solidFill>
                  <a:schemeClr val="accent4">
                    <a:lumMod val="95000"/>
                    <a:lumOff val="5000"/>
                  </a:schemeClr>
                </a:solidFill>
                <a:latin typeface="Arial" charset="0"/>
              </a:rPr>
              <a:t>Източник</a:t>
            </a:r>
            <a:r>
              <a:rPr lang="bg-BG" sz="1600" dirty="0">
                <a:solidFill>
                  <a:schemeClr val="accent4">
                    <a:lumMod val="95000"/>
                    <a:lumOff val="5000"/>
                  </a:schemeClr>
                </a:solidFill>
                <a:latin typeface="Arial" charset="0"/>
              </a:rPr>
              <a:t>: </a:t>
            </a:r>
            <a:r>
              <a:rPr lang="en-GB" sz="1600" dirty="0">
                <a:solidFill>
                  <a:schemeClr val="accent4">
                    <a:lumMod val="95000"/>
                    <a:lumOff val="5000"/>
                  </a:schemeClr>
                </a:solidFill>
                <a:latin typeface="Arial" charset="0"/>
              </a:rPr>
              <a:t>http://gs.statcounter.com</a:t>
            </a:r>
            <a:endParaRPr lang="bg-BG" sz="1600" dirty="0">
              <a:solidFill>
                <a:schemeClr val="accent4">
                  <a:lumMod val="95000"/>
                  <a:lumOff val="5000"/>
                </a:schemeClr>
              </a:solidFill>
              <a:latin typeface="Arial" charset="0"/>
            </a:endParaRPr>
          </a:p>
        </p:txBody>
      </p:sp>
      <p:sp>
        <p:nvSpPr>
          <p:cNvPr id="29699" name="TextBox 4"/>
          <p:cNvSpPr txBox="1">
            <a:spLocks noChangeArrowheads="1"/>
          </p:cNvSpPr>
          <p:nvPr/>
        </p:nvSpPr>
        <p:spPr bwMode="auto">
          <a:xfrm>
            <a:off x="6553200" y="611981"/>
            <a:ext cx="1428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3200" b="1" dirty="0">
                <a:solidFill>
                  <a:schemeClr val="tx1"/>
                </a:solidFill>
              </a:rPr>
              <a:t>201</a:t>
            </a:r>
            <a:r>
              <a:rPr lang="bg-BG" altLang="en-US" sz="3200" b="1" dirty="0">
                <a:solidFill>
                  <a:schemeClr val="tx1"/>
                </a:solidFill>
              </a:rPr>
              <a:t>6г</a:t>
            </a:r>
            <a:endParaRPr lang="en-US" altLang="en-US" sz="3200" b="1" dirty="0">
              <a:solidFill>
                <a:schemeClr val="tx1"/>
              </a:solidFill>
            </a:endParaRPr>
          </a:p>
        </p:txBody>
      </p:sp>
      <p:pic>
        <p:nvPicPr>
          <p:cNvPr id="29700" name="Picture 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852" y="1168990"/>
            <a:ext cx="8404225" cy="5154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68902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022" t="25639"/>
          <a:stretch/>
        </p:blipFill>
        <p:spPr bwMode="auto">
          <a:xfrm>
            <a:off x="762001" y="1981201"/>
            <a:ext cx="7524750" cy="3810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723" name="TextBox 4"/>
          <p:cNvSpPr txBox="1">
            <a:spLocks noChangeArrowheads="1"/>
          </p:cNvSpPr>
          <p:nvPr/>
        </p:nvSpPr>
        <p:spPr bwMode="auto">
          <a:xfrm>
            <a:off x="6858000" y="838200"/>
            <a:ext cx="1428750" cy="584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3200" b="1" dirty="0">
                <a:solidFill>
                  <a:schemeClr val="tx1"/>
                </a:solidFill>
              </a:rPr>
              <a:t>201</a:t>
            </a:r>
            <a:r>
              <a:rPr lang="bg-BG" altLang="en-US" sz="3200" b="1" dirty="0">
                <a:solidFill>
                  <a:schemeClr val="tx1"/>
                </a:solidFill>
              </a:rPr>
              <a:t>7г</a:t>
            </a:r>
            <a:endParaRPr lang="en-US" altLang="en-US" sz="3200" b="1" dirty="0">
              <a:solidFill>
                <a:schemeClr val="tx1"/>
              </a:solidFill>
            </a:endParaRPr>
          </a:p>
        </p:txBody>
      </p:sp>
    </p:spTree>
    <p:extLst>
      <p:ext uri="{BB962C8B-B14F-4D97-AF65-F5344CB8AC3E}">
        <p14:creationId xmlns:p14="http://schemas.microsoft.com/office/powerpoint/2010/main" val="24567235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034" t="28991" r="-1747" b="922"/>
          <a:stretch/>
        </p:blipFill>
        <p:spPr bwMode="auto">
          <a:xfrm>
            <a:off x="663620" y="1981200"/>
            <a:ext cx="7718380" cy="3852544"/>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747" name="TextBox 4"/>
          <p:cNvSpPr txBox="1">
            <a:spLocks noChangeArrowheads="1"/>
          </p:cNvSpPr>
          <p:nvPr/>
        </p:nvSpPr>
        <p:spPr bwMode="auto">
          <a:xfrm>
            <a:off x="6899230" y="850900"/>
            <a:ext cx="1428750" cy="584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3200" b="1" dirty="0">
                <a:solidFill>
                  <a:schemeClr val="tx1"/>
                </a:solidFill>
              </a:rPr>
              <a:t>201</a:t>
            </a:r>
            <a:r>
              <a:rPr lang="bg-BG" altLang="en-US" sz="3200" b="1" dirty="0">
                <a:solidFill>
                  <a:schemeClr val="tx1"/>
                </a:solidFill>
              </a:rPr>
              <a:t>8г</a:t>
            </a:r>
            <a:endParaRPr lang="en-US" altLang="en-US" sz="3200" b="1" dirty="0">
              <a:solidFill>
                <a:schemeClr val="tx1"/>
              </a:solidFill>
            </a:endParaRPr>
          </a:p>
        </p:txBody>
      </p:sp>
    </p:spTree>
    <p:extLst>
      <p:ext uri="{BB962C8B-B14F-4D97-AF65-F5344CB8AC3E}">
        <p14:creationId xmlns:p14="http://schemas.microsoft.com/office/powerpoint/2010/main" val="4689506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latin typeface="+mj-lt"/>
              </a:rPr>
              <a:t>Съдържание на курса</a:t>
            </a:r>
            <a:endParaRPr lang="bg-BG" dirty="0">
              <a:latin typeface="+mj-lt"/>
            </a:endParaRPr>
          </a:p>
        </p:txBody>
      </p:sp>
      <p:sp>
        <p:nvSpPr>
          <p:cNvPr id="3" name="Content Placeholder 2"/>
          <p:cNvSpPr>
            <a:spLocks noGrp="1"/>
          </p:cNvSpPr>
          <p:nvPr>
            <p:ph idx="1"/>
          </p:nvPr>
        </p:nvSpPr>
        <p:spPr>
          <a:xfrm>
            <a:off x="685800" y="1905000"/>
            <a:ext cx="7848600" cy="3962400"/>
          </a:xfrm>
        </p:spPr>
        <p:txBody>
          <a:bodyPr>
            <a:normAutofit lnSpcReduction="10000"/>
          </a:bodyPr>
          <a:lstStyle/>
          <a:p>
            <a:pPr lvl="0"/>
            <a:r>
              <a:rPr lang="bg-BG" sz="2000" dirty="0" smtClean="0">
                <a:solidFill>
                  <a:schemeClr val="tx2"/>
                </a:solidFill>
              </a:rPr>
              <a:t>Въведение в Уеб дизайна</a:t>
            </a:r>
            <a:endParaRPr lang="bg-BG" sz="2000" dirty="0">
              <a:solidFill>
                <a:schemeClr val="tx2"/>
              </a:solidFill>
            </a:endParaRPr>
          </a:p>
          <a:p>
            <a:pPr lvl="0"/>
            <a:r>
              <a:rPr lang="bg-BG" sz="2000" dirty="0">
                <a:solidFill>
                  <a:schemeClr val="tx2"/>
                </a:solidFill>
              </a:rPr>
              <a:t>Семантичен WEB. </a:t>
            </a:r>
            <a:endParaRPr lang="bg-BG" sz="2000" dirty="0" smtClean="0">
              <a:solidFill>
                <a:schemeClr val="tx2"/>
              </a:solidFill>
            </a:endParaRPr>
          </a:p>
          <a:p>
            <a:pPr lvl="0"/>
            <a:r>
              <a:rPr lang="bg-BG" sz="2000" dirty="0" smtClean="0">
                <a:solidFill>
                  <a:schemeClr val="tx2"/>
                </a:solidFill>
              </a:rPr>
              <a:t>Проектиране </a:t>
            </a:r>
            <a:r>
              <a:rPr lang="bg-BG" sz="2000" dirty="0">
                <a:solidFill>
                  <a:schemeClr val="tx2"/>
                </a:solidFill>
              </a:rPr>
              <a:t>на уеб сайт. </a:t>
            </a:r>
            <a:endParaRPr lang="bg-BG" sz="2000" dirty="0" smtClean="0">
              <a:solidFill>
                <a:schemeClr val="tx2"/>
              </a:solidFill>
            </a:endParaRPr>
          </a:p>
          <a:p>
            <a:pPr lvl="0"/>
            <a:r>
              <a:rPr lang="bg-BG" sz="2000" dirty="0" smtClean="0">
                <a:solidFill>
                  <a:schemeClr val="tx2"/>
                </a:solidFill>
              </a:rPr>
              <a:t>Уеб типография</a:t>
            </a:r>
            <a:r>
              <a:rPr lang="bg-BG" sz="2000" dirty="0">
                <a:solidFill>
                  <a:schemeClr val="tx2"/>
                </a:solidFill>
              </a:rPr>
              <a:t>. </a:t>
            </a:r>
            <a:endParaRPr lang="bg-BG" sz="2000" dirty="0" smtClean="0">
              <a:solidFill>
                <a:schemeClr val="tx2"/>
              </a:solidFill>
            </a:endParaRPr>
          </a:p>
          <a:p>
            <a:pPr lvl="0"/>
            <a:r>
              <a:rPr lang="bg-BG" sz="2000" dirty="0" smtClean="0">
                <a:solidFill>
                  <a:schemeClr val="tx2"/>
                </a:solidFill>
              </a:rPr>
              <a:t>Цветови </a:t>
            </a:r>
            <a:r>
              <a:rPr lang="bg-BG" sz="2000" dirty="0">
                <a:solidFill>
                  <a:schemeClr val="tx2"/>
                </a:solidFill>
              </a:rPr>
              <a:t>и файлови формати за Уеб. </a:t>
            </a:r>
            <a:endParaRPr lang="bg-BG" sz="2000" dirty="0" smtClean="0">
              <a:solidFill>
                <a:schemeClr val="tx2"/>
              </a:solidFill>
            </a:endParaRPr>
          </a:p>
          <a:p>
            <a:pPr lvl="0"/>
            <a:r>
              <a:rPr lang="bg-BG" sz="2000" dirty="0" smtClean="0">
                <a:solidFill>
                  <a:schemeClr val="tx2"/>
                </a:solidFill>
              </a:rPr>
              <a:t>Интерактивна </a:t>
            </a:r>
            <a:r>
              <a:rPr lang="bg-BG" sz="2000" dirty="0">
                <a:solidFill>
                  <a:schemeClr val="tx2"/>
                </a:solidFill>
              </a:rPr>
              <a:t>графика – принципи и терминология. </a:t>
            </a:r>
            <a:endParaRPr lang="bg-BG" sz="2000" dirty="0" smtClean="0">
              <a:solidFill>
                <a:schemeClr val="tx2"/>
              </a:solidFill>
            </a:endParaRPr>
          </a:p>
          <a:p>
            <a:pPr lvl="0"/>
            <a:r>
              <a:rPr lang="en-US" sz="2000" dirty="0" smtClean="0">
                <a:solidFill>
                  <a:schemeClr val="tx2"/>
                </a:solidFill>
              </a:rPr>
              <a:t>HTML </a:t>
            </a:r>
            <a:r>
              <a:rPr lang="en-US" sz="2000" dirty="0">
                <a:solidFill>
                  <a:schemeClr val="tx2"/>
                </a:solidFill>
              </a:rPr>
              <a:t>5. </a:t>
            </a:r>
            <a:r>
              <a:rPr lang="en-US" sz="2000" dirty="0" err="1">
                <a:solidFill>
                  <a:schemeClr val="tx2"/>
                </a:solidFill>
              </a:rPr>
              <a:t>Javacsript</a:t>
            </a:r>
            <a:r>
              <a:rPr lang="en-US" sz="2000" dirty="0">
                <a:solidFill>
                  <a:schemeClr val="tx2"/>
                </a:solidFill>
              </a:rPr>
              <a:t>. jQuery.</a:t>
            </a:r>
            <a:r>
              <a:rPr lang="bg-BG" sz="2000" dirty="0">
                <a:solidFill>
                  <a:schemeClr val="tx2"/>
                </a:solidFill>
              </a:rPr>
              <a:t> </a:t>
            </a:r>
            <a:endParaRPr lang="bg-BG" sz="2000" dirty="0" smtClean="0">
              <a:solidFill>
                <a:schemeClr val="tx2"/>
              </a:solidFill>
            </a:endParaRPr>
          </a:p>
          <a:p>
            <a:pPr lvl="0"/>
            <a:r>
              <a:rPr lang="en-US" sz="2000" dirty="0" smtClean="0">
                <a:solidFill>
                  <a:schemeClr val="tx2"/>
                </a:solidFill>
              </a:rPr>
              <a:t>CSS</a:t>
            </a:r>
            <a:r>
              <a:rPr lang="bg-BG" sz="2000" dirty="0" smtClean="0">
                <a:solidFill>
                  <a:schemeClr val="tx2"/>
                </a:solidFill>
              </a:rPr>
              <a:t> </a:t>
            </a:r>
            <a:r>
              <a:rPr lang="bg-BG" sz="2000" dirty="0">
                <a:solidFill>
                  <a:schemeClr val="tx2"/>
                </a:solidFill>
              </a:rPr>
              <a:t>3</a:t>
            </a:r>
            <a:r>
              <a:rPr lang="en-US" sz="2000" dirty="0">
                <a:solidFill>
                  <a:schemeClr val="tx2"/>
                </a:solidFill>
              </a:rPr>
              <a:t>. </a:t>
            </a:r>
            <a:r>
              <a:rPr lang="bg-BG" sz="2000" dirty="0">
                <a:solidFill>
                  <a:schemeClr val="tx2"/>
                </a:solidFill>
              </a:rPr>
              <a:t>Свойства на блоковете. Визуално оформление със </a:t>
            </a:r>
            <a:r>
              <a:rPr lang="en-US" sz="2000" dirty="0">
                <a:solidFill>
                  <a:schemeClr val="tx2"/>
                </a:solidFill>
              </a:rPr>
              <a:t>CSS. </a:t>
            </a:r>
            <a:r>
              <a:rPr lang="bg-BG" sz="2000" dirty="0">
                <a:solidFill>
                  <a:schemeClr val="tx2"/>
                </a:solidFill>
              </a:rPr>
              <a:t>Позициониране. </a:t>
            </a:r>
            <a:endParaRPr lang="bg-BG" sz="2000" dirty="0" smtClean="0">
              <a:solidFill>
                <a:schemeClr val="tx2"/>
              </a:solidFill>
            </a:endParaRPr>
          </a:p>
          <a:p>
            <a:pPr lvl="0"/>
            <a:r>
              <a:rPr lang="bg-BG" sz="2000" dirty="0" smtClean="0">
                <a:solidFill>
                  <a:schemeClr val="tx2"/>
                </a:solidFill>
              </a:rPr>
              <a:t>Фреймове</a:t>
            </a:r>
            <a:r>
              <a:rPr lang="bg-BG" sz="2000" dirty="0">
                <a:solidFill>
                  <a:schemeClr val="tx2"/>
                </a:solidFill>
              </a:rPr>
              <a:t>. Формуляри с текстови полета. </a:t>
            </a:r>
            <a:endParaRPr lang="bg-BG" sz="2000" dirty="0" smtClean="0">
              <a:solidFill>
                <a:schemeClr val="tx2"/>
              </a:solidFill>
            </a:endParaRPr>
          </a:p>
          <a:p>
            <a:pPr lvl="0"/>
            <a:r>
              <a:rPr lang="en-US" sz="2000" dirty="0" smtClean="0">
                <a:solidFill>
                  <a:schemeClr val="tx2"/>
                </a:solidFill>
              </a:rPr>
              <a:t>SEO </a:t>
            </a:r>
            <a:r>
              <a:rPr lang="bg-BG" sz="2000" dirty="0">
                <a:solidFill>
                  <a:schemeClr val="tx2"/>
                </a:solidFill>
              </a:rPr>
              <a:t>оптимизация. </a:t>
            </a:r>
            <a:endParaRPr lang="bg-BG" sz="2000" dirty="0"/>
          </a:p>
        </p:txBody>
      </p:sp>
    </p:spTree>
    <p:extLst>
      <p:ext uri="{BB962C8B-B14F-4D97-AF65-F5344CB8AC3E}">
        <p14:creationId xmlns:p14="http://schemas.microsoft.com/office/powerpoint/2010/main" val="2765343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2000" t="27693" r="2000" b="4614"/>
          <a:stretch/>
        </p:blipFill>
        <p:spPr>
          <a:xfrm>
            <a:off x="1447800" y="2286000"/>
            <a:ext cx="6553200" cy="3352800"/>
          </a:xfrm>
          <a:prstGeom prst="rect">
            <a:avLst/>
          </a:prstGeom>
        </p:spPr>
      </p:pic>
      <p:sp>
        <p:nvSpPr>
          <p:cNvPr id="4" name="TextBox 4"/>
          <p:cNvSpPr txBox="1">
            <a:spLocks noChangeArrowheads="1"/>
          </p:cNvSpPr>
          <p:nvPr/>
        </p:nvSpPr>
        <p:spPr bwMode="auto">
          <a:xfrm>
            <a:off x="6899230" y="850900"/>
            <a:ext cx="1428750" cy="584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en-US" sz="3200" b="1" dirty="0" smtClean="0">
                <a:solidFill>
                  <a:schemeClr val="tx1"/>
                </a:solidFill>
              </a:rPr>
              <a:t>2019</a:t>
            </a:r>
            <a:r>
              <a:rPr lang="bg-BG" altLang="en-US" sz="3200" b="1" dirty="0" smtClean="0">
                <a:solidFill>
                  <a:schemeClr val="tx1"/>
                </a:solidFill>
              </a:rPr>
              <a:t>г</a:t>
            </a:r>
            <a:endParaRPr lang="en-US" altLang="en-US" sz="3200" b="1" dirty="0">
              <a:solidFill>
                <a:schemeClr val="tx1"/>
              </a:solidFill>
            </a:endParaRPr>
          </a:p>
        </p:txBody>
      </p:sp>
    </p:spTree>
    <p:extLst>
      <p:ext uri="{BB962C8B-B14F-4D97-AF65-F5344CB8AC3E}">
        <p14:creationId xmlns:p14="http://schemas.microsoft.com/office/powerpoint/2010/main" val="11976533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912904"/>
            <a:ext cx="7696200" cy="4878296"/>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524008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1" y="609600"/>
            <a:ext cx="7696200" cy="48006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99771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8529" y="779451"/>
            <a:ext cx="7583471" cy="4706949"/>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180121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62001" y="838200"/>
            <a:ext cx="7696200" cy="4114800"/>
          </a:xfrm>
          <a:prstGeom prst="rect">
            <a:avLst/>
          </a:prstGeom>
        </p:spPr>
      </p:pic>
    </p:spTree>
    <p:extLst>
      <p:ext uri="{BB962C8B-B14F-4D97-AF65-F5344CB8AC3E}">
        <p14:creationId xmlns:p14="http://schemas.microsoft.com/office/powerpoint/2010/main" val="2559860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3"/>
          <p:cNvPicPr>
            <a:picLocks noChangeAspect="1" noChangeArrowheads="1"/>
          </p:cNvPicPr>
          <p:nvPr/>
        </p:nvPicPr>
        <p:blipFill>
          <a:blip r:embed="rId3">
            <a:clrChange>
              <a:clrFrom>
                <a:srgbClr val="FAFCFD"/>
              </a:clrFrom>
              <a:clrTo>
                <a:srgbClr val="FAFCFD">
                  <a:alpha val="0"/>
                </a:srgbClr>
              </a:clrTo>
            </a:clrChange>
            <a:extLst>
              <a:ext uri="{28A0092B-C50C-407E-A947-70E740481C1C}">
                <a14:useLocalDpi xmlns:a14="http://schemas.microsoft.com/office/drawing/2010/main" val="0"/>
              </a:ext>
            </a:extLst>
          </a:blip>
          <a:srcRect/>
          <a:stretch>
            <a:fillRect/>
          </a:stretch>
        </p:blipFill>
        <p:spPr bwMode="auto">
          <a:xfrm>
            <a:off x="685800" y="685800"/>
            <a:ext cx="7772400" cy="51054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p:cNvPicPr>
            <a:picLocks noChangeAspect="1"/>
          </p:cNvPicPr>
          <p:nvPr/>
        </p:nvPicPr>
        <p:blipFill>
          <a:blip r:embed="rId4"/>
          <a:stretch>
            <a:fillRect/>
          </a:stretch>
        </p:blipFill>
        <p:spPr>
          <a:xfrm>
            <a:off x="809361" y="685800"/>
            <a:ext cx="7648839" cy="5105400"/>
          </a:xfrm>
          <a:prstGeom prst="rect">
            <a:avLst/>
          </a:prstGeom>
        </p:spPr>
      </p:pic>
    </p:spTree>
    <p:extLst>
      <p:ext uri="{BB962C8B-B14F-4D97-AF65-F5344CB8AC3E}">
        <p14:creationId xmlns:p14="http://schemas.microsoft.com/office/powerpoint/2010/main" val="18616420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82100" cy="68580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408253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09600" y="2209800"/>
            <a:ext cx="7848600" cy="3733800"/>
          </a:xfrm>
          <a:prstGeom prst="rect">
            <a:avLst/>
          </a:prstGeom>
        </p:spPr>
        <p:txBody>
          <a:bodyPr/>
          <a:lstStyle/>
          <a:p>
            <a:pPr marL="342900" indent="-342900" eaLnBrk="0" hangingPunct="0">
              <a:spcBef>
                <a:spcPts val="800"/>
              </a:spcBef>
              <a:buFont typeface="Arial" pitchFamily="34" charset="0"/>
              <a:buChar char="•"/>
              <a:defRPr/>
            </a:pPr>
            <a:r>
              <a:rPr lang="bg-BG" sz="2400" kern="0" dirty="0">
                <a:solidFill>
                  <a:srgbClr val="000000"/>
                </a:solidFill>
                <a:latin typeface="+mn-lt"/>
                <a:ea typeface="+mn-ea"/>
              </a:rPr>
              <a:t>1991-1994</a:t>
            </a:r>
          </a:p>
          <a:p>
            <a:pPr marL="342900" indent="-342900" eaLnBrk="0" hangingPunct="0">
              <a:spcBef>
                <a:spcPts val="800"/>
              </a:spcBef>
              <a:buFont typeface="Arial" pitchFamily="34" charset="0"/>
              <a:buChar char="•"/>
              <a:defRPr/>
            </a:pPr>
            <a:r>
              <a:rPr lang="bg-BG" sz="2400" kern="0" dirty="0">
                <a:solidFill>
                  <a:srgbClr val="000000"/>
                </a:solidFill>
                <a:latin typeface="+mn-lt"/>
                <a:ea typeface="+mn-ea"/>
              </a:rPr>
              <a:t>Сайтовете са статични.</a:t>
            </a:r>
          </a:p>
          <a:p>
            <a:pPr marL="342900" indent="-342900" eaLnBrk="0" hangingPunct="0">
              <a:spcBef>
                <a:spcPts val="800"/>
              </a:spcBef>
              <a:buFont typeface="Arial" pitchFamily="34" charset="0"/>
              <a:buChar char="•"/>
              <a:defRPr/>
            </a:pPr>
            <a:r>
              <a:rPr lang="bg-BG" sz="2400" kern="0" dirty="0">
                <a:solidFill>
                  <a:srgbClr val="000000"/>
                </a:solidFill>
                <a:latin typeface="+mn-lt"/>
                <a:ea typeface="+mn-ea"/>
              </a:rPr>
              <a:t>Технологиите</a:t>
            </a:r>
            <a:r>
              <a:rPr lang="en-US" sz="2400" kern="0" dirty="0">
                <a:solidFill>
                  <a:srgbClr val="000000"/>
                </a:solidFill>
                <a:latin typeface="+mn-lt"/>
                <a:ea typeface="+mn-ea"/>
              </a:rPr>
              <a:t>:</a:t>
            </a:r>
            <a:endParaRPr lang="bg-BG" sz="2400" kern="0" dirty="0">
              <a:solidFill>
                <a:srgbClr val="000000"/>
              </a:solidFill>
              <a:latin typeface="+mn-lt"/>
              <a:ea typeface="+mn-ea"/>
            </a:endParaRPr>
          </a:p>
          <a:p>
            <a:pPr lvl="1" eaLnBrk="0" hangingPunct="0">
              <a:spcBef>
                <a:spcPts val="700"/>
              </a:spcBef>
              <a:buFont typeface="Arial" pitchFamily="34" charset="0"/>
              <a:buChar char="•"/>
              <a:defRPr/>
            </a:pPr>
            <a:r>
              <a:rPr lang="bg-BG" sz="2400" kern="0" dirty="0">
                <a:solidFill>
                  <a:srgbClr val="000000"/>
                </a:solidFill>
                <a:latin typeface="+mn-lt"/>
                <a:ea typeface="+mn-ea"/>
              </a:rPr>
              <a:t>Малки черно-бели монитори</a:t>
            </a:r>
          </a:p>
          <a:p>
            <a:pPr lvl="1" eaLnBrk="0" hangingPunct="0">
              <a:spcBef>
                <a:spcPts val="700"/>
              </a:spcBef>
              <a:buFont typeface="Arial" pitchFamily="34" charset="0"/>
              <a:buChar char="•"/>
              <a:defRPr/>
            </a:pPr>
            <a:r>
              <a:rPr lang="bg-BG" sz="2400" kern="0" dirty="0">
                <a:solidFill>
                  <a:srgbClr val="000000"/>
                </a:solidFill>
                <a:latin typeface="+mn-lt"/>
                <a:ea typeface="+mn-ea"/>
              </a:rPr>
              <a:t>Бавна интернет връзка (телефонни модеми)</a:t>
            </a:r>
          </a:p>
          <a:p>
            <a:pPr lvl="1" eaLnBrk="0" hangingPunct="0">
              <a:spcBef>
                <a:spcPts val="700"/>
              </a:spcBef>
              <a:buFont typeface="Arial" pitchFamily="34" charset="0"/>
              <a:buChar char="•"/>
              <a:defRPr/>
            </a:pPr>
            <a:r>
              <a:rPr lang="bg-BG" sz="2400" kern="0" dirty="0">
                <a:solidFill>
                  <a:srgbClr val="000000"/>
                </a:solidFill>
                <a:latin typeface="+mn-lt"/>
                <a:ea typeface="+mn-ea"/>
              </a:rPr>
              <a:t>Неспазване на стандартите от </a:t>
            </a:r>
            <a:r>
              <a:rPr lang="en-US" sz="2400" kern="0" dirty="0">
                <a:solidFill>
                  <a:srgbClr val="000000"/>
                </a:solidFill>
                <a:latin typeface="+mn-lt"/>
                <a:ea typeface="+mn-ea"/>
              </a:rPr>
              <a:t>WEB</a:t>
            </a:r>
            <a:r>
              <a:rPr lang="bg-BG" sz="2400" kern="0" dirty="0">
                <a:solidFill>
                  <a:srgbClr val="000000"/>
                </a:solidFill>
                <a:latin typeface="+mn-lt"/>
                <a:ea typeface="+mn-ea"/>
              </a:rPr>
              <a:t>-браузерите</a:t>
            </a:r>
          </a:p>
          <a:p>
            <a:pPr lvl="1" eaLnBrk="0" hangingPunct="0">
              <a:spcBef>
                <a:spcPts val="700"/>
              </a:spcBef>
              <a:buFont typeface="Arial" pitchFamily="34" charset="0"/>
              <a:buChar char="•"/>
              <a:defRPr/>
            </a:pPr>
            <a:r>
              <a:rPr lang="bg-BG" sz="2400" kern="0" dirty="0">
                <a:solidFill>
                  <a:srgbClr val="000000"/>
                </a:solidFill>
                <a:latin typeface="+mn-lt"/>
                <a:ea typeface="+mn-ea"/>
              </a:rPr>
              <a:t>Съдържание, линкове и книга за гости</a:t>
            </a:r>
          </a:p>
          <a:p>
            <a:pPr marL="342900" indent="-342900" eaLnBrk="0" hangingPunct="0">
              <a:spcBef>
                <a:spcPts val="800"/>
              </a:spcBef>
              <a:defRPr/>
            </a:pPr>
            <a:endParaRPr lang="en-US" sz="2400" kern="0" dirty="0">
              <a:solidFill>
                <a:srgbClr val="000000"/>
              </a:solidFill>
              <a:latin typeface="+mn-lt"/>
              <a:ea typeface="+mn-ea"/>
            </a:endParaRPr>
          </a:p>
        </p:txBody>
      </p:sp>
      <p:sp>
        <p:nvSpPr>
          <p:cNvPr id="3" name="Title 1"/>
          <p:cNvSpPr txBox="1">
            <a:spLocks/>
          </p:cNvSpPr>
          <p:nvPr/>
        </p:nvSpPr>
        <p:spPr>
          <a:xfrm>
            <a:off x="585651" y="685800"/>
            <a:ext cx="7848601" cy="1143000"/>
          </a:xfrm>
          <a:prstGeom prst="rect">
            <a:avLst/>
          </a:prstGeom>
        </p:spPr>
        <p:txBody>
          <a:bodyPr>
            <a:normAutofit fontScale="90000" lnSpcReduction="10000"/>
          </a:bodyPr>
          <a:lstStyle/>
          <a:p>
            <a:pPr algn="ctr" eaLnBrk="0" hangingPunct="0">
              <a:defRPr/>
            </a:pPr>
            <a:r>
              <a:rPr lang="bg-BG" sz="4400" kern="0" dirty="0">
                <a:solidFill>
                  <a:schemeClr val="tx2"/>
                </a:solidFill>
                <a:latin typeface="+mj-lt"/>
                <a:ea typeface="+mj-ea"/>
                <a:cs typeface="+mj-cs"/>
              </a:rPr>
              <a:t>Първо поколение </a:t>
            </a:r>
            <a:r>
              <a:rPr lang="en-US" sz="4400" kern="0" dirty="0">
                <a:solidFill>
                  <a:schemeClr val="tx2"/>
                </a:solidFill>
                <a:latin typeface="+mj-lt"/>
                <a:ea typeface="+mj-ea"/>
                <a:cs typeface="+mj-cs"/>
              </a:rPr>
              <a:t>WEB </a:t>
            </a:r>
            <a:r>
              <a:rPr lang="bg-BG" sz="4400" kern="0" dirty="0">
                <a:solidFill>
                  <a:schemeClr val="tx2"/>
                </a:solidFill>
                <a:latin typeface="+mj-lt"/>
                <a:ea typeface="+mj-ea"/>
                <a:cs typeface="+mj-cs"/>
              </a:rPr>
              <a:t>дизайн</a:t>
            </a:r>
            <a:br>
              <a:rPr lang="bg-BG" sz="4400" kern="0" dirty="0">
                <a:solidFill>
                  <a:schemeClr val="tx2"/>
                </a:solidFill>
                <a:latin typeface="+mj-lt"/>
                <a:ea typeface="+mj-ea"/>
                <a:cs typeface="+mj-cs"/>
              </a:rPr>
            </a:br>
            <a:r>
              <a:rPr lang="bg-BG" sz="4000" i="1" kern="0" dirty="0">
                <a:solidFill>
                  <a:srgbClr val="C00000"/>
                </a:solidFill>
                <a:latin typeface="+mj-lt"/>
                <a:ea typeface="+mj-ea"/>
                <a:cs typeface="+mj-cs"/>
              </a:rPr>
              <a:t>Направете го и те ще дойдат!</a:t>
            </a:r>
            <a:endParaRPr lang="en-US" sz="4000" i="1" kern="0" dirty="0">
              <a:solidFill>
                <a:srgbClr val="C00000"/>
              </a:solidFill>
              <a:latin typeface="+mj-lt"/>
              <a:ea typeface="+mj-ea"/>
              <a:cs typeface="+mj-cs"/>
            </a:endParaRPr>
          </a:p>
        </p:txBody>
      </p:sp>
    </p:spTree>
    <p:extLst>
      <p:ext uri="{BB962C8B-B14F-4D97-AF65-F5344CB8AC3E}">
        <p14:creationId xmlns:p14="http://schemas.microsoft.com/office/powerpoint/2010/main" val="14744249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761999" y="1981200"/>
            <a:ext cx="7696201" cy="3810000"/>
          </a:xfrm>
          <a:prstGeom prst="rect">
            <a:avLst/>
          </a:prstGeom>
        </p:spPr>
        <p:txBody>
          <a:bodyPr>
            <a:normAutofit/>
          </a:bodyPr>
          <a:lstStyle/>
          <a:p>
            <a:pPr marL="342900" indent="-342900" eaLnBrk="0" hangingPunct="0">
              <a:spcBef>
                <a:spcPts val="800"/>
              </a:spcBef>
              <a:buFont typeface="Arial" pitchFamily="34" charset="0"/>
              <a:buChar char="•"/>
              <a:defRPr/>
            </a:pPr>
            <a:r>
              <a:rPr lang="bg-BG" sz="2000" kern="0" dirty="0">
                <a:solidFill>
                  <a:srgbClr val="000000"/>
                </a:solidFill>
                <a:latin typeface="+mn-lt"/>
                <a:ea typeface="+mn-ea"/>
              </a:rPr>
              <a:t>1995-2001</a:t>
            </a:r>
          </a:p>
          <a:p>
            <a:pPr marL="342900" indent="-342900" eaLnBrk="0" hangingPunct="0">
              <a:spcBef>
                <a:spcPts val="800"/>
              </a:spcBef>
              <a:buFont typeface="Arial" pitchFamily="34" charset="0"/>
              <a:buChar char="•"/>
              <a:defRPr/>
            </a:pPr>
            <a:r>
              <a:rPr lang="bg-BG" sz="2000" kern="0" dirty="0">
                <a:solidFill>
                  <a:srgbClr val="000000"/>
                </a:solidFill>
                <a:latin typeface="+mn-lt"/>
                <a:ea typeface="+mn-ea"/>
              </a:rPr>
              <a:t>Фокусът е върху съдържанието</a:t>
            </a:r>
          </a:p>
          <a:p>
            <a:pPr marL="342900" indent="-342900" eaLnBrk="0" hangingPunct="0">
              <a:spcBef>
                <a:spcPts val="800"/>
              </a:spcBef>
              <a:buFont typeface="Arial" pitchFamily="34" charset="0"/>
              <a:buChar char="•"/>
              <a:defRPr/>
            </a:pPr>
            <a:r>
              <a:rPr lang="bg-BG" sz="2000" kern="0" dirty="0">
                <a:solidFill>
                  <a:srgbClr val="000000"/>
                </a:solidFill>
                <a:latin typeface="+mn-lt"/>
                <a:ea typeface="+mn-ea"/>
              </a:rPr>
              <a:t>Онлайн магазини</a:t>
            </a:r>
          </a:p>
          <a:p>
            <a:pPr marL="342900" indent="-342900" eaLnBrk="0" hangingPunct="0">
              <a:spcBef>
                <a:spcPts val="800"/>
              </a:spcBef>
              <a:buFont typeface="Arial" pitchFamily="34" charset="0"/>
              <a:buChar char="•"/>
              <a:defRPr/>
            </a:pPr>
            <a:r>
              <a:rPr lang="bg-BG" sz="2000" kern="0" dirty="0">
                <a:solidFill>
                  <a:srgbClr val="000000"/>
                </a:solidFill>
                <a:latin typeface="+mn-lt"/>
                <a:ea typeface="+mn-ea"/>
              </a:rPr>
              <a:t>Проблеми- липса на станадартизация</a:t>
            </a:r>
          </a:p>
          <a:p>
            <a:pPr marL="342900" indent="-342900" eaLnBrk="0" hangingPunct="0">
              <a:spcBef>
                <a:spcPts val="800"/>
              </a:spcBef>
              <a:buFont typeface="Arial" pitchFamily="34" charset="0"/>
              <a:buChar char="•"/>
              <a:defRPr/>
            </a:pPr>
            <a:r>
              <a:rPr lang="bg-BG" sz="2000" kern="0" dirty="0">
                <a:solidFill>
                  <a:srgbClr val="000000"/>
                </a:solidFill>
                <a:latin typeface="+mn-lt"/>
                <a:ea typeface="+mn-ea"/>
              </a:rPr>
              <a:t>Технологиите</a:t>
            </a:r>
            <a:r>
              <a:rPr lang="en-US" sz="2000" kern="0" dirty="0">
                <a:solidFill>
                  <a:srgbClr val="000000"/>
                </a:solidFill>
                <a:latin typeface="+mn-lt"/>
                <a:ea typeface="+mn-ea"/>
              </a:rPr>
              <a:t>:</a:t>
            </a:r>
            <a:endParaRPr lang="bg-BG" sz="2000" kern="0" dirty="0">
              <a:solidFill>
                <a:srgbClr val="000000"/>
              </a:solidFill>
              <a:latin typeface="+mn-lt"/>
              <a:ea typeface="+mn-ea"/>
            </a:endParaRPr>
          </a:p>
          <a:p>
            <a:pPr lvl="1" eaLnBrk="0" hangingPunct="0">
              <a:spcBef>
                <a:spcPts val="700"/>
              </a:spcBef>
              <a:buFont typeface="Arial" pitchFamily="34" charset="0"/>
              <a:buChar char="•"/>
              <a:defRPr/>
            </a:pPr>
            <a:r>
              <a:rPr lang="bg-BG" sz="2000" kern="0" dirty="0">
                <a:solidFill>
                  <a:srgbClr val="000000"/>
                </a:solidFill>
                <a:latin typeface="+mn-lt"/>
                <a:ea typeface="+mn-ea"/>
              </a:rPr>
              <a:t>Интуитивна навигация</a:t>
            </a:r>
          </a:p>
          <a:p>
            <a:pPr lvl="1" eaLnBrk="0" hangingPunct="0">
              <a:spcBef>
                <a:spcPts val="700"/>
              </a:spcBef>
              <a:buFont typeface="Arial" pitchFamily="34" charset="0"/>
              <a:buChar char="•"/>
              <a:defRPr/>
            </a:pPr>
            <a:r>
              <a:rPr lang="bg-BG" sz="2000" kern="0" dirty="0">
                <a:solidFill>
                  <a:srgbClr val="000000"/>
                </a:solidFill>
                <a:latin typeface="+mn-lt"/>
                <a:ea typeface="+mn-ea"/>
              </a:rPr>
              <a:t>Рамки, бутони, цветове, банери, броячи, бягащ или митащ текст</a:t>
            </a:r>
          </a:p>
          <a:p>
            <a:pPr lvl="1" eaLnBrk="0" hangingPunct="0">
              <a:spcBef>
                <a:spcPts val="700"/>
              </a:spcBef>
              <a:buFont typeface="Arial" pitchFamily="34" charset="0"/>
              <a:buChar char="•"/>
              <a:defRPr/>
            </a:pPr>
            <a:r>
              <a:rPr lang="bg-BG" sz="2000" kern="0" dirty="0">
                <a:solidFill>
                  <a:srgbClr val="000000"/>
                </a:solidFill>
                <a:latin typeface="+mn-lt"/>
                <a:ea typeface="+mn-ea"/>
              </a:rPr>
              <a:t>Книга за гости</a:t>
            </a:r>
          </a:p>
          <a:p>
            <a:pPr marL="342900" indent="-342900" eaLnBrk="0" hangingPunct="0">
              <a:spcBef>
                <a:spcPts val="800"/>
              </a:spcBef>
              <a:defRPr/>
            </a:pPr>
            <a:endParaRPr lang="en-US" sz="2000" kern="0" dirty="0">
              <a:solidFill>
                <a:srgbClr val="000000"/>
              </a:solidFill>
              <a:latin typeface="+mn-lt"/>
              <a:ea typeface="+mn-ea"/>
            </a:endParaRPr>
          </a:p>
        </p:txBody>
      </p:sp>
      <p:sp>
        <p:nvSpPr>
          <p:cNvPr id="3" name="Title 1"/>
          <p:cNvSpPr txBox="1">
            <a:spLocks/>
          </p:cNvSpPr>
          <p:nvPr/>
        </p:nvSpPr>
        <p:spPr>
          <a:xfrm>
            <a:off x="497680" y="609600"/>
            <a:ext cx="8224837" cy="1138237"/>
          </a:xfrm>
          <a:prstGeom prst="rect">
            <a:avLst/>
          </a:prstGeom>
        </p:spPr>
        <p:txBody>
          <a:bodyPr>
            <a:normAutofit fontScale="90000" lnSpcReduction="10000"/>
          </a:bodyPr>
          <a:lstStyle/>
          <a:p>
            <a:pPr algn="ctr" eaLnBrk="0" hangingPunct="0">
              <a:defRPr/>
            </a:pPr>
            <a:r>
              <a:rPr lang="bg-BG" sz="4400" kern="0" dirty="0">
                <a:solidFill>
                  <a:schemeClr val="tx2"/>
                </a:solidFill>
                <a:latin typeface="+mj-lt"/>
                <a:ea typeface="+mj-ea"/>
                <a:cs typeface="+mj-cs"/>
              </a:rPr>
              <a:t>Второ поколение </a:t>
            </a:r>
            <a:r>
              <a:rPr lang="en-US" sz="4400" kern="0" dirty="0">
                <a:solidFill>
                  <a:schemeClr val="tx2"/>
                </a:solidFill>
                <a:latin typeface="+mj-lt"/>
                <a:ea typeface="+mj-ea"/>
                <a:cs typeface="+mj-cs"/>
              </a:rPr>
              <a:t>WEB </a:t>
            </a:r>
            <a:r>
              <a:rPr lang="bg-BG" sz="4400" kern="0" dirty="0">
                <a:solidFill>
                  <a:schemeClr val="tx2"/>
                </a:solidFill>
                <a:latin typeface="+mj-lt"/>
                <a:ea typeface="+mj-ea"/>
                <a:cs typeface="+mj-cs"/>
              </a:rPr>
              <a:t>дизайн</a:t>
            </a:r>
            <a:br>
              <a:rPr lang="bg-BG" sz="4400" kern="0" dirty="0">
                <a:solidFill>
                  <a:schemeClr val="tx2"/>
                </a:solidFill>
                <a:latin typeface="+mj-lt"/>
                <a:ea typeface="+mj-ea"/>
                <a:cs typeface="+mj-cs"/>
              </a:rPr>
            </a:br>
            <a:r>
              <a:rPr lang="bg-BG" sz="4000" i="1" kern="0" dirty="0">
                <a:solidFill>
                  <a:srgbClr val="C00000"/>
                </a:solidFill>
                <a:latin typeface="+mj-lt"/>
                <a:ea typeface="+mj-ea"/>
                <a:cs typeface="+mj-cs"/>
              </a:rPr>
              <a:t>Рекламирай и те ще дойдат</a:t>
            </a:r>
            <a:endParaRPr lang="en-US" sz="4000" i="1" kern="0" dirty="0">
              <a:solidFill>
                <a:srgbClr val="C00000"/>
              </a:solidFill>
              <a:latin typeface="+mj-lt"/>
              <a:ea typeface="+mj-ea"/>
              <a:cs typeface="+mj-cs"/>
            </a:endParaRPr>
          </a:p>
        </p:txBody>
      </p:sp>
    </p:spTree>
    <p:extLst>
      <p:ext uri="{BB962C8B-B14F-4D97-AF65-F5344CB8AC3E}">
        <p14:creationId xmlns:p14="http://schemas.microsoft.com/office/powerpoint/2010/main" val="40755718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85800" y="1981200"/>
            <a:ext cx="7696200" cy="4014788"/>
          </a:xfrm>
          <a:prstGeom prst="rect">
            <a:avLst/>
          </a:prstGeom>
        </p:spPr>
        <p:txBody>
          <a:bodyPr>
            <a:normAutofit/>
          </a:bodyPr>
          <a:lstStyle/>
          <a:p>
            <a:pPr marL="342900" indent="-342900" eaLnBrk="0" hangingPunct="0">
              <a:spcBef>
                <a:spcPts val="800"/>
              </a:spcBef>
              <a:buFont typeface="Arial" pitchFamily="34" charset="0"/>
              <a:buChar char="•"/>
              <a:defRPr/>
            </a:pPr>
            <a:r>
              <a:rPr lang="bg-BG" sz="2400" kern="0" dirty="0">
                <a:solidFill>
                  <a:srgbClr val="000000"/>
                </a:solidFill>
                <a:latin typeface="+mn-lt"/>
                <a:ea typeface="+mn-ea"/>
              </a:rPr>
              <a:t>Фокусът е върху дизайна и структурата</a:t>
            </a:r>
          </a:p>
          <a:p>
            <a:pPr marL="342900" indent="-342900" eaLnBrk="0" hangingPunct="0">
              <a:spcBef>
                <a:spcPts val="800"/>
              </a:spcBef>
              <a:buFont typeface="Arial" pitchFamily="34" charset="0"/>
              <a:buChar char="•"/>
              <a:defRPr/>
            </a:pPr>
            <a:r>
              <a:rPr lang="bg-BG" sz="2400" kern="0" dirty="0">
                <a:solidFill>
                  <a:srgbClr val="000000"/>
                </a:solidFill>
                <a:latin typeface="+mn-lt"/>
                <a:ea typeface="+mn-ea"/>
              </a:rPr>
              <a:t>Честа употреба на </a:t>
            </a:r>
            <a:r>
              <a:rPr lang="en-US" sz="2400" kern="0" dirty="0">
                <a:solidFill>
                  <a:srgbClr val="000000"/>
                </a:solidFill>
                <a:latin typeface="+mn-lt"/>
                <a:ea typeface="+mn-ea"/>
              </a:rPr>
              <a:t>Flash</a:t>
            </a:r>
          </a:p>
          <a:p>
            <a:pPr marL="342900" indent="-342900" eaLnBrk="0" hangingPunct="0">
              <a:spcBef>
                <a:spcPts val="800"/>
              </a:spcBef>
              <a:buFont typeface="Arial" pitchFamily="34" charset="0"/>
              <a:buChar char="•"/>
              <a:defRPr/>
            </a:pPr>
            <a:r>
              <a:rPr lang="bg-BG" sz="2400" kern="0" dirty="0">
                <a:solidFill>
                  <a:srgbClr val="000000"/>
                </a:solidFill>
                <a:latin typeface="+mn-lt"/>
                <a:ea typeface="+mn-ea"/>
              </a:rPr>
              <a:t>Портални технологиии</a:t>
            </a:r>
          </a:p>
          <a:p>
            <a:pPr marL="342900" indent="-342900" eaLnBrk="0" hangingPunct="0">
              <a:spcBef>
                <a:spcPts val="800"/>
              </a:spcBef>
              <a:buFont typeface="Arial" pitchFamily="34" charset="0"/>
              <a:buChar char="•"/>
              <a:defRPr/>
            </a:pPr>
            <a:r>
              <a:rPr lang="bg-BG" sz="2400" kern="0" dirty="0">
                <a:solidFill>
                  <a:srgbClr val="000000"/>
                </a:solidFill>
                <a:latin typeface="+mn-lt"/>
                <a:ea typeface="+mn-ea"/>
              </a:rPr>
              <a:t>Технологиите</a:t>
            </a:r>
            <a:r>
              <a:rPr lang="en-US" sz="2400" kern="0" dirty="0">
                <a:solidFill>
                  <a:srgbClr val="000000"/>
                </a:solidFill>
                <a:latin typeface="+mn-lt"/>
                <a:ea typeface="+mn-ea"/>
              </a:rPr>
              <a:t>:</a:t>
            </a:r>
            <a:endParaRPr lang="bg-BG" sz="2400" kern="0" dirty="0">
              <a:solidFill>
                <a:srgbClr val="000000"/>
              </a:solidFill>
              <a:latin typeface="+mn-lt"/>
              <a:ea typeface="+mn-ea"/>
            </a:endParaRPr>
          </a:p>
          <a:p>
            <a:pPr lvl="1" eaLnBrk="0" hangingPunct="0">
              <a:spcBef>
                <a:spcPts val="700"/>
              </a:spcBef>
              <a:buFont typeface="Arial" pitchFamily="34" charset="0"/>
              <a:buChar char="•"/>
              <a:defRPr/>
            </a:pPr>
            <a:r>
              <a:rPr lang="bg-BG" sz="2400" kern="0" dirty="0">
                <a:solidFill>
                  <a:srgbClr val="000000"/>
                </a:solidFill>
                <a:latin typeface="+mn-lt"/>
                <a:ea typeface="+mn-ea"/>
              </a:rPr>
              <a:t>Насоченост към определена аудитория</a:t>
            </a:r>
          </a:p>
          <a:p>
            <a:pPr lvl="1" eaLnBrk="0" hangingPunct="0">
              <a:spcBef>
                <a:spcPts val="700"/>
              </a:spcBef>
              <a:buFont typeface="Arial" pitchFamily="34" charset="0"/>
              <a:buChar char="•"/>
              <a:defRPr/>
            </a:pPr>
            <a:r>
              <a:rPr lang="bg-BG" sz="2400" kern="0" dirty="0">
                <a:solidFill>
                  <a:srgbClr val="000000"/>
                </a:solidFill>
                <a:latin typeface="+mn-lt"/>
                <a:ea typeface="+mn-ea"/>
              </a:rPr>
              <a:t>Интуитивна и лесна навигационна система</a:t>
            </a:r>
          </a:p>
          <a:p>
            <a:pPr lvl="1" eaLnBrk="0" hangingPunct="0">
              <a:spcBef>
                <a:spcPts val="700"/>
              </a:spcBef>
              <a:buFont typeface="Arial" pitchFamily="34" charset="0"/>
              <a:buChar char="•"/>
              <a:defRPr/>
            </a:pPr>
            <a:r>
              <a:rPr lang="bg-BG" sz="2400" kern="0" dirty="0">
                <a:solidFill>
                  <a:srgbClr val="000000"/>
                </a:solidFill>
                <a:latin typeface="+mn-lt"/>
                <a:ea typeface="+mn-ea"/>
              </a:rPr>
              <a:t>Използват се колони и формуляри</a:t>
            </a:r>
          </a:p>
          <a:p>
            <a:pPr lvl="1" eaLnBrk="0" hangingPunct="0">
              <a:spcBef>
                <a:spcPts val="700"/>
              </a:spcBef>
              <a:buFont typeface="Arial" pitchFamily="34" charset="0"/>
              <a:buChar char="•"/>
              <a:defRPr/>
            </a:pPr>
            <a:r>
              <a:rPr lang="en-US" sz="2400" kern="0" dirty="0">
                <a:solidFill>
                  <a:srgbClr val="000000"/>
                </a:solidFill>
                <a:latin typeface="+mn-lt"/>
                <a:ea typeface="+mn-ea"/>
              </a:rPr>
              <a:t>CSS</a:t>
            </a:r>
            <a:r>
              <a:rPr lang="bg-BG" sz="2400" kern="0" dirty="0">
                <a:solidFill>
                  <a:srgbClr val="000000"/>
                </a:solidFill>
                <a:latin typeface="+mn-lt"/>
                <a:ea typeface="+mn-ea"/>
              </a:rPr>
              <a:t>(каскадни стилови таблици)</a:t>
            </a:r>
          </a:p>
          <a:p>
            <a:pPr lvl="1" eaLnBrk="0" hangingPunct="0">
              <a:spcBef>
                <a:spcPts val="700"/>
              </a:spcBef>
              <a:defRPr/>
            </a:pPr>
            <a:endParaRPr lang="bg-BG" sz="2400" kern="0" dirty="0">
              <a:solidFill>
                <a:srgbClr val="000000"/>
              </a:solidFill>
              <a:latin typeface="+mn-lt"/>
              <a:ea typeface="+mn-ea"/>
            </a:endParaRPr>
          </a:p>
        </p:txBody>
      </p:sp>
      <p:sp>
        <p:nvSpPr>
          <p:cNvPr id="3" name="Title 1"/>
          <p:cNvSpPr txBox="1">
            <a:spLocks/>
          </p:cNvSpPr>
          <p:nvPr/>
        </p:nvSpPr>
        <p:spPr>
          <a:xfrm>
            <a:off x="498793" y="685800"/>
            <a:ext cx="8224837" cy="1138238"/>
          </a:xfrm>
          <a:prstGeom prst="rect">
            <a:avLst/>
          </a:prstGeom>
        </p:spPr>
        <p:txBody>
          <a:bodyPr>
            <a:normAutofit fontScale="90000" lnSpcReduction="10000"/>
          </a:bodyPr>
          <a:lstStyle/>
          <a:p>
            <a:pPr algn="ctr" eaLnBrk="0" hangingPunct="0">
              <a:defRPr/>
            </a:pPr>
            <a:r>
              <a:rPr lang="bg-BG" sz="4400" kern="0" dirty="0">
                <a:solidFill>
                  <a:schemeClr val="tx2"/>
                </a:solidFill>
                <a:latin typeface="+mj-lt"/>
                <a:ea typeface="+mj-ea"/>
                <a:cs typeface="+mj-cs"/>
              </a:rPr>
              <a:t>Трето поколение </a:t>
            </a:r>
            <a:r>
              <a:rPr lang="en-US" sz="4400" kern="0" dirty="0">
                <a:solidFill>
                  <a:schemeClr val="tx2"/>
                </a:solidFill>
                <a:latin typeface="+mj-lt"/>
                <a:ea typeface="+mj-ea"/>
                <a:cs typeface="+mj-cs"/>
              </a:rPr>
              <a:t>WEB </a:t>
            </a:r>
            <a:r>
              <a:rPr lang="bg-BG" sz="4400" kern="0" dirty="0">
                <a:solidFill>
                  <a:schemeClr val="tx2"/>
                </a:solidFill>
                <a:latin typeface="+mj-lt"/>
                <a:ea typeface="+mj-ea"/>
                <a:cs typeface="+mj-cs"/>
              </a:rPr>
              <a:t>дизайн</a:t>
            </a:r>
            <a:br>
              <a:rPr lang="bg-BG" sz="4400" kern="0" dirty="0">
                <a:solidFill>
                  <a:schemeClr val="tx2"/>
                </a:solidFill>
                <a:latin typeface="+mj-lt"/>
                <a:ea typeface="+mj-ea"/>
                <a:cs typeface="+mj-cs"/>
              </a:rPr>
            </a:br>
            <a:r>
              <a:rPr lang="bg-BG" sz="4000" i="1" kern="0" dirty="0">
                <a:solidFill>
                  <a:srgbClr val="C00000"/>
                </a:solidFill>
                <a:latin typeface="+mj-lt"/>
                <a:ea typeface="+mj-ea"/>
                <a:cs typeface="+mj-cs"/>
              </a:rPr>
              <a:t>Дизайн с мисъл за клиентите</a:t>
            </a:r>
            <a:endParaRPr lang="en-US" sz="4000" i="1" kern="0" dirty="0">
              <a:solidFill>
                <a:srgbClr val="C00000"/>
              </a:solidFill>
              <a:latin typeface="+mj-lt"/>
              <a:ea typeface="+mj-ea"/>
              <a:cs typeface="+mj-cs"/>
            </a:endParaRPr>
          </a:p>
        </p:txBody>
      </p:sp>
    </p:spTree>
    <p:extLst>
      <p:ext uri="{BB962C8B-B14F-4D97-AF65-F5344CB8AC3E}">
        <p14:creationId xmlns:p14="http://schemas.microsoft.com/office/powerpoint/2010/main" val="3863951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latin typeface="+mj-lt"/>
              </a:rPr>
              <a:t>Организация на курса</a:t>
            </a:r>
            <a:endParaRPr lang="bg-BG" dirty="0">
              <a:latin typeface="+mj-lt"/>
            </a:endParaRPr>
          </a:p>
        </p:txBody>
      </p:sp>
      <p:sp>
        <p:nvSpPr>
          <p:cNvPr id="3" name="Content Placeholder 2"/>
          <p:cNvSpPr>
            <a:spLocks noGrp="1"/>
          </p:cNvSpPr>
          <p:nvPr>
            <p:ph idx="1"/>
          </p:nvPr>
        </p:nvSpPr>
        <p:spPr/>
        <p:txBody>
          <a:bodyPr/>
          <a:lstStyle/>
          <a:p>
            <a:pPr>
              <a:spcBef>
                <a:spcPts val="800"/>
              </a:spcBef>
              <a:buNone/>
              <a:defRPr/>
            </a:pPr>
            <a:r>
              <a:rPr lang="bg-BG" sz="2000" b="1" dirty="0" smtClean="0">
                <a:solidFill>
                  <a:schemeClr val="tx1"/>
                </a:solidFill>
                <a:latin typeface="+mj-lt"/>
              </a:rPr>
              <a:t>Оценяване: </a:t>
            </a:r>
            <a:r>
              <a:rPr lang="bg-BG" sz="2000" dirty="0" smtClean="0">
                <a:solidFill>
                  <a:srgbClr val="008000"/>
                </a:solidFill>
                <a:latin typeface="+mj-lt"/>
              </a:rPr>
              <a:t>Курсът завършва с текуща оценка.</a:t>
            </a:r>
          </a:p>
          <a:p>
            <a:pPr>
              <a:spcBef>
                <a:spcPts val="800"/>
              </a:spcBef>
              <a:buNone/>
              <a:defRPr/>
            </a:pPr>
            <a:r>
              <a:rPr lang="bg-BG" sz="2000" b="1" dirty="0" smtClean="0">
                <a:solidFill>
                  <a:schemeClr val="tx1"/>
                </a:solidFill>
                <a:latin typeface="+mj-lt"/>
              </a:rPr>
              <a:t>Дефиниране </a:t>
            </a:r>
            <a:r>
              <a:rPr lang="bg-BG" sz="2000" b="1" dirty="0">
                <a:solidFill>
                  <a:schemeClr val="tx1"/>
                </a:solidFill>
                <a:latin typeface="+mj-lt"/>
              </a:rPr>
              <a:t>на компонентите на </a:t>
            </a:r>
            <a:r>
              <a:rPr lang="bg-BG" sz="2000" b="1" dirty="0" smtClean="0">
                <a:solidFill>
                  <a:schemeClr val="tx1"/>
                </a:solidFill>
                <a:latin typeface="+mj-lt"/>
              </a:rPr>
              <a:t>оценката:</a:t>
            </a:r>
            <a:endParaRPr lang="bg-BG" sz="2000" b="1" dirty="0">
              <a:solidFill>
                <a:schemeClr val="tx1"/>
              </a:solidFill>
              <a:latin typeface="+mj-lt"/>
            </a:endParaRPr>
          </a:p>
          <a:p>
            <a:pPr marL="342900" lvl="1" indent="-342900">
              <a:buFont typeface="Arial" charset="0"/>
              <a:buChar char="•"/>
              <a:defRPr/>
            </a:pPr>
            <a:r>
              <a:rPr lang="bg-BG" sz="2000" dirty="0">
                <a:solidFill>
                  <a:srgbClr val="008000"/>
                </a:solidFill>
                <a:latin typeface="+mj-lt"/>
                <a:ea typeface="+mn-ea"/>
                <a:cs typeface="+mn-cs"/>
              </a:rPr>
              <a:t>50% – тест</a:t>
            </a:r>
          </a:p>
          <a:p>
            <a:pPr marL="342900" lvl="1" indent="-342900">
              <a:buFont typeface="Arial" charset="0"/>
              <a:buChar char="•"/>
              <a:defRPr/>
            </a:pPr>
            <a:r>
              <a:rPr lang="bg-BG" sz="2000" dirty="0">
                <a:solidFill>
                  <a:srgbClr val="008000"/>
                </a:solidFill>
                <a:latin typeface="+mj-lt"/>
                <a:ea typeface="+mn-ea"/>
                <a:cs typeface="+mn-cs"/>
              </a:rPr>
              <a:t>50% - курсов проект</a:t>
            </a:r>
            <a:endParaRPr lang="en-US" sz="2000" dirty="0">
              <a:solidFill>
                <a:srgbClr val="008000"/>
              </a:solidFill>
              <a:latin typeface="+mj-lt"/>
              <a:ea typeface="+mn-ea"/>
              <a:cs typeface="+mn-cs"/>
            </a:endParaRPr>
          </a:p>
          <a:p>
            <a:pPr marL="342900" lvl="1" indent="-342900">
              <a:buFont typeface="Arial" charset="0"/>
              <a:buChar char="•"/>
              <a:defRPr/>
            </a:pPr>
            <a:r>
              <a:rPr lang="bg-BG" sz="2000" dirty="0">
                <a:solidFill>
                  <a:srgbClr val="008000"/>
                </a:solidFill>
                <a:latin typeface="+mj-lt"/>
                <a:ea typeface="+mn-ea"/>
                <a:cs typeface="+mn-cs"/>
              </a:rPr>
              <a:t>допълнителни впечатления от упражнения и лекции</a:t>
            </a:r>
          </a:p>
          <a:p>
            <a:pPr marL="342900" lvl="1" indent="-342900">
              <a:buFont typeface="Arial" charset="0"/>
              <a:buChar char="•"/>
              <a:defRPr/>
            </a:pPr>
            <a:r>
              <a:rPr lang="bg-BG" sz="2000" dirty="0">
                <a:solidFill>
                  <a:srgbClr val="008000"/>
                </a:solidFill>
                <a:latin typeface="+mj-lt"/>
                <a:ea typeface="+mn-ea"/>
                <a:cs typeface="+mn-cs"/>
              </a:rPr>
              <a:t>бонуси от домашни задания</a:t>
            </a:r>
          </a:p>
          <a:p>
            <a:pPr marL="0" indent="0">
              <a:buNone/>
            </a:pPr>
            <a:r>
              <a:rPr lang="bg-BG" sz="2000" b="1" dirty="0" smtClean="0">
                <a:solidFill>
                  <a:schemeClr val="tx1"/>
                </a:solidFill>
                <a:latin typeface="+mj-lt"/>
              </a:rPr>
              <a:t>Курсовият проект: </a:t>
            </a:r>
          </a:p>
          <a:p>
            <a:r>
              <a:rPr lang="bg-BG" sz="2000" dirty="0" smtClean="0">
                <a:solidFill>
                  <a:srgbClr val="008000"/>
                </a:solidFill>
                <a:latin typeface="+mj-lt"/>
              </a:rPr>
              <a:t>Разработва </a:t>
            </a:r>
            <a:r>
              <a:rPr lang="bg-BG" sz="2000" dirty="0">
                <a:solidFill>
                  <a:srgbClr val="008000"/>
                </a:solidFill>
                <a:latin typeface="+mj-lt"/>
              </a:rPr>
              <a:t>се през целия период </a:t>
            </a:r>
            <a:r>
              <a:rPr lang="bg-BG" sz="2000" dirty="0" smtClean="0">
                <a:solidFill>
                  <a:srgbClr val="008000"/>
                </a:solidFill>
                <a:latin typeface="+mj-lt"/>
              </a:rPr>
              <a:t>на курса.</a:t>
            </a:r>
          </a:p>
          <a:p>
            <a:r>
              <a:rPr lang="bg-BG" sz="2000" dirty="0">
                <a:solidFill>
                  <a:srgbClr val="008000"/>
                </a:solidFill>
                <a:latin typeface="+mj-lt"/>
              </a:rPr>
              <a:t>Представлява информационен Уеб сайт или макет на клиентския интерфейс на Уеб бизнес </a:t>
            </a:r>
            <a:r>
              <a:rPr lang="bg-BG" sz="2000" dirty="0" smtClean="0">
                <a:solidFill>
                  <a:srgbClr val="008000"/>
                </a:solidFill>
                <a:latin typeface="+mj-lt"/>
              </a:rPr>
              <a:t>приложение.</a:t>
            </a:r>
            <a:endParaRPr lang="bg-BG" sz="2000" dirty="0">
              <a:solidFill>
                <a:srgbClr val="008000"/>
              </a:solidFill>
              <a:latin typeface="+mj-lt"/>
            </a:endParaRPr>
          </a:p>
        </p:txBody>
      </p:sp>
    </p:spTree>
    <p:extLst>
      <p:ext uri="{BB962C8B-B14F-4D97-AF65-F5344CB8AC3E}">
        <p14:creationId xmlns:p14="http://schemas.microsoft.com/office/powerpoint/2010/main" val="32709413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38199" y="1981199"/>
            <a:ext cx="7086601" cy="3305175"/>
          </a:xfrm>
          <a:prstGeom prst="rect">
            <a:avLst/>
          </a:prstGeom>
        </p:spPr>
        <p:txBody>
          <a:bodyPr/>
          <a:lstStyle/>
          <a:p>
            <a:pPr marL="342900" indent="-342900" eaLnBrk="0" hangingPunct="0">
              <a:spcBef>
                <a:spcPts val="800"/>
              </a:spcBef>
              <a:buFont typeface="Wingdings" panose="05000000000000000000" pitchFamily="2" charset="2"/>
              <a:buChar char="ü"/>
              <a:defRPr/>
            </a:pPr>
            <a:r>
              <a:rPr lang="en-US" sz="2000" kern="0" dirty="0">
                <a:solidFill>
                  <a:srgbClr val="000000"/>
                </a:solidFill>
                <a:latin typeface="+mn-lt"/>
                <a:ea typeface="+mn-ea"/>
              </a:rPr>
              <a:t>WEB 2.0: </a:t>
            </a:r>
            <a:r>
              <a:rPr lang="bg-BG" sz="2000" kern="0" dirty="0">
                <a:solidFill>
                  <a:srgbClr val="000000"/>
                </a:solidFill>
                <a:latin typeface="+mn-lt"/>
                <a:ea typeface="+mn-ea"/>
              </a:rPr>
              <a:t>Уикита, блогове и пр.</a:t>
            </a:r>
          </a:p>
          <a:p>
            <a:pPr marL="342900" indent="-342900" eaLnBrk="0" hangingPunct="0">
              <a:spcBef>
                <a:spcPts val="800"/>
              </a:spcBef>
              <a:buFont typeface="Wingdings" panose="05000000000000000000" pitchFamily="2" charset="2"/>
              <a:buChar char="ü"/>
              <a:defRPr/>
            </a:pPr>
            <a:r>
              <a:rPr lang="bg-BG" sz="2000" kern="0" dirty="0">
                <a:solidFill>
                  <a:srgbClr val="000000"/>
                </a:solidFill>
                <a:latin typeface="+mn-lt"/>
                <a:ea typeface="+mn-ea"/>
              </a:rPr>
              <a:t>Интерактивни персонализирани сайтове</a:t>
            </a:r>
            <a:endParaRPr lang="en-US" sz="2000" kern="0" dirty="0">
              <a:solidFill>
                <a:srgbClr val="000000"/>
              </a:solidFill>
              <a:latin typeface="+mn-lt"/>
              <a:ea typeface="+mn-ea"/>
            </a:endParaRPr>
          </a:p>
          <a:p>
            <a:pPr marL="342900" indent="-342900" eaLnBrk="0" hangingPunct="0">
              <a:spcBef>
                <a:spcPts val="800"/>
              </a:spcBef>
              <a:buFont typeface="Wingdings" panose="05000000000000000000" pitchFamily="2" charset="2"/>
              <a:buChar char="ü"/>
              <a:defRPr/>
            </a:pPr>
            <a:r>
              <a:rPr lang="bg-BG" sz="2000" kern="0" dirty="0">
                <a:solidFill>
                  <a:srgbClr val="000000"/>
                </a:solidFill>
                <a:latin typeface="+mn-lt"/>
                <a:ea typeface="+mn-ea"/>
              </a:rPr>
              <a:t>Потребителите създават динамично съдържанието</a:t>
            </a:r>
          </a:p>
          <a:p>
            <a:pPr marL="342900" indent="-342900" eaLnBrk="0" hangingPunct="0">
              <a:spcBef>
                <a:spcPts val="800"/>
              </a:spcBef>
              <a:buFont typeface="Wingdings" panose="05000000000000000000" pitchFamily="2" charset="2"/>
              <a:buChar char="ü"/>
              <a:defRPr/>
            </a:pPr>
            <a:r>
              <a:rPr lang="bg-BG" sz="2000" kern="0" dirty="0">
                <a:solidFill>
                  <a:srgbClr val="000000"/>
                </a:solidFill>
                <a:latin typeface="+mn-lt"/>
                <a:ea typeface="+mn-ea"/>
              </a:rPr>
              <a:t>Социални мрежи</a:t>
            </a:r>
          </a:p>
          <a:p>
            <a:pPr marL="342900" indent="-342900" eaLnBrk="0" hangingPunct="0">
              <a:spcBef>
                <a:spcPts val="800"/>
              </a:spcBef>
              <a:buFont typeface="Wingdings" panose="05000000000000000000" pitchFamily="2" charset="2"/>
              <a:buChar char="ü"/>
              <a:defRPr/>
            </a:pPr>
            <a:r>
              <a:rPr lang="bg-BG" sz="2000" kern="0" dirty="0">
                <a:solidFill>
                  <a:srgbClr val="000000"/>
                </a:solidFill>
                <a:latin typeface="+mn-lt"/>
                <a:ea typeface="+mn-ea"/>
              </a:rPr>
              <a:t>Характерни елементи</a:t>
            </a:r>
          </a:p>
          <a:p>
            <a:pPr lvl="1" eaLnBrk="0" hangingPunct="0">
              <a:spcBef>
                <a:spcPts val="700"/>
              </a:spcBef>
              <a:buFont typeface="Arial" pitchFamily="34" charset="0"/>
              <a:buChar char="•"/>
              <a:defRPr/>
            </a:pPr>
            <a:r>
              <a:rPr lang="bg-BG" sz="2000" kern="0" dirty="0">
                <a:solidFill>
                  <a:srgbClr val="000000"/>
                </a:solidFill>
                <a:latin typeface="+mn-lt"/>
                <a:ea typeface="+mn-ea"/>
              </a:rPr>
              <a:t>Съобразяване с УЕБ стандартите</a:t>
            </a:r>
          </a:p>
          <a:p>
            <a:pPr lvl="1" eaLnBrk="0" hangingPunct="0">
              <a:spcBef>
                <a:spcPts val="700"/>
              </a:spcBef>
              <a:buFont typeface="Arial" pitchFamily="34" charset="0"/>
              <a:buChar char="•"/>
              <a:defRPr/>
            </a:pPr>
            <a:r>
              <a:rPr lang="bg-BG" sz="2000" kern="0" dirty="0">
                <a:solidFill>
                  <a:srgbClr val="000000"/>
                </a:solidFill>
                <a:latin typeface="+mn-lt"/>
                <a:ea typeface="+mn-ea"/>
              </a:rPr>
              <a:t>Заоблени ъгли, 3</a:t>
            </a:r>
            <a:r>
              <a:rPr lang="en-US" sz="2000" kern="0" dirty="0">
                <a:solidFill>
                  <a:srgbClr val="000000"/>
                </a:solidFill>
                <a:latin typeface="+mn-lt"/>
                <a:ea typeface="+mn-ea"/>
              </a:rPr>
              <a:t>D</a:t>
            </a:r>
            <a:r>
              <a:rPr lang="bg-BG" sz="2000" kern="0" dirty="0">
                <a:solidFill>
                  <a:srgbClr val="000000"/>
                </a:solidFill>
                <a:latin typeface="+mn-lt"/>
                <a:ea typeface="+mn-ea"/>
              </a:rPr>
              <a:t>ефекти</a:t>
            </a:r>
          </a:p>
          <a:p>
            <a:pPr lvl="1" eaLnBrk="0" hangingPunct="0">
              <a:spcBef>
                <a:spcPts val="700"/>
              </a:spcBef>
              <a:buFont typeface="Arial" pitchFamily="34" charset="0"/>
              <a:buChar char="•"/>
              <a:defRPr/>
            </a:pPr>
            <a:r>
              <a:rPr lang="bg-BG" sz="2000" kern="0" dirty="0">
                <a:solidFill>
                  <a:srgbClr val="000000"/>
                </a:solidFill>
                <a:latin typeface="+mn-lt"/>
                <a:ea typeface="+mn-ea"/>
              </a:rPr>
              <a:t>УЕБ услуги</a:t>
            </a:r>
          </a:p>
          <a:p>
            <a:pPr lvl="1" eaLnBrk="0" hangingPunct="0">
              <a:spcBef>
                <a:spcPts val="700"/>
              </a:spcBef>
              <a:buFont typeface="Arial" pitchFamily="34" charset="0"/>
              <a:buChar char="•"/>
              <a:defRPr/>
            </a:pPr>
            <a:r>
              <a:rPr lang="bg-BG" sz="2000" kern="0" dirty="0">
                <a:solidFill>
                  <a:srgbClr val="000000"/>
                </a:solidFill>
                <a:latin typeface="+mn-lt"/>
                <a:ea typeface="+mn-ea"/>
              </a:rPr>
              <a:t>Споделяне на файлове </a:t>
            </a:r>
          </a:p>
          <a:p>
            <a:pPr lvl="1" eaLnBrk="0" hangingPunct="0">
              <a:spcBef>
                <a:spcPts val="700"/>
              </a:spcBef>
              <a:buFont typeface="Arial" pitchFamily="34" charset="0"/>
              <a:buChar char="•"/>
              <a:defRPr/>
            </a:pPr>
            <a:r>
              <a:rPr lang="en-US" sz="2000" kern="0" dirty="0">
                <a:solidFill>
                  <a:srgbClr val="000000"/>
                </a:solidFill>
                <a:latin typeface="+mn-lt"/>
                <a:ea typeface="+mn-ea"/>
              </a:rPr>
              <a:t>CSS</a:t>
            </a:r>
            <a:r>
              <a:rPr lang="bg-BG" sz="2000" kern="0" dirty="0">
                <a:solidFill>
                  <a:srgbClr val="000000"/>
                </a:solidFill>
                <a:latin typeface="+mn-lt"/>
                <a:ea typeface="+mn-ea"/>
              </a:rPr>
              <a:t>(каскадни стилови таблици)</a:t>
            </a:r>
          </a:p>
          <a:p>
            <a:pPr lvl="1" eaLnBrk="0" hangingPunct="0">
              <a:spcBef>
                <a:spcPts val="700"/>
              </a:spcBef>
              <a:defRPr/>
            </a:pPr>
            <a:endParaRPr lang="bg-BG" sz="2000" kern="0" dirty="0">
              <a:solidFill>
                <a:srgbClr val="000000"/>
              </a:solidFill>
              <a:latin typeface="+mn-lt"/>
              <a:ea typeface="+mn-ea"/>
            </a:endParaRPr>
          </a:p>
        </p:txBody>
      </p:sp>
      <p:sp>
        <p:nvSpPr>
          <p:cNvPr id="3" name="Title 1"/>
          <p:cNvSpPr txBox="1">
            <a:spLocks/>
          </p:cNvSpPr>
          <p:nvPr/>
        </p:nvSpPr>
        <p:spPr>
          <a:xfrm>
            <a:off x="376646" y="827313"/>
            <a:ext cx="8386354" cy="914401"/>
          </a:xfrm>
          <a:prstGeom prst="rect">
            <a:avLst/>
          </a:prstGeom>
        </p:spPr>
        <p:txBody>
          <a:bodyPr>
            <a:normAutofit fontScale="97500"/>
          </a:bodyPr>
          <a:lstStyle/>
          <a:p>
            <a:pPr algn="ctr" eaLnBrk="0" hangingPunct="0">
              <a:defRPr/>
            </a:pPr>
            <a:r>
              <a:rPr lang="bg-BG" sz="4400" kern="0" dirty="0">
                <a:solidFill>
                  <a:schemeClr val="tx2"/>
                </a:solidFill>
                <a:latin typeface="+mj-lt"/>
                <a:ea typeface="+mj-ea"/>
                <a:cs typeface="+mj-cs"/>
              </a:rPr>
              <a:t>Четвърто поколение </a:t>
            </a:r>
            <a:r>
              <a:rPr lang="en-US" sz="4400" kern="0" dirty="0">
                <a:solidFill>
                  <a:schemeClr val="tx2"/>
                </a:solidFill>
                <a:latin typeface="+mj-lt"/>
                <a:ea typeface="+mj-ea"/>
                <a:cs typeface="+mj-cs"/>
              </a:rPr>
              <a:t>WEB </a:t>
            </a:r>
            <a:r>
              <a:rPr lang="bg-BG" sz="4400" kern="0" dirty="0" smtClean="0">
                <a:solidFill>
                  <a:schemeClr val="tx2"/>
                </a:solidFill>
                <a:latin typeface="+mj-lt"/>
                <a:ea typeface="+mj-ea"/>
                <a:cs typeface="+mj-cs"/>
              </a:rPr>
              <a:t>дизайн</a:t>
            </a:r>
            <a:endParaRPr lang="en-US" sz="4000" i="1" kern="0" dirty="0">
              <a:solidFill>
                <a:srgbClr val="FFFF00"/>
              </a:solidFill>
              <a:latin typeface="+mj-lt"/>
              <a:ea typeface="+mj-ea"/>
              <a:cs typeface="+mj-cs"/>
            </a:endParaRPr>
          </a:p>
        </p:txBody>
      </p:sp>
    </p:spTree>
    <p:extLst>
      <p:ext uri="{BB962C8B-B14F-4D97-AF65-F5344CB8AC3E}">
        <p14:creationId xmlns:p14="http://schemas.microsoft.com/office/powerpoint/2010/main" val="17686630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066800" y="625929"/>
            <a:ext cx="6629400" cy="1143000"/>
          </a:xfrm>
          <a:prstGeom prst="rect">
            <a:avLst/>
          </a:prstGeom>
        </p:spPr>
        <p:txBody>
          <a:bodyPr>
            <a:normAutofit/>
          </a:bodyPr>
          <a:lstStyle/>
          <a:p>
            <a:pPr algn="ctr" eaLnBrk="0" hangingPunct="0">
              <a:defRPr/>
            </a:pPr>
            <a:r>
              <a:rPr lang="en-US" sz="4000" kern="0" dirty="0">
                <a:solidFill>
                  <a:schemeClr val="tx2"/>
                </a:solidFill>
                <a:latin typeface="+mj-lt"/>
                <a:ea typeface="+mj-ea"/>
                <a:cs typeface="+mj-cs"/>
              </a:rPr>
              <a:t>Mobile WEB</a:t>
            </a:r>
            <a:endParaRPr lang="bg-BG" sz="4000" kern="0" dirty="0">
              <a:solidFill>
                <a:schemeClr val="tx2"/>
              </a:solidFill>
              <a:latin typeface="+mj-lt"/>
              <a:ea typeface="+mj-ea"/>
              <a:cs typeface="+mj-cs"/>
            </a:endParaRPr>
          </a:p>
        </p:txBody>
      </p:sp>
      <p:sp>
        <p:nvSpPr>
          <p:cNvPr id="3" name="Content Placeholder 2"/>
          <p:cNvSpPr txBox="1">
            <a:spLocks/>
          </p:cNvSpPr>
          <p:nvPr/>
        </p:nvSpPr>
        <p:spPr>
          <a:xfrm>
            <a:off x="685800" y="1981200"/>
            <a:ext cx="8001000" cy="3949337"/>
          </a:xfrm>
          <a:prstGeom prst="rect">
            <a:avLst/>
          </a:prstGeom>
        </p:spPr>
        <p:txBody>
          <a:bodyPr>
            <a:normAutofit/>
          </a:bodyPr>
          <a:lstStyle/>
          <a:p>
            <a:pPr marL="342900" indent="-342900" eaLnBrk="0" hangingPunct="0">
              <a:spcBef>
                <a:spcPts val="800"/>
              </a:spcBef>
              <a:buFont typeface="Wingdings" pitchFamily="2" charset="2"/>
              <a:buChar char="v"/>
              <a:defRPr/>
            </a:pPr>
            <a:r>
              <a:rPr lang="bg-BG" sz="2000" kern="0" dirty="0">
                <a:solidFill>
                  <a:srgbClr val="000000"/>
                </a:solidFill>
                <a:latin typeface="+mn-lt"/>
                <a:ea typeface="+mn-ea"/>
              </a:rPr>
              <a:t>Безжичен достъп</a:t>
            </a:r>
          </a:p>
          <a:p>
            <a:pPr marL="342900" indent="-342900" eaLnBrk="0" hangingPunct="0">
              <a:spcBef>
                <a:spcPts val="800"/>
              </a:spcBef>
              <a:buFont typeface="Wingdings" pitchFamily="2" charset="2"/>
              <a:buChar char="v"/>
              <a:defRPr/>
            </a:pPr>
            <a:r>
              <a:rPr lang="bg-BG" sz="2000" kern="0" dirty="0">
                <a:solidFill>
                  <a:srgbClr val="000000"/>
                </a:solidFill>
                <a:latin typeface="+mn-lt"/>
                <a:ea typeface="+mn-ea"/>
              </a:rPr>
              <a:t>Ограничения от малкия размер на екрана и минималните хардуерни ресурси.</a:t>
            </a:r>
          </a:p>
          <a:p>
            <a:pPr marL="342900" indent="-342900" eaLnBrk="0" hangingPunct="0">
              <a:spcBef>
                <a:spcPts val="800"/>
              </a:spcBef>
              <a:buFont typeface="Wingdings" pitchFamily="2" charset="2"/>
              <a:buChar char="v"/>
              <a:defRPr/>
            </a:pPr>
            <a:r>
              <a:rPr lang="en-US" sz="2000" kern="0" dirty="0">
                <a:solidFill>
                  <a:srgbClr val="000000"/>
                </a:solidFill>
                <a:latin typeface="+mn-lt"/>
                <a:ea typeface="+mn-ea"/>
              </a:rPr>
              <a:t>Mobile WEB Best Practice:</a:t>
            </a:r>
          </a:p>
          <a:p>
            <a:pPr lvl="1" eaLnBrk="0" hangingPunct="0">
              <a:spcBef>
                <a:spcPts val="700"/>
              </a:spcBef>
              <a:defRPr/>
            </a:pPr>
            <a:r>
              <a:rPr lang="bg-BG" sz="2000" kern="0" dirty="0" smtClean="0">
                <a:solidFill>
                  <a:srgbClr val="000000"/>
                </a:solidFill>
                <a:latin typeface="+mn-lt"/>
                <a:ea typeface="+mn-ea"/>
              </a:rPr>
              <a:t>- Общ </a:t>
            </a:r>
            <a:r>
              <a:rPr lang="bg-BG" sz="2000" kern="0" dirty="0">
                <a:solidFill>
                  <a:srgbClr val="000000"/>
                </a:solidFill>
                <a:latin typeface="+mn-lt"/>
                <a:ea typeface="+mn-ea"/>
              </a:rPr>
              <a:t>дизайн за много устройства</a:t>
            </a:r>
          </a:p>
          <a:p>
            <a:pPr lvl="1" eaLnBrk="0" hangingPunct="0">
              <a:spcBef>
                <a:spcPts val="700"/>
              </a:spcBef>
              <a:defRPr/>
            </a:pPr>
            <a:r>
              <a:rPr lang="bg-BG" sz="2000" kern="0" dirty="0" smtClean="0">
                <a:solidFill>
                  <a:srgbClr val="000000"/>
                </a:solidFill>
                <a:latin typeface="+mn-lt"/>
                <a:ea typeface="+mn-ea"/>
              </a:rPr>
              <a:t>- Уебстандарти</a:t>
            </a:r>
            <a:endParaRPr lang="bg-BG" sz="2000" kern="0" dirty="0">
              <a:solidFill>
                <a:srgbClr val="000000"/>
              </a:solidFill>
              <a:latin typeface="+mn-lt"/>
              <a:ea typeface="+mn-ea"/>
            </a:endParaRPr>
          </a:p>
          <a:p>
            <a:pPr lvl="1" eaLnBrk="0" hangingPunct="0">
              <a:spcBef>
                <a:spcPts val="700"/>
              </a:spcBef>
              <a:defRPr/>
            </a:pPr>
            <a:r>
              <a:rPr lang="bg-BG" sz="2000" kern="0" dirty="0" smtClean="0">
                <a:solidFill>
                  <a:srgbClr val="000000"/>
                </a:solidFill>
                <a:latin typeface="+mn-lt"/>
                <a:ea typeface="+mn-ea"/>
              </a:rPr>
              <a:t>- Без </a:t>
            </a:r>
            <a:r>
              <a:rPr lang="bg-BG" sz="2000" kern="0" dirty="0">
                <a:solidFill>
                  <a:srgbClr val="000000"/>
                </a:solidFill>
                <a:latin typeface="+mn-lt"/>
                <a:ea typeface="+mn-ea"/>
              </a:rPr>
              <a:t>изскачащи </a:t>
            </a:r>
            <a:r>
              <a:rPr lang="bg-BG" sz="2000" kern="0" dirty="0" smtClean="0">
                <a:solidFill>
                  <a:srgbClr val="000000"/>
                </a:solidFill>
                <a:latin typeface="+mn-lt"/>
                <a:ea typeface="+mn-ea"/>
              </a:rPr>
              <a:t>прозорци, без </a:t>
            </a:r>
            <a:r>
              <a:rPr lang="bg-BG" sz="2000" kern="0" dirty="0">
                <a:solidFill>
                  <a:srgbClr val="000000"/>
                </a:solidFill>
                <a:latin typeface="+mn-lt"/>
                <a:ea typeface="+mn-ea"/>
              </a:rPr>
              <a:t>рамки и таблици</a:t>
            </a:r>
          </a:p>
          <a:p>
            <a:pPr lvl="1" eaLnBrk="0" hangingPunct="0">
              <a:spcBef>
                <a:spcPts val="700"/>
              </a:spcBef>
              <a:defRPr/>
            </a:pPr>
            <a:r>
              <a:rPr lang="bg-BG" sz="2000" kern="0" dirty="0" smtClean="0">
                <a:solidFill>
                  <a:srgbClr val="000000"/>
                </a:solidFill>
                <a:latin typeface="+mn-lt"/>
                <a:ea typeface="+mn-ea"/>
              </a:rPr>
              <a:t>- Оптимизиране </a:t>
            </a:r>
            <a:r>
              <a:rPr lang="bg-BG" sz="2000" kern="0" dirty="0">
                <a:solidFill>
                  <a:srgbClr val="000000"/>
                </a:solidFill>
                <a:latin typeface="+mn-lt"/>
                <a:ea typeface="+mn-ea"/>
              </a:rPr>
              <a:t>на навигацията</a:t>
            </a:r>
          </a:p>
          <a:p>
            <a:pPr lvl="1" eaLnBrk="0" hangingPunct="0">
              <a:spcBef>
                <a:spcPts val="700"/>
              </a:spcBef>
              <a:defRPr/>
            </a:pPr>
            <a:r>
              <a:rPr lang="bg-BG" sz="2000" kern="0" dirty="0" smtClean="0">
                <a:solidFill>
                  <a:srgbClr val="000000"/>
                </a:solidFill>
                <a:latin typeface="+mn-lt"/>
                <a:ea typeface="+mn-ea"/>
              </a:rPr>
              <a:t>- Пестеливо </a:t>
            </a:r>
            <a:r>
              <a:rPr lang="bg-BG" sz="2000" kern="0" dirty="0">
                <a:solidFill>
                  <a:srgbClr val="000000"/>
                </a:solidFill>
                <a:latin typeface="+mn-lt"/>
                <a:ea typeface="+mn-ea"/>
              </a:rPr>
              <a:t>използване на  ресурсите</a:t>
            </a:r>
          </a:p>
          <a:p>
            <a:pPr lvl="1" eaLnBrk="0" hangingPunct="0">
              <a:spcBef>
                <a:spcPts val="700"/>
              </a:spcBef>
              <a:defRPr/>
            </a:pPr>
            <a:r>
              <a:rPr lang="bg-BG" sz="2000" kern="0" dirty="0" smtClean="0">
                <a:solidFill>
                  <a:srgbClr val="000000"/>
                </a:solidFill>
                <a:latin typeface="+mn-lt"/>
                <a:ea typeface="+mn-ea"/>
              </a:rPr>
              <a:t>- Зависимост </a:t>
            </a:r>
            <a:r>
              <a:rPr lang="bg-BG" sz="2000" kern="0" dirty="0">
                <a:solidFill>
                  <a:srgbClr val="000000"/>
                </a:solidFill>
                <a:latin typeface="+mn-lt"/>
                <a:ea typeface="+mn-ea"/>
              </a:rPr>
              <a:t>от местоположението на потребителя</a:t>
            </a:r>
            <a:endParaRPr lang="en-GB" sz="2000" kern="0" dirty="0">
              <a:solidFill>
                <a:srgbClr val="000000"/>
              </a:solidFill>
              <a:latin typeface="+mn-lt"/>
              <a:ea typeface="+mn-ea"/>
            </a:endParaRPr>
          </a:p>
        </p:txBody>
      </p:sp>
    </p:spTree>
    <p:extLst>
      <p:ext uri="{BB962C8B-B14F-4D97-AF65-F5344CB8AC3E}">
        <p14:creationId xmlns:p14="http://schemas.microsoft.com/office/powerpoint/2010/main" val="30588382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4098" name="Text Box 2"/>
          <p:cNvSpPr txBox="1">
            <a:spLocks noChangeArrowheads="1"/>
          </p:cNvSpPr>
          <p:nvPr/>
        </p:nvSpPr>
        <p:spPr bwMode="auto">
          <a:xfrm>
            <a:off x="762000" y="941706"/>
            <a:ext cx="7772400"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Уеб  1.0 (традиционен Уеб) </a:t>
            </a:r>
            <a:endParaRPr lang="bg-BG" sz="4000" kern="0" dirty="0">
              <a:solidFill>
                <a:schemeClr val="tx2"/>
              </a:solidFill>
              <a:latin typeface="+mj-lt"/>
              <a:ea typeface="+mj-ea"/>
              <a:cs typeface="+mj-cs"/>
            </a:endParaRPr>
          </a:p>
        </p:txBody>
      </p:sp>
      <p:sp>
        <p:nvSpPr>
          <p:cNvPr id="6" name="Rectangle 5"/>
          <p:cNvSpPr/>
          <p:nvPr/>
        </p:nvSpPr>
        <p:spPr>
          <a:xfrm>
            <a:off x="539750" y="1905000"/>
            <a:ext cx="8158163" cy="4093428"/>
          </a:xfrm>
          <a:prstGeom prst="rect">
            <a:avLst/>
          </a:prstGeom>
        </p:spPr>
        <p:txBody>
          <a:bodyPr wrap="square">
            <a:spAutoFit/>
          </a:bodyPr>
          <a:lstStyle/>
          <a:p>
            <a:pPr>
              <a:buFont typeface="Times New Roman" pitchFamily="16" charset="0"/>
              <a:buNone/>
              <a:defRPr/>
            </a:pPr>
            <a:r>
              <a:rPr lang="ru-RU" sz="2000" b="1" dirty="0">
                <a:latin typeface="+mj-lt"/>
                <a:ea typeface="SimSun" charset="-122"/>
              </a:rPr>
              <a:t>Първо поколение - сайтовете са предимно текстови, линейни, напомнящи доста на страници от книга, в най-добрия случай с илюстрации. Те включват таблици, хоризонтални разделители, евентуално фон. </a:t>
            </a:r>
          </a:p>
          <a:p>
            <a:pPr>
              <a:buFont typeface="Times New Roman" pitchFamily="16" charset="0"/>
              <a:buNone/>
              <a:defRPr/>
            </a:pPr>
            <a:r>
              <a:rPr lang="ru-RU" sz="2000" dirty="0">
                <a:latin typeface="+mj-lt"/>
                <a:ea typeface="SimSun" charset="-122"/>
              </a:rPr>
              <a:t>Web 1.0 - етап от еволюцията на World Wide Web от 1993 до 2001г. Бизнес моделът е:</a:t>
            </a:r>
          </a:p>
          <a:p>
            <a:pPr marL="403225" lvl="1" indent="-342900">
              <a:buFont typeface="Wingdings" panose="05000000000000000000" pitchFamily="2" charset="2"/>
              <a:buChar char="ü"/>
              <a:defRPr/>
            </a:pPr>
            <a:r>
              <a:rPr lang="ru-RU" sz="2000" dirty="0" smtClean="0">
                <a:latin typeface="+mj-lt"/>
                <a:ea typeface="SimSun" charset="-122"/>
              </a:rPr>
              <a:t>top-down </a:t>
            </a:r>
            <a:r>
              <a:rPr lang="ru-RU" sz="2000" dirty="0">
                <a:latin typeface="+mj-lt"/>
                <a:ea typeface="SimSun" charset="-122"/>
              </a:rPr>
              <a:t>подход за изграждане и използване на WWW - статични страници с хипертекст </a:t>
            </a:r>
            <a:endParaRPr lang="ru-RU" sz="2000" dirty="0" smtClean="0">
              <a:latin typeface="+mj-lt"/>
              <a:ea typeface="SimSun" charset="-122"/>
            </a:endParaRPr>
          </a:p>
          <a:p>
            <a:pPr marL="403225" lvl="1" indent="-342900">
              <a:buFont typeface="Wingdings" panose="05000000000000000000" pitchFamily="2" charset="2"/>
              <a:buChar char="ü"/>
              <a:defRPr/>
            </a:pPr>
            <a:r>
              <a:rPr lang="ru-RU" sz="2000" dirty="0" smtClean="0">
                <a:latin typeface="+mj-lt"/>
                <a:ea typeface="SimSun" charset="-122"/>
              </a:rPr>
              <a:t>страници </a:t>
            </a:r>
            <a:r>
              <a:rPr lang="ru-RU" sz="2000" dirty="0">
                <a:latin typeface="+mj-lt"/>
                <a:ea typeface="SimSun" charset="-122"/>
              </a:rPr>
              <a:t>на малцина автори на съдържание (webmasters), зареждани от голям брой потребители с глобален достъп; </a:t>
            </a:r>
          </a:p>
          <a:p>
            <a:pPr marL="403225" lvl="1" indent="-342900">
              <a:buFont typeface="Wingdings" panose="05000000000000000000" pitchFamily="2" charset="2"/>
              <a:buChar char="ü"/>
              <a:defRPr/>
            </a:pPr>
            <a:r>
              <a:rPr lang="ru-RU" sz="2000" dirty="0" smtClean="0">
                <a:latin typeface="+mj-lt"/>
                <a:ea typeface="SimSun" charset="-122"/>
              </a:rPr>
              <a:t>фокус </a:t>
            </a:r>
            <a:r>
              <a:rPr lang="ru-RU" sz="2000" dirty="0">
                <a:latin typeface="+mj-lt"/>
                <a:ea typeface="SimSun" charset="-122"/>
              </a:rPr>
              <a:t>върху презентацията, а не върху създаването на съдържание; </a:t>
            </a:r>
          </a:p>
          <a:p>
            <a:pPr marL="403225" lvl="1" indent="-342900">
              <a:buFont typeface="Wingdings" panose="05000000000000000000" pitchFamily="2" charset="2"/>
              <a:buChar char="ü"/>
              <a:defRPr/>
            </a:pPr>
            <a:r>
              <a:rPr lang="ru-RU" sz="2000" dirty="0">
                <a:latin typeface="+mj-lt"/>
                <a:ea typeface="SimSun" charset="-122"/>
              </a:rPr>
              <a:t>печалби от броя посещения (most visited webpages)</a:t>
            </a:r>
          </a:p>
        </p:txBody>
      </p:sp>
    </p:spTree>
    <p:extLst>
      <p:ext uri="{BB962C8B-B14F-4D97-AF65-F5344CB8AC3E}">
        <p14:creationId xmlns:p14="http://schemas.microsoft.com/office/powerpoint/2010/main" val="956134646"/>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4098" name="Text Box 2"/>
          <p:cNvSpPr txBox="1">
            <a:spLocks noChangeArrowheads="1"/>
          </p:cNvSpPr>
          <p:nvPr/>
        </p:nvSpPr>
        <p:spPr bwMode="auto">
          <a:xfrm>
            <a:off x="419101" y="838200"/>
            <a:ext cx="8229600"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Уеб  1.0 (традиционен Уеб) </a:t>
            </a:r>
            <a:endParaRPr lang="bg-BG" sz="4000" kern="0" dirty="0">
              <a:solidFill>
                <a:schemeClr val="tx2"/>
              </a:solidFill>
              <a:latin typeface="+mj-lt"/>
              <a:ea typeface="+mj-ea"/>
              <a:cs typeface="+mj-cs"/>
            </a:endParaRPr>
          </a:p>
        </p:txBody>
      </p:sp>
      <p:sp>
        <p:nvSpPr>
          <p:cNvPr id="6" name="Rectangle 5"/>
          <p:cNvSpPr/>
          <p:nvPr/>
        </p:nvSpPr>
        <p:spPr>
          <a:xfrm>
            <a:off x="762001" y="2040820"/>
            <a:ext cx="7543800" cy="3785652"/>
          </a:xfrm>
          <a:prstGeom prst="rect">
            <a:avLst/>
          </a:prstGeom>
        </p:spPr>
        <p:txBody>
          <a:bodyPr wrap="square">
            <a:spAutoFit/>
          </a:bodyPr>
          <a:lstStyle/>
          <a:p>
            <a:pPr>
              <a:buFont typeface="Times New Roman" pitchFamily="16" charset="0"/>
              <a:buNone/>
              <a:defRPr/>
            </a:pPr>
            <a:r>
              <a:rPr lang="en-US" sz="2000" b="1" dirty="0" err="1">
                <a:latin typeface="+mj-lt"/>
                <a:ea typeface="SimSun" charset="-122"/>
              </a:rPr>
              <a:t>Още</a:t>
            </a:r>
            <a:r>
              <a:rPr lang="en-US" sz="2000" b="1" dirty="0">
                <a:latin typeface="+mj-lt"/>
                <a:ea typeface="SimSun" charset="-122"/>
              </a:rPr>
              <a:t> </a:t>
            </a:r>
            <a:r>
              <a:rPr lang="en-US" sz="2000" b="1" dirty="0" err="1">
                <a:latin typeface="+mj-lt"/>
                <a:ea typeface="SimSun" charset="-122"/>
              </a:rPr>
              <a:t>технически</a:t>
            </a:r>
            <a:r>
              <a:rPr lang="en-US" sz="2000" b="1" dirty="0">
                <a:latin typeface="+mj-lt"/>
                <a:ea typeface="SimSun" charset="-122"/>
              </a:rPr>
              <a:t> </a:t>
            </a:r>
            <a:r>
              <a:rPr lang="en-US" sz="2000" b="1" dirty="0" err="1">
                <a:latin typeface="+mj-lt"/>
                <a:ea typeface="SimSun" charset="-122"/>
              </a:rPr>
              <a:t>характеристики</a:t>
            </a:r>
            <a:r>
              <a:rPr lang="en-US" sz="2000" b="1" dirty="0">
                <a:latin typeface="+mj-lt"/>
                <a:ea typeface="SimSun" charset="-122"/>
              </a:rPr>
              <a:t>:</a:t>
            </a:r>
            <a:endParaRPr lang="en-US" sz="2000" dirty="0">
              <a:latin typeface="+mj-lt"/>
              <a:ea typeface="SimSun" charset="-122"/>
            </a:endParaRPr>
          </a:p>
          <a:p>
            <a:pPr lvl="1">
              <a:buFont typeface="Times New Roman" pitchFamily="16" charset="0"/>
              <a:buNone/>
              <a:defRPr/>
            </a:pPr>
            <a:r>
              <a:rPr lang="ru-RU" sz="2000" dirty="0">
                <a:latin typeface="+mj-lt"/>
                <a:ea typeface="SimSun" charset="-122"/>
              </a:rPr>
              <a:t>•	използване на таблици (&lt;</a:t>
            </a:r>
            <a:r>
              <a:rPr lang="en-US" sz="2000" dirty="0">
                <a:latin typeface="+mj-lt"/>
                <a:ea typeface="SimSun" charset="-122"/>
              </a:rPr>
              <a:t>table&gt;) </a:t>
            </a:r>
            <a:r>
              <a:rPr lang="ru-RU" sz="2000" dirty="0">
                <a:latin typeface="+mj-lt"/>
                <a:ea typeface="SimSun" charset="-122"/>
              </a:rPr>
              <a:t>за подравняване на съдържанието на страницата </a:t>
            </a:r>
          </a:p>
          <a:p>
            <a:pPr lvl="1">
              <a:buFont typeface="Times New Roman" pitchFamily="16" charset="0"/>
              <a:buNone/>
              <a:defRPr/>
            </a:pPr>
            <a:r>
              <a:rPr lang="ru-RU" sz="2000" dirty="0">
                <a:latin typeface="+mj-lt"/>
                <a:ea typeface="SimSun" charset="-122"/>
              </a:rPr>
              <a:t>•	отделяне на съдържание с прозрачни изображения в </a:t>
            </a:r>
            <a:r>
              <a:rPr lang="en-US" sz="2000" dirty="0">
                <a:latin typeface="+mj-lt"/>
                <a:ea typeface="SimSun" charset="-122"/>
              </a:rPr>
              <a:t>GIF format </a:t>
            </a:r>
          </a:p>
          <a:p>
            <a:pPr lvl="1">
              <a:buFont typeface="Times New Roman" pitchFamily="16" charset="0"/>
              <a:buNone/>
              <a:defRPr/>
            </a:pPr>
            <a:r>
              <a:rPr lang="en-US" sz="2000" dirty="0">
                <a:latin typeface="+mj-lt"/>
                <a:ea typeface="SimSun" charset="-122"/>
              </a:rPr>
              <a:t>•	</a:t>
            </a:r>
            <a:r>
              <a:rPr lang="ru-RU" sz="2000" dirty="0">
                <a:latin typeface="+mj-lt"/>
                <a:ea typeface="SimSun" charset="-122"/>
              </a:rPr>
              <a:t>патентовани нестандартни </a:t>
            </a:r>
            <a:r>
              <a:rPr lang="en-US" sz="2000" dirty="0">
                <a:latin typeface="+mj-lt"/>
                <a:ea typeface="SimSun" charset="-122"/>
              </a:rPr>
              <a:t>HTML </a:t>
            </a:r>
            <a:r>
              <a:rPr lang="ru-RU" sz="2000" dirty="0">
                <a:latin typeface="+mj-lt"/>
                <a:ea typeface="SimSun" charset="-122"/>
              </a:rPr>
              <a:t>елементи като &lt;</a:t>
            </a:r>
            <a:r>
              <a:rPr lang="en-US" sz="2000" dirty="0">
                <a:latin typeface="+mj-lt"/>
                <a:ea typeface="SimSun" charset="-122"/>
              </a:rPr>
              <a:t>blink&gt; </a:t>
            </a:r>
            <a:r>
              <a:rPr lang="ru-RU" sz="2000" dirty="0">
                <a:latin typeface="+mj-lt"/>
                <a:ea typeface="SimSun" charset="-122"/>
              </a:rPr>
              <a:t>и &lt;</a:t>
            </a:r>
            <a:r>
              <a:rPr lang="en-US" sz="2000" dirty="0">
                <a:latin typeface="+mj-lt"/>
                <a:ea typeface="SimSun" charset="-122"/>
              </a:rPr>
              <a:t>marquee&gt; </a:t>
            </a:r>
          </a:p>
          <a:p>
            <a:pPr lvl="1">
              <a:buFont typeface="Times New Roman" pitchFamily="16" charset="0"/>
              <a:buNone/>
              <a:defRPr/>
            </a:pPr>
            <a:r>
              <a:rPr lang="en-US" sz="2000" dirty="0">
                <a:latin typeface="+mj-lt"/>
                <a:ea typeface="SimSun" charset="-122"/>
              </a:rPr>
              <a:t>•	</a:t>
            </a:r>
            <a:r>
              <a:rPr lang="ru-RU" sz="2000" dirty="0">
                <a:latin typeface="+mj-lt"/>
                <a:ea typeface="SimSun" charset="-122"/>
              </a:rPr>
              <a:t>онлайн книги за гости</a:t>
            </a:r>
          </a:p>
          <a:p>
            <a:pPr lvl="1">
              <a:buFont typeface="Times New Roman" pitchFamily="16" charset="0"/>
              <a:buNone/>
              <a:defRPr/>
            </a:pPr>
            <a:r>
              <a:rPr lang="ru-RU" sz="2000" dirty="0">
                <a:latin typeface="+mj-lt"/>
                <a:ea typeface="SimSun" charset="-122"/>
              </a:rPr>
              <a:t>•	изпращане на </a:t>
            </a:r>
            <a:r>
              <a:rPr lang="en-US" sz="2000" dirty="0">
                <a:latin typeface="+mj-lt"/>
                <a:ea typeface="SimSun" charset="-122"/>
              </a:rPr>
              <a:t>HTML </a:t>
            </a:r>
            <a:r>
              <a:rPr lang="ru-RU" sz="2000" dirty="0">
                <a:latin typeface="+mj-lt"/>
                <a:ea typeface="SimSun" charset="-122"/>
              </a:rPr>
              <a:t>форми като </a:t>
            </a:r>
            <a:r>
              <a:rPr lang="ru-RU" sz="2000" dirty="0" smtClean="0">
                <a:latin typeface="+mj-lt"/>
                <a:ea typeface="SimSun" charset="-122"/>
              </a:rPr>
              <a:t>електронна </a:t>
            </a:r>
            <a:r>
              <a:rPr lang="ru-RU" sz="2000" dirty="0">
                <a:latin typeface="+mj-lt"/>
                <a:ea typeface="SimSun" charset="-122"/>
              </a:rPr>
              <a:t>поща от статичен хипертекст</a:t>
            </a:r>
          </a:p>
          <a:p>
            <a:pPr lvl="1">
              <a:buFont typeface="Times New Roman" pitchFamily="16" charset="0"/>
              <a:buNone/>
              <a:defRPr/>
            </a:pPr>
            <a:r>
              <a:rPr lang="ru-RU" sz="2000" dirty="0">
                <a:latin typeface="+mj-lt"/>
                <a:ea typeface="SimSun" charset="-122"/>
              </a:rPr>
              <a:t>•	сървърни технологии като </a:t>
            </a:r>
            <a:r>
              <a:rPr lang="en-US" sz="2000" dirty="0">
                <a:latin typeface="+mj-lt"/>
                <a:ea typeface="SimSun" charset="-122"/>
              </a:rPr>
              <a:t>PHP, Ruby, Perl, Python, JSP, and ASP.NET</a:t>
            </a:r>
            <a:endParaRPr lang="ru-RU" sz="2000" dirty="0">
              <a:latin typeface="+mj-lt"/>
              <a:ea typeface="SimSun" charset="-122"/>
            </a:endParaRPr>
          </a:p>
        </p:txBody>
      </p:sp>
    </p:spTree>
    <p:extLst>
      <p:ext uri="{BB962C8B-B14F-4D97-AF65-F5344CB8AC3E}">
        <p14:creationId xmlns:p14="http://schemas.microsoft.com/office/powerpoint/2010/main" val="1806613231"/>
      </p:ext>
    </p:extLst>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4098" name="Text Box 2"/>
          <p:cNvSpPr txBox="1">
            <a:spLocks noChangeArrowheads="1"/>
          </p:cNvSpPr>
          <p:nvPr/>
        </p:nvSpPr>
        <p:spPr bwMode="auto">
          <a:xfrm>
            <a:off x="576762" y="981076"/>
            <a:ext cx="7652838"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Уеб  1.0 (традиционен Уеб) </a:t>
            </a:r>
            <a:endParaRPr lang="bg-BG" sz="4000" kern="0" dirty="0">
              <a:solidFill>
                <a:schemeClr val="tx2"/>
              </a:solidFill>
              <a:latin typeface="+mj-lt"/>
              <a:ea typeface="+mj-ea"/>
              <a:cs typeface="+mj-cs"/>
            </a:endParaRPr>
          </a:p>
        </p:txBody>
      </p:sp>
      <p:sp>
        <p:nvSpPr>
          <p:cNvPr id="6" name="Rectangle 5"/>
          <p:cNvSpPr/>
          <p:nvPr/>
        </p:nvSpPr>
        <p:spPr>
          <a:xfrm>
            <a:off x="570231" y="1905000"/>
            <a:ext cx="7964170" cy="4401205"/>
          </a:xfrm>
          <a:prstGeom prst="rect">
            <a:avLst/>
          </a:prstGeom>
        </p:spPr>
        <p:txBody>
          <a:bodyPr wrap="square">
            <a:spAutoFit/>
          </a:bodyPr>
          <a:lstStyle/>
          <a:p>
            <a:pPr>
              <a:buFont typeface="Times New Roman" pitchFamily="16" charset="0"/>
              <a:buNone/>
              <a:defRPr/>
            </a:pPr>
            <a:r>
              <a:rPr lang="ru-RU" sz="2000" b="1" dirty="0">
                <a:latin typeface="+mj-lt"/>
                <a:ea typeface="SimSun" charset="-122"/>
              </a:rPr>
              <a:t>Технически характеристики:</a:t>
            </a:r>
          </a:p>
          <a:p>
            <a:pPr lvl="1">
              <a:buFont typeface="Times New Roman" pitchFamily="16" charset="0"/>
              <a:buNone/>
              <a:defRPr/>
            </a:pPr>
            <a:r>
              <a:rPr lang="ru-RU" sz="2000" dirty="0">
                <a:latin typeface="+mj-lt"/>
                <a:ea typeface="SimSun" charset="-122"/>
              </a:rPr>
              <a:t>•	статичен хипертекст – без динамика в браузъра</a:t>
            </a:r>
          </a:p>
          <a:p>
            <a:pPr lvl="1">
              <a:buFont typeface="Times New Roman" pitchFamily="16" charset="0"/>
              <a:buNone/>
              <a:defRPr/>
            </a:pPr>
            <a:r>
              <a:rPr lang="ru-RU" sz="2000" dirty="0">
                <a:latin typeface="+mj-lt"/>
                <a:ea typeface="SimSun" charset="-122"/>
              </a:rPr>
              <a:t>•	липса на редактиране на страниците от външни потребители</a:t>
            </a:r>
          </a:p>
          <a:p>
            <a:pPr lvl="1">
              <a:buFont typeface="Times New Roman" pitchFamily="16" charset="0"/>
              <a:buNone/>
              <a:defRPr/>
            </a:pPr>
            <a:r>
              <a:rPr lang="ru-RU" sz="2000" dirty="0">
                <a:latin typeface="+mj-lt"/>
                <a:ea typeface="SimSun" charset="-122"/>
              </a:rPr>
              <a:t>•	използване на Framesets - рамката (frame) е начин за представяне на няколко Уеб страници и/или медия елементи в един прозорец (или таб) на браузъра:</a:t>
            </a:r>
          </a:p>
          <a:p>
            <a:pPr lvl="1">
              <a:buFont typeface="Times New Roman" pitchFamily="16" charset="0"/>
              <a:buNone/>
              <a:defRPr/>
            </a:pPr>
            <a:r>
              <a:rPr lang="ru-RU" sz="2000" dirty="0">
                <a:latin typeface="+mj-lt"/>
                <a:ea typeface="SimSun" charset="-122"/>
              </a:rPr>
              <a:t>•	характерен за HTML 3 и 4; </a:t>
            </a:r>
          </a:p>
          <a:p>
            <a:pPr lvl="1">
              <a:buFont typeface="Times New Roman" pitchFamily="16" charset="0"/>
              <a:buNone/>
              <a:defRPr/>
            </a:pPr>
            <a:r>
              <a:rPr lang="ru-RU" sz="2000" dirty="0">
                <a:latin typeface="+mj-lt"/>
                <a:ea typeface="SimSun" charset="-122"/>
              </a:rPr>
              <a:t>•	липса на поддръжка от много браузъри, лоша индексация от търсачките, трудни връзки и bookmark към рамкираните страници, лошо скролиране при ниска резолюция;</a:t>
            </a:r>
          </a:p>
          <a:p>
            <a:pPr lvl="1">
              <a:buFont typeface="Times New Roman" pitchFamily="16" charset="0"/>
              <a:buNone/>
              <a:defRPr/>
            </a:pPr>
            <a:r>
              <a:rPr lang="ru-RU" sz="2000" dirty="0">
                <a:latin typeface="+mj-lt"/>
                <a:ea typeface="SimSun" charset="-122"/>
              </a:rPr>
              <a:t>•	 Framesets са изключени от HTML </a:t>
            </a:r>
            <a:r>
              <a:rPr lang="ru-RU" sz="2000" dirty="0" smtClean="0">
                <a:latin typeface="+mj-lt"/>
                <a:ea typeface="SimSun" charset="-122"/>
              </a:rPr>
              <a:t>5</a:t>
            </a:r>
            <a:endParaRPr lang="en-US" sz="2000" dirty="0">
              <a:latin typeface="+mj-lt"/>
              <a:ea typeface="SimSun" charset="-122"/>
            </a:endParaRPr>
          </a:p>
          <a:p>
            <a:pPr lvl="1">
              <a:buFont typeface="Times New Roman" pitchFamily="16" charset="0"/>
              <a:buNone/>
              <a:defRPr/>
            </a:pPr>
            <a:endParaRPr lang="ru-RU" sz="2000" dirty="0">
              <a:latin typeface="+mj-lt"/>
              <a:ea typeface="SimSun" charset="-122"/>
            </a:endParaRPr>
          </a:p>
        </p:txBody>
      </p:sp>
    </p:spTree>
    <p:extLst>
      <p:ext uri="{BB962C8B-B14F-4D97-AF65-F5344CB8AC3E}">
        <p14:creationId xmlns:p14="http://schemas.microsoft.com/office/powerpoint/2010/main" val="799052362"/>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4098" name="Text Box 2"/>
          <p:cNvSpPr txBox="1">
            <a:spLocks noChangeArrowheads="1"/>
          </p:cNvSpPr>
          <p:nvPr/>
        </p:nvSpPr>
        <p:spPr bwMode="auto">
          <a:xfrm>
            <a:off x="551770" y="838200"/>
            <a:ext cx="8229600"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Уеб  2.0 (социален Уеб) </a:t>
            </a:r>
            <a:endParaRPr lang="bg-BG" sz="4000" kern="0" dirty="0">
              <a:solidFill>
                <a:schemeClr val="tx2"/>
              </a:solidFill>
              <a:latin typeface="+mj-lt"/>
              <a:ea typeface="+mj-ea"/>
              <a:cs typeface="+mj-cs"/>
            </a:endParaRPr>
          </a:p>
        </p:txBody>
      </p:sp>
      <p:sp>
        <p:nvSpPr>
          <p:cNvPr id="6" name="Rectangle 5"/>
          <p:cNvSpPr/>
          <p:nvPr/>
        </p:nvSpPr>
        <p:spPr>
          <a:xfrm>
            <a:off x="762001" y="1752600"/>
            <a:ext cx="7467600" cy="4832092"/>
          </a:xfrm>
          <a:prstGeom prst="rect">
            <a:avLst/>
          </a:prstGeom>
        </p:spPr>
        <p:txBody>
          <a:bodyPr wrap="square">
            <a:spAutoFit/>
          </a:bodyPr>
          <a:lstStyle/>
          <a:p>
            <a:pPr>
              <a:buFont typeface="Times New Roman" pitchFamily="16" charset="0"/>
              <a:buNone/>
              <a:defRPr/>
            </a:pPr>
            <a:r>
              <a:rPr lang="ru-RU" sz="2200" dirty="0">
                <a:latin typeface="+mn-lt"/>
                <a:ea typeface="SimSun" charset="-122"/>
              </a:rPr>
              <a:t>Второто поколение в дизайна на сайтове преминава към частични графични решения. Сайтовете преживяват бум в употребата на бутони, заместващи текстовите линкове в менютата. Навлизат в употреба фреймовете и ярките фонове, както и анимираните елементи с монотонно повтарящо се действие. </a:t>
            </a:r>
            <a:r>
              <a:rPr lang="ru-RU" sz="2200" dirty="0" smtClean="0">
                <a:latin typeface="+mn-lt"/>
                <a:ea typeface="SimSun" charset="-122"/>
              </a:rPr>
              <a:t>Информацията </a:t>
            </a:r>
            <a:r>
              <a:rPr lang="ru-RU" sz="2200" dirty="0">
                <a:latin typeface="+mn-lt"/>
                <a:ea typeface="SimSun" charset="-122"/>
              </a:rPr>
              <a:t>следва строга йерархия. </a:t>
            </a:r>
          </a:p>
          <a:p>
            <a:pPr>
              <a:buFont typeface="Times New Roman" pitchFamily="16" charset="0"/>
              <a:buNone/>
              <a:defRPr/>
            </a:pPr>
            <a:r>
              <a:rPr lang="ru-RU" sz="2200" b="1" dirty="0">
                <a:latin typeface="+mn-lt"/>
                <a:ea typeface="SimSun" charset="-122"/>
              </a:rPr>
              <a:t>Web 2.0:</a:t>
            </a:r>
          </a:p>
          <a:p>
            <a:pPr lvl="1">
              <a:buFont typeface="Times New Roman" pitchFamily="16" charset="0"/>
              <a:buNone/>
              <a:defRPr/>
            </a:pPr>
            <a:r>
              <a:rPr lang="ru-RU" sz="2200" dirty="0">
                <a:latin typeface="+mn-lt"/>
                <a:ea typeface="SimSun" charset="-122"/>
              </a:rPr>
              <a:t>•	термин за втория етап от еволюцията на World Wide Web; </a:t>
            </a:r>
          </a:p>
          <a:p>
            <a:pPr lvl="1">
              <a:buFont typeface="Times New Roman" pitchFamily="16" charset="0"/>
              <a:buNone/>
              <a:defRPr/>
            </a:pPr>
            <a:r>
              <a:rPr lang="ru-RU" sz="2200" dirty="0">
                <a:latin typeface="+mn-lt"/>
                <a:ea typeface="SimSun" charset="-122"/>
              </a:rPr>
              <a:t>•	въведен от Tim O'Reilly на Web 2.0 conference през 2004</a:t>
            </a:r>
          </a:p>
          <a:p>
            <a:pPr lvl="1">
              <a:buFont typeface="Times New Roman" pitchFamily="16" charset="0"/>
              <a:buNone/>
              <a:defRPr/>
            </a:pPr>
            <a:endParaRPr lang="en-US" sz="2200" dirty="0">
              <a:solidFill>
                <a:schemeClr val="accent4">
                  <a:lumMod val="65000"/>
                  <a:lumOff val="35000"/>
                </a:schemeClr>
              </a:solidFill>
              <a:latin typeface="+mn-lt"/>
              <a:ea typeface="SimSun" charset="-122"/>
            </a:endParaRPr>
          </a:p>
          <a:p>
            <a:pPr lvl="1">
              <a:buFont typeface="Times New Roman" pitchFamily="16" charset="0"/>
              <a:buNone/>
              <a:defRPr/>
            </a:pPr>
            <a:endParaRPr lang="ru-RU" sz="2200" dirty="0">
              <a:solidFill>
                <a:schemeClr val="accent4">
                  <a:lumMod val="65000"/>
                  <a:lumOff val="35000"/>
                </a:schemeClr>
              </a:solidFill>
              <a:latin typeface="+mn-lt"/>
              <a:ea typeface="SimSun" charset="-122"/>
            </a:endParaRPr>
          </a:p>
        </p:txBody>
      </p:sp>
    </p:spTree>
    <p:extLst>
      <p:ext uri="{BB962C8B-B14F-4D97-AF65-F5344CB8AC3E}">
        <p14:creationId xmlns:p14="http://schemas.microsoft.com/office/powerpoint/2010/main" val="2003341136"/>
      </p:ext>
    </p:extLst>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2209800"/>
            <a:ext cx="7696200" cy="3508653"/>
          </a:xfrm>
          <a:prstGeom prst="rect">
            <a:avLst/>
          </a:prstGeom>
        </p:spPr>
        <p:txBody>
          <a:bodyPr wrap="square">
            <a:spAutoFit/>
          </a:bodyPr>
          <a:lstStyle/>
          <a:p>
            <a:pPr>
              <a:buFont typeface="Times New Roman" pitchFamily="16" charset="0"/>
              <a:buNone/>
              <a:defRPr/>
            </a:pPr>
            <a:r>
              <a:rPr lang="ru-RU" sz="2400" b="1" dirty="0">
                <a:ea typeface="SimSun" charset="-122"/>
              </a:rPr>
              <a:t>Бизнес модел:</a:t>
            </a:r>
          </a:p>
          <a:p>
            <a:pPr lvl="1">
              <a:buFont typeface="Times New Roman" pitchFamily="16" charset="0"/>
              <a:buNone/>
              <a:defRPr/>
            </a:pPr>
            <a:r>
              <a:rPr lang="ru-RU" sz="2000" dirty="0">
                <a:ea typeface="SimSun" charset="-122"/>
              </a:rPr>
              <a:t>•	</a:t>
            </a:r>
            <a:r>
              <a:rPr lang="ru-RU" sz="2200" dirty="0">
                <a:ea typeface="SimSun" charset="-122"/>
              </a:rPr>
              <a:t>top-down + bottom-up подход за изграждане и използване на WWW - димамични хипертекст и страници с авторско съдържание и на самите потребители; </a:t>
            </a:r>
          </a:p>
          <a:p>
            <a:pPr lvl="1">
              <a:buFont typeface="Times New Roman" pitchFamily="16" charset="0"/>
              <a:buNone/>
              <a:defRPr/>
            </a:pPr>
            <a:r>
              <a:rPr lang="ru-RU" sz="2200" dirty="0">
                <a:ea typeface="SimSun" charset="-122"/>
              </a:rPr>
              <a:t>•	добавена стойност от споделянето на информация и сътрудничеството между организации и хора; </a:t>
            </a:r>
          </a:p>
          <a:p>
            <a:pPr lvl="1">
              <a:buFont typeface="Times New Roman" pitchFamily="16" charset="0"/>
              <a:buNone/>
              <a:defRPr/>
            </a:pPr>
            <a:r>
              <a:rPr lang="ru-RU" sz="2200" dirty="0">
                <a:ea typeface="SimSun" charset="-122"/>
              </a:rPr>
              <a:t>•	фокус върху създаването на съдържание и персонализираното и представяне</a:t>
            </a:r>
            <a:r>
              <a:rPr lang="ru-RU" sz="2000" dirty="0">
                <a:ea typeface="SimSun" charset="-122"/>
              </a:rPr>
              <a:t>.</a:t>
            </a:r>
          </a:p>
        </p:txBody>
      </p:sp>
      <p:sp>
        <p:nvSpPr>
          <p:cNvPr id="3" name="Text Box 2"/>
          <p:cNvSpPr txBox="1">
            <a:spLocks noChangeArrowheads="1"/>
          </p:cNvSpPr>
          <p:nvPr/>
        </p:nvSpPr>
        <p:spPr bwMode="auto">
          <a:xfrm>
            <a:off x="551770" y="838200"/>
            <a:ext cx="8229600"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Уеб  2.0 (социален Уеб) </a:t>
            </a:r>
            <a:endParaRPr lang="bg-BG" sz="4000" kern="0" dirty="0">
              <a:solidFill>
                <a:schemeClr val="tx2"/>
              </a:solidFill>
              <a:latin typeface="+mj-lt"/>
              <a:ea typeface="+mj-ea"/>
              <a:cs typeface="+mj-cs"/>
            </a:endParaRPr>
          </a:p>
        </p:txBody>
      </p:sp>
    </p:spTree>
    <p:extLst>
      <p:ext uri="{BB962C8B-B14F-4D97-AF65-F5344CB8AC3E}">
        <p14:creationId xmlns:p14="http://schemas.microsoft.com/office/powerpoint/2010/main" val="33448000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4098" name="Text Box 2"/>
          <p:cNvSpPr txBox="1">
            <a:spLocks noChangeArrowheads="1"/>
          </p:cNvSpPr>
          <p:nvPr/>
        </p:nvSpPr>
        <p:spPr bwMode="auto">
          <a:xfrm>
            <a:off x="548459" y="981076"/>
            <a:ext cx="8229600"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Уеб  2.0 (социален Уеб) </a:t>
            </a:r>
            <a:endParaRPr lang="bg-BG" sz="4000" kern="0" dirty="0">
              <a:solidFill>
                <a:schemeClr val="tx2"/>
              </a:solidFill>
              <a:latin typeface="+mj-lt"/>
              <a:ea typeface="+mj-ea"/>
              <a:cs typeface="+mj-cs"/>
            </a:endParaRPr>
          </a:p>
        </p:txBody>
      </p:sp>
      <p:sp>
        <p:nvSpPr>
          <p:cNvPr id="6" name="Rectangle 5"/>
          <p:cNvSpPr/>
          <p:nvPr/>
        </p:nvSpPr>
        <p:spPr>
          <a:xfrm>
            <a:off x="659175" y="1981200"/>
            <a:ext cx="7875225" cy="3847207"/>
          </a:xfrm>
          <a:prstGeom prst="rect">
            <a:avLst/>
          </a:prstGeom>
        </p:spPr>
        <p:txBody>
          <a:bodyPr wrap="square">
            <a:spAutoFit/>
          </a:bodyPr>
          <a:lstStyle/>
          <a:p>
            <a:pPr>
              <a:buFont typeface="Times New Roman" pitchFamily="16" charset="0"/>
              <a:buNone/>
              <a:defRPr/>
            </a:pPr>
            <a:r>
              <a:rPr lang="ru-RU" sz="2400" b="1" dirty="0">
                <a:latin typeface="Arial" charset="0"/>
                <a:ea typeface="SimSun" charset="-122"/>
              </a:rPr>
              <a:t>Нови технологии:</a:t>
            </a:r>
          </a:p>
          <a:p>
            <a:pPr>
              <a:buFont typeface="Times New Roman" pitchFamily="16" charset="0"/>
              <a:buNone/>
              <a:defRPr/>
            </a:pPr>
            <a:endParaRPr lang="ru-RU" sz="2000" b="1" dirty="0">
              <a:latin typeface="Arial" charset="0"/>
              <a:ea typeface="SimSun" charset="-122"/>
            </a:endParaRPr>
          </a:p>
          <a:p>
            <a:pPr lvl="1">
              <a:defRPr/>
            </a:pPr>
            <a:r>
              <a:rPr lang="ru-RU" sz="2000" b="1" u="sng" dirty="0" smtClean="0">
                <a:latin typeface="Arial" charset="0"/>
                <a:ea typeface="SimSun" charset="-122"/>
              </a:rPr>
              <a:t>Клиентски</a:t>
            </a:r>
            <a:r>
              <a:rPr lang="ru-RU" sz="2000" dirty="0" smtClean="0">
                <a:latin typeface="Arial" charset="0"/>
                <a:ea typeface="SimSun" charset="-122"/>
              </a:rPr>
              <a:t> </a:t>
            </a:r>
            <a:r>
              <a:rPr lang="ru-RU" sz="2000" dirty="0">
                <a:latin typeface="Arial" charset="0"/>
                <a:ea typeface="SimSun" charset="-122"/>
              </a:rPr>
              <a:t>(</a:t>
            </a:r>
            <a:r>
              <a:rPr lang="en-US" sz="2000" dirty="0">
                <a:latin typeface="Arial" charset="0"/>
                <a:ea typeface="SimSun" charset="-122"/>
              </a:rPr>
              <a:t>client-side/web browser):</a:t>
            </a:r>
          </a:p>
          <a:p>
            <a:pPr lvl="1">
              <a:buFont typeface="Times New Roman" pitchFamily="16" charset="0"/>
              <a:buNone/>
              <a:defRPr/>
            </a:pPr>
            <a:r>
              <a:rPr lang="en-US" sz="2000" dirty="0">
                <a:latin typeface="Arial" charset="0"/>
                <a:ea typeface="SimSun" charset="-122"/>
              </a:rPr>
              <a:t>•	XML </a:t>
            </a:r>
            <a:r>
              <a:rPr lang="ru-RU" sz="2000" dirty="0">
                <a:latin typeface="Arial" charset="0"/>
                <a:ea typeface="SimSun" charset="-122"/>
              </a:rPr>
              <a:t>или </a:t>
            </a:r>
            <a:r>
              <a:rPr lang="en-US" sz="2000" dirty="0">
                <a:latin typeface="Arial" charset="0"/>
                <a:ea typeface="SimSun" charset="-122"/>
              </a:rPr>
              <a:t>JSON (JavaScript Object Notation)</a:t>
            </a:r>
          </a:p>
          <a:p>
            <a:pPr lvl="1">
              <a:buFont typeface="Times New Roman" pitchFamily="16" charset="0"/>
              <a:buNone/>
              <a:defRPr/>
            </a:pPr>
            <a:r>
              <a:rPr lang="en-US" sz="2000" dirty="0">
                <a:latin typeface="Arial" charset="0"/>
                <a:ea typeface="SimSun" charset="-122"/>
              </a:rPr>
              <a:t>•	</a:t>
            </a:r>
            <a:r>
              <a:rPr lang="ru-RU" sz="2000" dirty="0">
                <a:latin typeface="Arial" charset="0"/>
                <a:ea typeface="SimSun" charset="-122"/>
              </a:rPr>
              <a:t>а</a:t>
            </a:r>
            <a:r>
              <a:rPr lang="en-US" sz="2000" dirty="0">
                <a:latin typeface="Arial" charset="0"/>
                <a:ea typeface="SimSun" charset="-122"/>
              </a:rPr>
              <a:t>synchronous JavaScript (Ajax)</a:t>
            </a:r>
          </a:p>
          <a:p>
            <a:pPr lvl="1">
              <a:buFont typeface="Times New Roman" pitchFamily="16" charset="0"/>
              <a:buNone/>
              <a:defRPr/>
            </a:pPr>
            <a:r>
              <a:rPr lang="en-US" sz="2000" dirty="0">
                <a:latin typeface="Arial" charset="0"/>
                <a:ea typeface="SimSun" charset="-122"/>
              </a:rPr>
              <a:t>•	Adobe Flash </a:t>
            </a:r>
            <a:r>
              <a:rPr lang="ru-RU" sz="2000" dirty="0">
                <a:latin typeface="Arial" charset="0"/>
                <a:ea typeface="SimSun" charset="-122"/>
              </a:rPr>
              <a:t>и </a:t>
            </a:r>
            <a:r>
              <a:rPr lang="en-US" sz="2000" dirty="0">
                <a:latin typeface="Arial" charset="0"/>
                <a:ea typeface="SimSun" charset="-122"/>
              </a:rPr>
              <a:t>Adobe Flex</a:t>
            </a:r>
          </a:p>
          <a:p>
            <a:pPr lvl="1">
              <a:buFont typeface="Times New Roman" pitchFamily="16" charset="0"/>
              <a:buNone/>
              <a:defRPr/>
            </a:pPr>
            <a:r>
              <a:rPr lang="en-US" sz="2000" dirty="0">
                <a:latin typeface="Arial" charset="0"/>
                <a:ea typeface="SimSun" charset="-122"/>
              </a:rPr>
              <a:t>•	JavaScript/Ajax frameworks </a:t>
            </a:r>
            <a:r>
              <a:rPr lang="ru-RU" sz="2000" dirty="0">
                <a:latin typeface="Arial" charset="0"/>
                <a:ea typeface="SimSun" charset="-122"/>
              </a:rPr>
              <a:t>като </a:t>
            </a:r>
            <a:r>
              <a:rPr lang="en-US" sz="2000" dirty="0" err="1">
                <a:latin typeface="Arial" charset="0"/>
                <a:ea typeface="SimSun" charset="-122"/>
              </a:rPr>
              <a:t>jQuery</a:t>
            </a:r>
            <a:endParaRPr lang="en-US" sz="2000" dirty="0">
              <a:latin typeface="Arial" charset="0"/>
              <a:ea typeface="SimSun" charset="-122"/>
            </a:endParaRPr>
          </a:p>
          <a:p>
            <a:pPr lvl="1">
              <a:buFont typeface="Times New Roman" pitchFamily="16" charset="0"/>
              <a:buNone/>
              <a:defRPr/>
            </a:pPr>
            <a:r>
              <a:rPr lang="en-US" sz="2000" dirty="0">
                <a:latin typeface="Arial" charset="0"/>
                <a:ea typeface="SimSun" charset="-122"/>
              </a:rPr>
              <a:t>•	HTML5 - </a:t>
            </a:r>
            <a:r>
              <a:rPr lang="ru-RU" sz="2000" dirty="0">
                <a:latin typeface="Arial" charset="0"/>
                <a:ea typeface="SimSun" charset="-122"/>
              </a:rPr>
              <a:t>изисква по-малко изчислителни ресурси отколкото </a:t>
            </a:r>
            <a:r>
              <a:rPr lang="en-US" sz="2000" dirty="0">
                <a:latin typeface="Arial" charset="0"/>
                <a:ea typeface="SimSun" charset="-122"/>
              </a:rPr>
              <a:t>Adobe Flash; </a:t>
            </a:r>
            <a:r>
              <a:rPr lang="ru-RU" sz="2000" dirty="0">
                <a:latin typeface="Arial" charset="0"/>
                <a:ea typeface="SimSun" charset="-122"/>
              </a:rPr>
              <a:t>по-малко ел. мощност (батерия при мобилни устройства); замразяване на публичните мобилни </a:t>
            </a:r>
            <a:r>
              <a:rPr lang="en-US" sz="2000" dirty="0">
                <a:latin typeface="Arial" charset="0"/>
                <a:ea typeface="SimSun" charset="-122"/>
              </a:rPr>
              <a:t>Adobe’s Flash </a:t>
            </a:r>
            <a:r>
              <a:rPr lang="ru-RU" sz="2000" dirty="0">
                <a:latin typeface="Arial" charset="0"/>
                <a:ea typeface="SimSun" charset="-122"/>
              </a:rPr>
              <a:t>приставки (</a:t>
            </a:r>
            <a:r>
              <a:rPr lang="en-US" sz="2000" dirty="0" err="1">
                <a:latin typeface="Arial" charset="0"/>
                <a:ea typeface="SimSun" charset="-122"/>
              </a:rPr>
              <a:t>plugins</a:t>
            </a:r>
            <a:r>
              <a:rPr lang="en-US" sz="2000" dirty="0">
                <a:latin typeface="Arial" charset="0"/>
                <a:ea typeface="SimSun" charset="-122"/>
              </a:rPr>
              <a:t>)</a:t>
            </a:r>
          </a:p>
          <a:p>
            <a:pPr lvl="1">
              <a:buFont typeface="Times New Roman" pitchFamily="16" charset="0"/>
              <a:buNone/>
              <a:defRPr/>
            </a:pPr>
            <a:r>
              <a:rPr lang="bg-BG" sz="2000" b="1" u="sng" dirty="0" smtClean="0">
                <a:ea typeface="SimSun" charset="-122"/>
              </a:rPr>
              <a:t>С</a:t>
            </a:r>
            <a:r>
              <a:rPr lang="ru-RU" sz="2000" b="1" u="sng" dirty="0" smtClean="0">
                <a:ea typeface="SimSun" charset="-122"/>
              </a:rPr>
              <a:t>ървърни</a:t>
            </a:r>
            <a:endParaRPr lang="ru-RU" sz="2000" b="1" u="sng" dirty="0">
              <a:ea typeface="SimSun" charset="-122"/>
            </a:endParaRPr>
          </a:p>
        </p:txBody>
      </p:sp>
    </p:spTree>
    <p:extLst>
      <p:ext uri="{BB962C8B-B14F-4D97-AF65-F5344CB8AC3E}">
        <p14:creationId xmlns:p14="http://schemas.microsoft.com/office/powerpoint/2010/main" val="3291399314"/>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4098" name="Text Box 2"/>
          <p:cNvSpPr txBox="1">
            <a:spLocks noChangeArrowheads="1"/>
          </p:cNvSpPr>
          <p:nvPr/>
        </p:nvSpPr>
        <p:spPr bwMode="auto">
          <a:xfrm>
            <a:off x="539750" y="981076"/>
            <a:ext cx="8229600"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Уеб  2.0 (социален Уеб) </a:t>
            </a:r>
            <a:endParaRPr lang="bg-BG" sz="4000" kern="0" dirty="0">
              <a:solidFill>
                <a:schemeClr val="tx2"/>
              </a:solidFill>
              <a:latin typeface="+mj-lt"/>
              <a:ea typeface="+mj-ea"/>
              <a:cs typeface="+mj-cs"/>
            </a:endParaRPr>
          </a:p>
        </p:txBody>
      </p:sp>
      <p:sp>
        <p:nvSpPr>
          <p:cNvPr id="6" name="Rectangle 5"/>
          <p:cNvSpPr/>
          <p:nvPr/>
        </p:nvSpPr>
        <p:spPr>
          <a:xfrm>
            <a:off x="609600" y="1938040"/>
            <a:ext cx="7848600" cy="4462760"/>
          </a:xfrm>
          <a:prstGeom prst="rect">
            <a:avLst/>
          </a:prstGeom>
        </p:spPr>
        <p:txBody>
          <a:bodyPr wrap="square">
            <a:spAutoFit/>
          </a:bodyPr>
          <a:lstStyle/>
          <a:p>
            <a:pPr>
              <a:buFont typeface="Times New Roman" pitchFamily="16" charset="0"/>
              <a:buNone/>
              <a:defRPr/>
            </a:pPr>
            <a:r>
              <a:rPr lang="ru-RU" sz="2400" b="1" dirty="0">
                <a:latin typeface="Arial" charset="0"/>
                <a:ea typeface="SimSun" charset="-122"/>
              </a:rPr>
              <a:t>Социални феномени в Уеб 2.0</a:t>
            </a:r>
          </a:p>
          <a:p>
            <a:pPr marL="117475" lvl="1" defTabSz="339725">
              <a:buFont typeface="Times New Roman" pitchFamily="16" charset="0"/>
              <a:buNone/>
              <a:tabLst>
                <a:tab pos="287338" algn="l"/>
                <a:tab pos="509588" algn="l"/>
              </a:tabLst>
              <a:defRPr/>
            </a:pPr>
            <a:r>
              <a:rPr lang="en-US" sz="2000" dirty="0">
                <a:latin typeface="Arial" charset="0"/>
                <a:ea typeface="SimSun" charset="-122"/>
              </a:rPr>
              <a:t>•	</a:t>
            </a:r>
            <a:r>
              <a:rPr lang="en-US" sz="2000" b="1" dirty="0">
                <a:latin typeface="Arial" charset="0"/>
                <a:ea typeface="SimSun" charset="-122"/>
              </a:rPr>
              <a:t>Podcasting</a:t>
            </a:r>
            <a:r>
              <a:rPr lang="en-US" sz="2000" dirty="0">
                <a:latin typeface="Arial" charset="0"/>
                <a:ea typeface="SimSun" charset="-122"/>
              </a:rPr>
              <a:t> - </a:t>
            </a:r>
            <a:r>
              <a:rPr lang="ru-RU" sz="2000" dirty="0">
                <a:latin typeface="Arial" charset="0"/>
                <a:ea typeface="SimSun" charset="-122"/>
              </a:rPr>
              <a:t>от </a:t>
            </a:r>
            <a:r>
              <a:rPr lang="en-US" sz="2000" dirty="0">
                <a:latin typeface="Arial" charset="0"/>
                <a:ea typeface="SimSun" charset="-122"/>
              </a:rPr>
              <a:t>broadcast </a:t>
            </a:r>
            <a:r>
              <a:rPr lang="ru-RU" sz="2000" dirty="0">
                <a:latin typeface="Arial" charset="0"/>
                <a:ea typeface="SimSun" charset="-122"/>
              </a:rPr>
              <a:t>и (</a:t>
            </a:r>
            <a:r>
              <a:rPr lang="en-US" sz="2000" dirty="0" err="1">
                <a:latin typeface="Arial" charset="0"/>
                <a:ea typeface="SimSun" charset="-122"/>
              </a:rPr>
              <a:t>i</a:t>
            </a:r>
            <a:r>
              <a:rPr lang="en-US" sz="2000" dirty="0">
                <a:latin typeface="Arial" charset="0"/>
                <a:ea typeface="SimSun" charset="-122"/>
              </a:rPr>
              <a:t>)Pod - </a:t>
            </a:r>
            <a:r>
              <a:rPr lang="ru-RU" sz="2000" dirty="0">
                <a:latin typeface="Arial" charset="0"/>
                <a:ea typeface="SimSun" charset="-122"/>
              </a:rPr>
              <a:t>сваляне на онлайн видео или аудио съдържание от настолни или мобилни компютри </a:t>
            </a:r>
          </a:p>
          <a:p>
            <a:pPr marL="117475" lvl="1" defTabSz="339725">
              <a:buFont typeface="Times New Roman" pitchFamily="16" charset="0"/>
              <a:buNone/>
              <a:tabLst>
                <a:tab pos="287338" algn="l"/>
                <a:tab pos="509588" algn="l"/>
              </a:tabLst>
              <a:defRPr/>
            </a:pPr>
            <a:r>
              <a:rPr lang="ru-RU" sz="2000" dirty="0">
                <a:latin typeface="Arial" charset="0"/>
                <a:ea typeface="SimSun" charset="-122"/>
              </a:rPr>
              <a:t>•	</a:t>
            </a:r>
            <a:r>
              <a:rPr lang="en-US" sz="2000" b="1" dirty="0">
                <a:latin typeface="Arial" charset="0"/>
                <a:ea typeface="SimSun" charset="-122"/>
              </a:rPr>
              <a:t>Blogging</a:t>
            </a:r>
            <a:r>
              <a:rPr lang="en-US" sz="2000" dirty="0">
                <a:latin typeface="Arial" charset="0"/>
                <a:ea typeface="SimSun" charset="-122"/>
              </a:rPr>
              <a:t> - web log - </a:t>
            </a:r>
            <a:r>
              <a:rPr lang="ru-RU" sz="2000" dirty="0">
                <a:latin typeface="Arial" charset="0"/>
                <a:ea typeface="SimSun" charset="-122"/>
              </a:rPr>
              <a:t>поддържане на личен журнал, публикуван в Уеб на дискретни порции ( т.нар. </a:t>
            </a:r>
            <a:r>
              <a:rPr lang="en-US" sz="2000" dirty="0">
                <a:latin typeface="Arial" charset="0"/>
                <a:ea typeface="SimSun" charset="-122"/>
              </a:rPr>
              <a:t>posts), </a:t>
            </a:r>
            <a:r>
              <a:rPr lang="ru-RU" sz="2000" dirty="0">
                <a:latin typeface="Arial" charset="0"/>
                <a:ea typeface="SimSun" charset="-122"/>
              </a:rPr>
              <a:t>показвани в ред, обратен на хронологичния</a:t>
            </a:r>
          </a:p>
          <a:p>
            <a:pPr marL="117475" lvl="1" defTabSz="339725">
              <a:buFont typeface="Times New Roman" pitchFamily="16" charset="0"/>
              <a:buNone/>
              <a:tabLst>
                <a:tab pos="287338" algn="l"/>
                <a:tab pos="509588" algn="l"/>
              </a:tabLst>
              <a:defRPr/>
            </a:pPr>
            <a:r>
              <a:rPr lang="ru-RU" sz="2000" dirty="0">
                <a:latin typeface="Arial" charset="0"/>
                <a:ea typeface="SimSun" charset="-122"/>
              </a:rPr>
              <a:t>•	</a:t>
            </a:r>
            <a:r>
              <a:rPr lang="en-US" sz="2000" b="1" dirty="0">
                <a:latin typeface="Arial" charset="0"/>
                <a:ea typeface="SimSun" charset="-122"/>
              </a:rPr>
              <a:t>Tagging</a:t>
            </a:r>
            <a:r>
              <a:rPr lang="en-US" sz="2000" dirty="0">
                <a:latin typeface="Arial" charset="0"/>
                <a:ea typeface="SimSun" charset="-122"/>
              </a:rPr>
              <a:t> - </a:t>
            </a:r>
            <a:r>
              <a:rPr lang="ru-RU" sz="2000" dirty="0">
                <a:latin typeface="Arial" charset="0"/>
                <a:ea typeface="SimSun" charset="-122"/>
              </a:rPr>
              <a:t>добавяне на метаданни (описания с ключови думи и термини) към съдържание или части от него, с цел да се ползват при търсене и разглеждане (</a:t>
            </a:r>
            <a:r>
              <a:rPr lang="en-US" sz="2000" dirty="0">
                <a:latin typeface="Arial" charset="0"/>
                <a:ea typeface="SimSun" charset="-122"/>
              </a:rPr>
              <a:t>browsing)</a:t>
            </a:r>
          </a:p>
          <a:p>
            <a:pPr marL="117475" lvl="1" defTabSz="339725">
              <a:buFont typeface="Times New Roman" pitchFamily="16" charset="0"/>
              <a:buNone/>
              <a:tabLst>
                <a:tab pos="287338" algn="l"/>
                <a:tab pos="509588" algn="l"/>
              </a:tabLst>
              <a:defRPr/>
            </a:pPr>
            <a:r>
              <a:rPr lang="en-US" sz="2000" dirty="0">
                <a:latin typeface="Arial" charset="0"/>
                <a:ea typeface="SimSun" charset="-122"/>
              </a:rPr>
              <a:t>•	</a:t>
            </a:r>
            <a:r>
              <a:rPr lang="en-US" sz="2000" b="1" dirty="0" smtClean="0">
                <a:latin typeface="Arial" charset="0"/>
                <a:ea typeface="SimSun" charset="-122"/>
              </a:rPr>
              <a:t>Social </a:t>
            </a:r>
            <a:r>
              <a:rPr lang="en-US" sz="2000" b="1" dirty="0">
                <a:latin typeface="Arial" charset="0"/>
                <a:ea typeface="SimSun" charset="-122"/>
              </a:rPr>
              <a:t>bookmarking</a:t>
            </a:r>
            <a:r>
              <a:rPr lang="en-US" sz="2000" dirty="0">
                <a:latin typeface="Arial" charset="0"/>
                <a:ea typeface="SimSun" charset="-122"/>
              </a:rPr>
              <a:t> - </a:t>
            </a:r>
            <a:r>
              <a:rPr lang="ru-RU" sz="2000" dirty="0">
                <a:latin typeface="Arial" charset="0"/>
                <a:ea typeface="SimSun" charset="-122"/>
              </a:rPr>
              <a:t>социални отметки - организиране, поддръжка и търсене на отметки към онлайн ресурси   </a:t>
            </a:r>
          </a:p>
          <a:p>
            <a:pPr marL="117475" lvl="1" defTabSz="339725">
              <a:buFont typeface="Times New Roman" pitchFamily="16" charset="0"/>
              <a:buNone/>
              <a:tabLst>
                <a:tab pos="287338" algn="l"/>
                <a:tab pos="509588" algn="l"/>
              </a:tabLst>
              <a:defRPr/>
            </a:pPr>
            <a:r>
              <a:rPr lang="ru-RU" sz="2000" dirty="0">
                <a:latin typeface="Arial" charset="0"/>
                <a:ea typeface="SimSun" charset="-122"/>
              </a:rPr>
              <a:t>•	</a:t>
            </a:r>
            <a:r>
              <a:rPr lang="en-US" sz="2000" b="1" dirty="0">
                <a:latin typeface="Arial" charset="0"/>
                <a:ea typeface="SimSun" charset="-122"/>
              </a:rPr>
              <a:t>Social networking</a:t>
            </a:r>
            <a:r>
              <a:rPr lang="en-US" sz="2000" dirty="0">
                <a:latin typeface="Arial" charset="0"/>
                <a:ea typeface="SimSun" charset="-122"/>
              </a:rPr>
              <a:t> - </a:t>
            </a:r>
            <a:r>
              <a:rPr lang="ru-RU" sz="2000" dirty="0">
                <a:latin typeface="Arial" charset="0"/>
                <a:ea typeface="SimSun" charset="-122"/>
              </a:rPr>
              <a:t>сътрудничество </a:t>
            </a:r>
            <a:r>
              <a:rPr lang="ru-RU" sz="2000" dirty="0" smtClean="0">
                <a:latin typeface="Arial" charset="0"/>
                <a:ea typeface="SimSun" charset="-122"/>
              </a:rPr>
              <a:t>в </a:t>
            </a:r>
            <a:r>
              <a:rPr lang="ru-RU" sz="2000" dirty="0">
                <a:latin typeface="Arial" charset="0"/>
                <a:ea typeface="SimSun" charset="-122"/>
              </a:rPr>
              <a:t>Уеб</a:t>
            </a:r>
          </a:p>
          <a:p>
            <a:pPr>
              <a:buFont typeface="Times New Roman" pitchFamily="16" charset="0"/>
              <a:buNone/>
              <a:defRPr/>
            </a:pPr>
            <a:endParaRPr lang="ru-RU" sz="2000" b="1" dirty="0">
              <a:latin typeface="Arial" charset="0"/>
              <a:ea typeface="SimSun" charset="-122"/>
            </a:endParaRPr>
          </a:p>
          <a:p>
            <a:pPr>
              <a:buFont typeface="Times New Roman" pitchFamily="16" charset="0"/>
              <a:buNone/>
              <a:defRPr/>
            </a:pPr>
            <a:endParaRPr lang="ru-RU" sz="2000" dirty="0">
              <a:latin typeface="Arial" charset="0"/>
              <a:ea typeface="SimSun" charset="-122"/>
            </a:endParaRPr>
          </a:p>
        </p:txBody>
      </p:sp>
    </p:spTree>
    <p:extLst>
      <p:ext uri="{BB962C8B-B14F-4D97-AF65-F5344CB8AC3E}">
        <p14:creationId xmlns:p14="http://schemas.microsoft.com/office/powerpoint/2010/main" val="618356877"/>
      </p:ext>
    </p:extLst>
  </p:cSld>
  <p:clrMapOvr>
    <a:masterClrMapping/>
  </p:clrMapOvr>
  <p:transition>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24840" y="1981200"/>
            <a:ext cx="7833360" cy="3810000"/>
          </a:xfrm>
          <a:prstGeom prst="rect">
            <a:avLst/>
          </a:prstGeom>
        </p:spPr>
        <p:txBody>
          <a:bodyPr/>
          <a:lstStyle/>
          <a:p>
            <a:pPr marL="342900" indent="-342900" eaLnBrk="0" hangingPunct="0">
              <a:spcBef>
                <a:spcPts val="800"/>
              </a:spcBef>
              <a:buFont typeface="Arial" pitchFamily="34" charset="0"/>
              <a:buChar char="•"/>
              <a:defRPr/>
            </a:pPr>
            <a:r>
              <a:rPr lang="bg-BG" sz="2200" kern="0" dirty="0">
                <a:solidFill>
                  <a:srgbClr val="000000"/>
                </a:solidFill>
                <a:latin typeface="+mn-lt"/>
                <a:ea typeface="+mn-ea"/>
              </a:rPr>
              <a:t>съкращение на </a:t>
            </a:r>
            <a:r>
              <a:rPr lang="en-US" sz="2200" kern="0" dirty="0">
                <a:solidFill>
                  <a:srgbClr val="000000"/>
                </a:solidFill>
                <a:latin typeface="+mn-lt"/>
                <a:ea typeface="+mn-ea"/>
              </a:rPr>
              <a:t>Asynchronous JavaScript and XML</a:t>
            </a:r>
          </a:p>
          <a:p>
            <a:pPr marL="342900" indent="-342900" eaLnBrk="0" hangingPunct="0">
              <a:spcBef>
                <a:spcPts val="800"/>
              </a:spcBef>
              <a:buFont typeface="Arial" pitchFamily="34" charset="0"/>
              <a:buChar char="•"/>
              <a:defRPr/>
            </a:pPr>
            <a:r>
              <a:rPr lang="bg-BG" sz="2200" kern="0" dirty="0">
                <a:solidFill>
                  <a:srgbClr val="000000"/>
                </a:solidFill>
                <a:latin typeface="+mn-lt"/>
                <a:ea typeface="+mn-ea"/>
              </a:rPr>
              <a:t>Подобрява УЕБ дизайна</a:t>
            </a:r>
            <a:endParaRPr lang="en-US" sz="2200" kern="0" dirty="0">
              <a:solidFill>
                <a:srgbClr val="000000"/>
              </a:solidFill>
              <a:latin typeface="+mn-lt"/>
              <a:ea typeface="+mn-ea"/>
            </a:endParaRPr>
          </a:p>
          <a:p>
            <a:pPr marL="342900" indent="-342900" eaLnBrk="0" hangingPunct="0">
              <a:spcBef>
                <a:spcPts val="800"/>
              </a:spcBef>
              <a:buFont typeface="Arial" pitchFamily="34" charset="0"/>
              <a:buChar char="•"/>
              <a:defRPr/>
            </a:pPr>
            <a:r>
              <a:rPr lang="ru-RU" sz="2200" kern="0" dirty="0">
                <a:solidFill>
                  <a:srgbClr val="000000"/>
                </a:solidFill>
                <a:latin typeface="+mn-lt"/>
                <a:ea typeface="+mn-ea"/>
              </a:rPr>
              <a:t>Посредством асинхронен обмен на малки порции данни „зад кадър“ могат да се променят само частично информации на уеб страницата. По този начин се намалява количеството информация, която се трансферира между сървъра и клиента.</a:t>
            </a:r>
            <a:endParaRPr lang="bg-BG" sz="2200" kern="0" dirty="0">
              <a:solidFill>
                <a:srgbClr val="000000"/>
              </a:solidFill>
              <a:latin typeface="+mn-lt"/>
              <a:ea typeface="+mn-ea"/>
            </a:endParaRPr>
          </a:p>
          <a:p>
            <a:pPr marL="342900" indent="-342900" eaLnBrk="0" hangingPunct="0">
              <a:spcBef>
                <a:spcPts val="800"/>
              </a:spcBef>
              <a:buFont typeface="Arial" pitchFamily="34" charset="0"/>
              <a:buChar char="•"/>
              <a:defRPr/>
            </a:pPr>
            <a:r>
              <a:rPr lang="bg-BG" sz="2200" kern="0" dirty="0">
                <a:latin typeface="+mn-lt"/>
                <a:ea typeface="+mn-ea"/>
              </a:rPr>
              <a:t>Информацията се обработва без презареждане на </a:t>
            </a:r>
            <a:r>
              <a:rPr lang="bg-BG" sz="2200" kern="0" dirty="0">
                <a:solidFill>
                  <a:srgbClr val="000000"/>
                </a:solidFill>
                <a:latin typeface="+mn-lt"/>
                <a:ea typeface="+mn-ea"/>
              </a:rPr>
              <a:t>страницата.</a:t>
            </a:r>
          </a:p>
          <a:p>
            <a:pPr marL="342900" indent="-342900" eaLnBrk="0" hangingPunct="0">
              <a:spcBef>
                <a:spcPts val="800"/>
              </a:spcBef>
              <a:buFont typeface="Arial" pitchFamily="34" charset="0"/>
              <a:buChar char="•"/>
              <a:defRPr/>
            </a:pPr>
            <a:r>
              <a:rPr lang="bg-BG" sz="2200" kern="0" dirty="0">
                <a:solidFill>
                  <a:srgbClr val="000000"/>
                </a:solidFill>
                <a:latin typeface="+mn-lt"/>
                <a:ea typeface="+mn-ea"/>
              </a:rPr>
              <a:t>Съдържанието се актуализира веднага след като потребителят извърши действието.</a:t>
            </a:r>
          </a:p>
          <a:p>
            <a:pPr lvl="1" eaLnBrk="0" hangingPunct="0">
              <a:spcBef>
                <a:spcPts val="700"/>
              </a:spcBef>
              <a:defRPr/>
            </a:pPr>
            <a:endParaRPr lang="bg-BG" sz="2200" kern="0" dirty="0">
              <a:solidFill>
                <a:srgbClr val="000000"/>
              </a:solidFill>
              <a:latin typeface="+mn-lt"/>
              <a:ea typeface="+mn-ea"/>
            </a:endParaRPr>
          </a:p>
        </p:txBody>
      </p:sp>
      <p:sp>
        <p:nvSpPr>
          <p:cNvPr id="3" name="Title 1"/>
          <p:cNvSpPr txBox="1">
            <a:spLocks/>
          </p:cNvSpPr>
          <p:nvPr/>
        </p:nvSpPr>
        <p:spPr>
          <a:xfrm>
            <a:off x="624840" y="609600"/>
            <a:ext cx="7833360" cy="1143000"/>
          </a:xfrm>
          <a:prstGeom prst="rect">
            <a:avLst/>
          </a:prstGeom>
        </p:spPr>
        <p:txBody>
          <a:bodyPr>
            <a:noAutofit/>
          </a:bodyPr>
          <a:lstStyle/>
          <a:p>
            <a:pPr algn="ctr" eaLnBrk="0" hangingPunct="0">
              <a:defRPr/>
            </a:pPr>
            <a:r>
              <a:rPr lang="en-US" sz="4000" kern="0" dirty="0">
                <a:solidFill>
                  <a:schemeClr val="tx2"/>
                </a:solidFill>
                <a:latin typeface="+mj-lt"/>
                <a:ea typeface="+mj-ea"/>
                <a:cs typeface="+mj-cs"/>
              </a:rPr>
              <a:t>AJAX (Asynchronous JavaScript and XML)</a:t>
            </a:r>
          </a:p>
        </p:txBody>
      </p:sp>
    </p:spTree>
    <p:extLst>
      <p:ext uri="{BB962C8B-B14F-4D97-AF65-F5344CB8AC3E}">
        <p14:creationId xmlns:p14="http://schemas.microsoft.com/office/powerpoint/2010/main" val="9005967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latin typeface="+mj-lt"/>
              </a:rPr>
              <a:t>Курсовият проект</a:t>
            </a:r>
            <a:endParaRPr lang="bg-BG" dirty="0">
              <a:latin typeface="+mj-lt"/>
            </a:endParaRPr>
          </a:p>
        </p:txBody>
      </p:sp>
      <p:sp>
        <p:nvSpPr>
          <p:cNvPr id="3" name="Content Placeholder 2"/>
          <p:cNvSpPr>
            <a:spLocks noGrp="1"/>
          </p:cNvSpPr>
          <p:nvPr>
            <p:ph idx="1"/>
          </p:nvPr>
        </p:nvSpPr>
        <p:spPr/>
        <p:txBody>
          <a:bodyPr/>
          <a:lstStyle/>
          <a:p>
            <a:pPr eaLnBrk="0" hangingPunct="0">
              <a:spcBef>
                <a:spcPts val="800"/>
              </a:spcBef>
              <a:buFont typeface="Arial" pitchFamily="34" charset="0"/>
              <a:buChar char="•"/>
              <a:defRPr/>
            </a:pPr>
            <a:r>
              <a:rPr lang="bg-BG" sz="1900" dirty="0">
                <a:latin typeface="+mj-lt"/>
              </a:rPr>
              <a:t>Представлява информационен Уеб сайт или макет на клиентския интерфейс на Уеб бизнес приложение - за управление услугите на дадена бизнес организация.</a:t>
            </a:r>
          </a:p>
          <a:p>
            <a:pPr eaLnBrk="0" hangingPunct="0">
              <a:spcBef>
                <a:spcPts val="800"/>
              </a:spcBef>
              <a:buFont typeface="Arial" pitchFamily="34" charset="0"/>
              <a:buChar char="•"/>
              <a:defRPr/>
            </a:pPr>
            <a:r>
              <a:rPr lang="bg-BG" sz="1900" dirty="0">
                <a:latin typeface="+mj-lt"/>
              </a:rPr>
              <a:t>Уеб сайтът трябва да бъде планиран и проектиран специално за нуждите на бизнес организацията (клиента), след анализ и оценка на тези нужди.</a:t>
            </a:r>
          </a:p>
          <a:p>
            <a:pPr eaLnBrk="0" hangingPunct="0">
              <a:spcBef>
                <a:spcPts val="800"/>
              </a:spcBef>
              <a:buFont typeface="Arial" pitchFamily="34" charset="0"/>
              <a:buChar char="•"/>
              <a:defRPr/>
            </a:pPr>
            <a:r>
              <a:rPr lang="bg-BG" sz="1900" dirty="0">
                <a:latin typeface="+mj-lt"/>
              </a:rPr>
              <a:t>Той трябва да съдържа авторско графично съдържание, специално разработено за </a:t>
            </a:r>
            <a:r>
              <a:rPr lang="bg-BG" sz="1900" dirty="0" smtClean="0">
                <a:latin typeface="+mj-lt"/>
              </a:rPr>
              <a:t>целта </a:t>
            </a:r>
            <a:r>
              <a:rPr lang="bg-BG" sz="1900" dirty="0">
                <a:latin typeface="+mj-lt"/>
              </a:rPr>
              <a:t>и поне една анимация. </a:t>
            </a:r>
          </a:p>
          <a:p>
            <a:pPr eaLnBrk="0" hangingPunct="0">
              <a:spcBef>
                <a:spcPts val="800"/>
              </a:spcBef>
              <a:buFont typeface="Arial" pitchFamily="34" charset="0"/>
              <a:buChar char="•"/>
              <a:defRPr/>
            </a:pPr>
            <a:r>
              <a:rPr lang="bg-BG" sz="1900" dirty="0">
                <a:latin typeface="+mj-lt"/>
              </a:rPr>
              <a:t>Представянето на </a:t>
            </a:r>
            <a:r>
              <a:rPr lang="bg-BG" sz="1900" dirty="0" smtClean="0">
                <a:latin typeface="+mj-lt"/>
              </a:rPr>
              <a:t>съдържанието </a:t>
            </a:r>
            <a:r>
              <a:rPr lang="bg-BG" sz="1900" dirty="0">
                <a:latin typeface="+mj-lt"/>
              </a:rPr>
              <a:t>в браузера трябва да се осъществи с </a:t>
            </a:r>
            <a:r>
              <a:rPr lang="bg-BG" sz="1900" dirty="0" smtClean="0">
                <a:latin typeface="+mj-lt"/>
              </a:rPr>
              <a:t>HTML5 и CSS3. </a:t>
            </a:r>
          </a:p>
          <a:p>
            <a:pPr eaLnBrk="0" hangingPunct="0">
              <a:spcBef>
                <a:spcPts val="800"/>
              </a:spcBef>
              <a:buFont typeface="Arial" pitchFamily="34" charset="0"/>
              <a:buChar char="•"/>
              <a:defRPr/>
            </a:pPr>
            <a:r>
              <a:rPr lang="bg-BG" sz="1900" dirty="0" smtClean="0">
                <a:latin typeface="+mj-lt"/>
              </a:rPr>
              <a:t>Изисква </a:t>
            </a:r>
            <a:r>
              <a:rPr lang="bg-BG" sz="1900" dirty="0">
                <a:latin typeface="+mj-lt"/>
              </a:rPr>
              <a:t>се представянето на таблични данни и включване на </a:t>
            </a:r>
            <a:r>
              <a:rPr lang="bg-BG" sz="1900" dirty="0" smtClean="0">
                <a:latin typeface="+mj-lt"/>
              </a:rPr>
              <a:t>банер.</a:t>
            </a:r>
            <a:endParaRPr lang="bg-BG" sz="1900" dirty="0">
              <a:latin typeface="+mj-lt"/>
            </a:endParaRPr>
          </a:p>
          <a:p>
            <a:endParaRPr lang="bg-BG" sz="1900" dirty="0">
              <a:latin typeface="+mj-lt"/>
            </a:endParaRPr>
          </a:p>
        </p:txBody>
      </p:sp>
    </p:spTree>
    <p:extLst>
      <p:ext uri="{BB962C8B-B14F-4D97-AF65-F5344CB8AC3E}">
        <p14:creationId xmlns:p14="http://schemas.microsoft.com/office/powerpoint/2010/main" val="27835578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
          <p:cNvSpPr>
            <a:spLocks noChangeArrowheads="1"/>
          </p:cNvSpPr>
          <p:nvPr/>
        </p:nvSpPr>
        <p:spPr bwMode="auto">
          <a:xfrm>
            <a:off x="647700" y="1905000"/>
            <a:ext cx="78486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u-RU" altLang="bg-BG" sz="2000" b="1" u="sng" dirty="0">
                <a:solidFill>
                  <a:schemeClr val="tx1"/>
                </a:solidFill>
                <a:latin typeface="+mj-lt"/>
              </a:rPr>
              <a:t>Тим Бърнърс-Лий</a:t>
            </a:r>
            <a:r>
              <a:rPr lang="ru-RU" altLang="bg-BG" sz="2000" dirty="0">
                <a:solidFill>
                  <a:schemeClr val="tx1"/>
                </a:solidFill>
                <a:latin typeface="+mj-lt"/>
              </a:rPr>
              <a:t>, откривател на Web и директор на </a:t>
            </a:r>
            <a:r>
              <a:rPr lang="ru-RU" altLang="bg-BG" sz="2000" u="sng" dirty="0">
                <a:solidFill>
                  <a:schemeClr val="tx1"/>
                </a:solidFill>
                <a:latin typeface="+mj-lt"/>
              </a:rPr>
              <a:t>World Wide Web Consortium</a:t>
            </a:r>
            <a:r>
              <a:rPr lang="ru-RU" altLang="bg-BG" sz="2000" dirty="0">
                <a:solidFill>
                  <a:schemeClr val="tx1"/>
                </a:solidFill>
                <a:latin typeface="+mj-lt"/>
              </a:rPr>
              <a:t> ( </a:t>
            </a:r>
            <a:r>
              <a:rPr lang="ru-RU" altLang="bg-BG" sz="2000" u="sng" dirty="0">
                <a:solidFill>
                  <a:schemeClr val="tx1"/>
                </a:solidFill>
                <a:latin typeface="+mj-lt"/>
              </a:rPr>
              <a:t>W3C</a:t>
            </a:r>
            <a:r>
              <a:rPr lang="ru-RU" altLang="bg-BG" sz="2000" dirty="0">
                <a:solidFill>
                  <a:schemeClr val="tx1"/>
                </a:solidFill>
                <a:latin typeface="+mj-lt"/>
              </a:rPr>
              <a:t> </a:t>
            </a:r>
            <a:r>
              <a:rPr lang="ru-RU" altLang="bg-BG" sz="2000" dirty="0" smtClean="0">
                <a:solidFill>
                  <a:schemeClr val="tx1"/>
                </a:solidFill>
                <a:latin typeface="+mj-lt"/>
              </a:rPr>
              <a:t>):</a:t>
            </a:r>
            <a:endParaRPr lang="ru-RU" altLang="bg-BG" sz="2000" dirty="0">
              <a:solidFill>
                <a:schemeClr val="tx1"/>
              </a:solidFill>
              <a:latin typeface="+mj-lt"/>
            </a:endParaRPr>
          </a:p>
          <a:p>
            <a:pPr marL="342900" indent="-342900">
              <a:spcBef>
                <a:spcPts val="600"/>
              </a:spcBef>
              <a:spcAft>
                <a:spcPts val="600"/>
              </a:spcAft>
              <a:buFont typeface="Arial" panose="020B0604020202020204" pitchFamily="34" charset="0"/>
              <a:buChar char="•"/>
            </a:pPr>
            <a:r>
              <a:rPr lang="ru-RU" altLang="bg-BG" sz="2000" dirty="0">
                <a:solidFill>
                  <a:schemeClr val="tx1"/>
                </a:solidFill>
                <a:latin typeface="+mj-lt"/>
              </a:rPr>
              <a:t>Предлага Web 3.0 да се разглежда като развитие на семантична мрежа. </a:t>
            </a:r>
          </a:p>
          <a:p>
            <a:pPr marL="342900" indent="-342900">
              <a:spcBef>
                <a:spcPts val="600"/>
              </a:spcBef>
              <a:spcAft>
                <a:spcPts val="600"/>
              </a:spcAft>
              <a:buFont typeface="Arial" panose="020B0604020202020204" pitchFamily="34" charset="0"/>
              <a:buChar char="•"/>
            </a:pPr>
            <a:r>
              <a:rPr lang="ru-RU" altLang="bg-BG" sz="2000" dirty="0" smtClean="0">
                <a:solidFill>
                  <a:schemeClr val="tx1"/>
                </a:solidFill>
                <a:latin typeface="+mj-lt"/>
              </a:rPr>
              <a:t>Концепцията </a:t>
            </a:r>
            <a:r>
              <a:rPr lang="ru-RU" altLang="bg-BG" sz="2000" dirty="0">
                <a:solidFill>
                  <a:schemeClr val="tx1"/>
                </a:solidFill>
                <a:latin typeface="+mj-lt"/>
              </a:rPr>
              <a:t>«семантична мрежа» се намира  в напреднал стадий на разработка, като са разработени основните описателни механизми (RDF, DAML, OIL, OWL),</a:t>
            </a:r>
          </a:p>
          <a:p>
            <a:r>
              <a:rPr lang="ru-RU" altLang="bg-BG" sz="2000" b="1" u="sng" dirty="0" smtClean="0">
                <a:solidFill>
                  <a:schemeClr val="tx1"/>
                </a:solidFill>
                <a:latin typeface="+mj-lt"/>
              </a:rPr>
              <a:t>Тим </a:t>
            </a:r>
            <a:r>
              <a:rPr lang="ru-RU" altLang="bg-BG" sz="2000" b="1" u="sng" dirty="0">
                <a:solidFill>
                  <a:schemeClr val="tx1"/>
                </a:solidFill>
                <a:latin typeface="+mj-lt"/>
              </a:rPr>
              <a:t>О’Рейли</a:t>
            </a:r>
            <a:r>
              <a:rPr lang="ru-RU" altLang="bg-BG" sz="2000" b="1" dirty="0">
                <a:solidFill>
                  <a:schemeClr val="tx1"/>
                </a:solidFill>
                <a:latin typeface="+mj-lt"/>
              </a:rPr>
              <a:t>,</a:t>
            </a:r>
            <a:r>
              <a:rPr lang="ru-RU" altLang="bg-BG" sz="2000" dirty="0">
                <a:solidFill>
                  <a:schemeClr val="tx1"/>
                </a:solidFill>
                <a:latin typeface="+mj-lt"/>
              </a:rPr>
              <a:t> автор на термина «Web 2.0</a:t>
            </a:r>
            <a:r>
              <a:rPr lang="ru-RU" altLang="bg-BG" sz="2000" dirty="0" smtClean="0">
                <a:solidFill>
                  <a:schemeClr val="tx1"/>
                </a:solidFill>
                <a:latin typeface="+mj-lt"/>
              </a:rPr>
              <a:t>»:</a:t>
            </a:r>
            <a:endParaRPr lang="ru-RU" altLang="bg-BG" sz="2000" dirty="0">
              <a:solidFill>
                <a:schemeClr val="tx1"/>
              </a:solidFill>
              <a:latin typeface="+mj-lt"/>
            </a:endParaRPr>
          </a:p>
          <a:p>
            <a:pPr marL="342900" indent="-342900">
              <a:buFont typeface="Arial" panose="020B0604020202020204" pitchFamily="34" charset="0"/>
              <a:buChar char="•"/>
            </a:pPr>
            <a:r>
              <a:rPr lang="ru-RU" altLang="bg-BG" sz="2000" dirty="0">
                <a:solidFill>
                  <a:schemeClr val="tx1"/>
                </a:solidFill>
                <a:latin typeface="+mj-lt"/>
              </a:rPr>
              <a:t>Предлага да се определи Web 3.0, като «взаимодействие на интернет с физическия свят». Смята за грешка приравняване на Web 3.0 със сематичния Web.</a:t>
            </a:r>
          </a:p>
        </p:txBody>
      </p:sp>
      <p:sp>
        <p:nvSpPr>
          <p:cNvPr id="3" name="Text Box 2"/>
          <p:cNvSpPr txBox="1">
            <a:spLocks noChangeArrowheads="1"/>
          </p:cNvSpPr>
          <p:nvPr/>
        </p:nvSpPr>
        <p:spPr bwMode="auto">
          <a:xfrm>
            <a:off x="457200" y="935038"/>
            <a:ext cx="8229600" cy="504825"/>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Уеб  3.0 (семантичен Уеб)  в настоящия момент</a:t>
            </a:r>
            <a:endParaRPr lang="bg-BG" sz="4000" kern="0" dirty="0">
              <a:solidFill>
                <a:schemeClr val="tx2"/>
              </a:solidFill>
              <a:latin typeface="+mj-lt"/>
              <a:ea typeface="+mj-ea"/>
              <a:cs typeface="+mj-cs"/>
            </a:endParaRPr>
          </a:p>
        </p:txBody>
      </p:sp>
    </p:spTree>
    <p:extLst>
      <p:ext uri="{BB962C8B-B14F-4D97-AF65-F5344CB8AC3E}">
        <p14:creationId xmlns:p14="http://schemas.microsoft.com/office/powerpoint/2010/main" val="3625435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
          <p:cNvSpPr>
            <a:spLocks noChangeArrowheads="1"/>
          </p:cNvSpPr>
          <p:nvPr/>
        </p:nvSpPr>
        <p:spPr bwMode="auto">
          <a:xfrm>
            <a:off x="609600" y="1905000"/>
            <a:ext cx="8534400"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spcBef>
                <a:spcPts val="800"/>
              </a:spcBef>
              <a:buChar char="•"/>
              <a:defRPr sz="3200">
                <a:solidFill>
                  <a:srgbClr val="000000"/>
                </a:solidFill>
                <a:latin typeface="Calibri" pitchFamily="34" charset="0"/>
              </a:defRPr>
            </a:lvl1pPr>
            <a:lvl2pPr marL="1028700" eaLnBrk="0" hangingPunct="0">
              <a:spcBef>
                <a:spcPts val="700"/>
              </a:spcBef>
              <a:buChar char="–"/>
              <a:defRPr sz="2800">
                <a:solidFill>
                  <a:srgbClr val="000000"/>
                </a:solidFill>
                <a:latin typeface="Calibri" pitchFamily="34" charset="0"/>
              </a:defRPr>
            </a:lvl2pPr>
            <a:lvl3pPr eaLnBrk="0" hangingPunct="0">
              <a:spcBef>
                <a:spcPts val="600"/>
              </a:spcBef>
              <a:buChar char="•"/>
              <a:defRPr sz="2400">
                <a:solidFill>
                  <a:srgbClr val="000000"/>
                </a:solidFill>
                <a:latin typeface="Calibri" pitchFamily="34" charset="0"/>
              </a:defRPr>
            </a:lvl3pPr>
            <a:lvl4pPr eaLnBrk="0" hangingPunct="0">
              <a:spcBef>
                <a:spcPts val="500"/>
              </a:spcBef>
              <a:buChar char="–"/>
              <a:defRPr sz="2000">
                <a:solidFill>
                  <a:srgbClr val="000000"/>
                </a:solidFill>
                <a:latin typeface="Calibri" pitchFamily="34" charset="0"/>
              </a:defRPr>
            </a:lvl4pPr>
            <a:lvl5pPr eaLnBrk="0" hangingPunct="0">
              <a:spcBef>
                <a:spcPts val="500"/>
              </a:spcBef>
              <a:buChar char="»"/>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defRPr sz="2000">
                <a:solidFill>
                  <a:srgbClr val="000000"/>
                </a:solidFill>
                <a:latin typeface="Calibri" pitchFamily="34" charset="0"/>
              </a:defRPr>
            </a:lvl9pPr>
          </a:lstStyle>
          <a:p>
            <a:pPr eaLnBrk="1" hangingPunct="1">
              <a:spcBef>
                <a:spcPct val="0"/>
              </a:spcBef>
              <a:buFont typeface="Arial" pitchFamily="34" charset="0"/>
              <a:buChar char="•"/>
            </a:pPr>
            <a:r>
              <a:rPr lang="ru-RU" altLang="bg-BG" sz="2000" b="1" dirty="0">
                <a:solidFill>
                  <a:schemeClr val="tx1"/>
                </a:solidFill>
                <a:latin typeface="Arial" pitchFamily="34" charset="0"/>
              </a:rPr>
              <a:t> Всеобща свързаност</a:t>
            </a:r>
          </a:p>
          <a:p>
            <a:pPr marL="336550" lvl="1" eaLnBrk="1" hangingPunct="1">
              <a:spcBef>
                <a:spcPct val="0"/>
              </a:spcBef>
              <a:buFont typeface="Arial" pitchFamily="34" charset="0"/>
              <a:buChar char="•"/>
            </a:pPr>
            <a:r>
              <a:rPr lang="ru-RU" altLang="bg-BG" sz="2000" dirty="0">
                <a:solidFill>
                  <a:schemeClr val="tx1"/>
                </a:solidFill>
                <a:latin typeface="Arial" pitchFamily="34" charset="0"/>
              </a:rPr>
              <a:t>Използване на широколентови комуникационни </a:t>
            </a:r>
            <a:r>
              <a:rPr lang="ru-RU" altLang="bg-BG" sz="2000" dirty="0" smtClean="0">
                <a:solidFill>
                  <a:schemeClr val="tx1"/>
                </a:solidFill>
                <a:latin typeface="Arial" pitchFamily="34" charset="0"/>
              </a:rPr>
              <a:t>канали;</a:t>
            </a:r>
            <a:endParaRPr lang="ru-RU" altLang="bg-BG" sz="2000" dirty="0">
              <a:solidFill>
                <a:schemeClr val="tx1"/>
              </a:solidFill>
              <a:latin typeface="Arial" pitchFamily="34" charset="0"/>
            </a:endParaRPr>
          </a:p>
          <a:p>
            <a:pPr marL="336550" lvl="1" eaLnBrk="1" hangingPunct="1">
              <a:spcBef>
                <a:spcPct val="0"/>
              </a:spcBef>
              <a:buFont typeface="Arial" pitchFamily="34" charset="0"/>
              <a:buChar char="•"/>
            </a:pPr>
            <a:r>
              <a:rPr lang="ru-RU" altLang="bg-BG" sz="2000" dirty="0">
                <a:solidFill>
                  <a:schemeClr val="tx1"/>
                </a:solidFill>
                <a:latin typeface="Arial" pitchFamily="34" charset="0"/>
              </a:rPr>
              <a:t>Мобилен достъп до Интернет;</a:t>
            </a:r>
          </a:p>
          <a:p>
            <a:pPr marL="336550" lvl="1" eaLnBrk="1" hangingPunct="1">
              <a:spcBef>
                <a:spcPct val="0"/>
              </a:spcBef>
              <a:buFont typeface="Arial" pitchFamily="34" charset="0"/>
              <a:buChar char="•"/>
            </a:pPr>
            <a:r>
              <a:rPr lang="ru-RU" altLang="bg-BG" sz="2000" dirty="0">
                <a:solidFill>
                  <a:schemeClr val="tx1"/>
                </a:solidFill>
                <a:latin typeface="Arial" pitchFamily="34" charset="0"/>
              </a:rPr>
              <a:t>Мобилни устройства;</a:t>
            </a:r>
          </a:p>
          <a:p>
            <a:pPr eaLnBrk="1" hangingPunct="1">
              <a:spcBef>
                <a:spcPct val="0"/>
              </a:spcBef>
              <a:buFont typeface="Arial" pitchFamily="34" charset="0"/>
              <a:buChar char="•"/>
            </a:pPr>
            <a:r>
              <a:rPr lang="ru-RU" altLang="bg-BG" sz="2000" b="1" dirty="0">
                <a:solidFill>
                  <a:schemeClr val="tx1"/>
                </a:solidFill>
                <a:latin typeface="Arial" pitchFamily="34" charset="0"/>
              </a:rPr>
              <a:t>Мрежов компютинг</a:t>
            </a:r>
          </a:p>
          <a:p>
            <a:pPr marL="457200" lvl="1" indent="-117475" eaLnBrk="1" hangingPunct="1">
              <a:spcBef>
                <a:spcPct val="0"/>
              </a:spcBef>
              <a:buFont typeface="Arial" pitchFamily="34" charset="0"/>
              <a:buChar char="•"/>
            </a:pPr>
            <a:r>
              <a:rPr lang="ru-RU" altLang="bg-BG" sz="2000" dirty="0">
                <a:solidFill>
                  <a:schemeClr val="tx1"/>
                </a:solidFill>
                <a:latin typeface="Arial" pitchFamily="34" charset="0"/>
              </a:rPr>
              <a:t>Бизнес модел Софтуер-като-услуга (</a:t>
            </a:r>
            <a:r>
              <a:rPr lang="ru-RU" altLang="bg-BG" sz="2000" dirty="0" smtClean="0">
                <a:solidFill>
                  <a:schemeClr val="tx1"/>
                </a:solidFill>
                <a:latin typeface="Arial" pitchFamily="34" charset="0"/>
              </a:rPr>
              <a:t>SaaS,Software-as-a-Service</a:t>
            </a:r>
            <a:r>
              <a:rPr lang="ru-RU" altLang="bg-BG" sz="2000" dirty="0">
                <a:solidFill>
                  <a:schemeClr val="tx1"/>
                </a:solidFill>
                <a:latin typeface="Arial" pitchFamily="34" charset="0"/>
              </a:rPr>
              <a:t>); </a:t>
            </a:r>
          </a:p>
          <a:p>
            <a:pPr marL="457200" lvl="1" indent="-117475" eaLnBrk="1" hangingPunct="1">
              <a:spcBef>
                <a:spcPct val="0"/>
              </a:spcBef>
              <a:buFont typeface="Arial" pitchFamily="34" charset="0"/>
              <a:buChar char="•"/>
            </a:pPr>
            <a:r>
              <a:rPr lang="ru-RU" altLang="bg-BG" sz="2000" dirty="0">
                <a:solidFill>
                  <a:schemeClr val="tx1"/>
                </a:solidFill>
                <a:latin typeface="Arial" pitchFamily="34" charset="0"/>
              </a:rPr>
              <a:t>Web услуги за оперативна съвместимост;</a:t>
            </a:r>
          </a:p>
          <a:p>
            <a:pPr marL="457200" lvl="1" indent="-117475" eaLnBrk="1" hangingPunct="1">
              <a:spcBef>
                <a:spcPct val="0"/>
              </a:spcBef>
              <a:buFont typeface="Arial" pitchFamily="34" charset="0"/>
              <a:buChar char="•"/>
            </a:pPr>
            <a:r>
              <a:rPr lang="ru-RU" altLang="bg-BG" sz="2000" dirty="0">
                <a:solidFill>
                  <a:schemeClr val="tx1"/>
                </a:solidFill>
                <a:latin typeface="Arial" pitchFamily="34" charset="0"/>
              </a:rPr>
              <a:t>Разпределени изчисления (облачен компютинг)</a:t>
            </a:r>
          </a:p>
          <a:p>
            <a:pPr eaLnBrk="1" hangingPunct="1">
              <a:spcBef>
                <a:spcPct val="0"/>
              </a:spcBef>
            </a:pPr>
            <a:r>
              <a:rPr lang="ru-RU" altLang="bg-BG" sz="2000" b="1" dirty="0">
                <a:solidFill>
                  <a:schemeClr val="tx1"/>
                </a:solidFill>
                <a:latin typeface="Arial" pitchFamily="34" charset="0"/>
              </a:rPr>
              <a:t>Отворени </a:t>
            </a:r>
            <a:r>
              <a:rPr lang="ru-RU" altLang="bg-BG" sz="2000" b="1" dirty="0" smtClean="0">
                <a:solidFill>
                  <a:schemeClr val="tx1"/>
                </a:solidFill>
                <a:latin typeface="Arial" pitchFamily="34" charset="0"/>
              </a:rPr>
              <a:t>технологии</a:t>
            </a:r>
          </a:p>
          <a:p>
            <a:pPr marL="457200" lvl="1" indent="-117475" eaLnBrk="1" hangingPunct="1">
              <a:spcBef>
                <a:spcPct val="0"/>
              </a:spcBef>
              <a:buFont typeface="Arial" pitchFamily="34" charset="0"/>
              <a:buChar char="•"/>
            </a:pPr>
            <a:r>
              <a:rPr lang="ru-RU" altLang="bg-BG" sz="2000" dirty="0">
                <a:solidFill>
                  <a:schemeClr val="tx1"/>
                </a:solidFill>
                <a:latin typeface="Arial" pitchFamily="34" charset="0"/>
              </a:rPr>
              <a:t>Отворени формати за данни;</a:t>
            </a:r>
          </a:p>
          <a:p>
            <a:pPr marL="457200" lvl="1" indent="-117475" eaLnBrk="1" hangingPunct="1">
              <a:spcBef>
                <a:spcPct val="0"/>
              </a:spcBef>
              <a:buFont typeface="Arial" pitchFamily="34" charset="0"/>
              <a:buChar char="•"/>
            </a:pPr>
            <a:r>
              <a:rPr lang="ru-RU" altLang="bg-BG" sz="2000" dirty="0">
                <a:solidFill>
                  <a:schemeClr val="tx1"/>
                </a:solidFill>
                <a:latin typeface="Arial" pitchFamily="34" charset="0"/>
              </a:rPr>
              <a:t>Софтуер с отворен код; </a:t>
            </a:r>
          </a:p>
          <a:p>
            <a:pPr marL="457200" lvl="1" indent="-117475" eaLnBrk="1" hangingPunct="1">
              <a:spcBef>
                <a:spcPct val="0"/>
              </a:spcBef>
              <a:buFont typeface="Arial" pitchFamily="34" charset="0"/>
              <a:buChar char="•"/>
            </a:pPr>
            <a:r>
              <a:rPr lang="ru-RU" altLang="bg-BG" sz="2000" dirty="0">
                <a:solidFill>
                  <a:schemeClr val="tx1"/>
                </a:solidFill>
                <a:latin typeface="Arial" pitchFamily="34" charset="0"/>
              </a:rPr>
              <a:t>Отворени данни (Creative Commons, Open License данни и др.). </a:t>
            </a:r>
          </a:p>
          <a:p>
            <a:pPr marL="457200" lvl="1" indent="-117475" eaLnBrk="1" hangingPunct="1">
              <a:spcBef>
                <a:spcPct val="0"/>
              </a:spcBef>
              <a:buFont typeface="Arial" pitchFamily="34" charset="0"/>
              <a:buChar char="•"/>
            </a:pPr>
            <a:r>
              <a:rPr lang="ru-RU" altLang="bg-BG" sz="2000" dirty="0">
                <a:solidFill>
                  <a:schemeClr val="tx1"/>
                </a:solidFill>
                <a:latin typeface="Arial" pitchFamily="34" charset="0"/>
              </a:rPr>
              <a:t>Отворени API и протоколи</a:t>
            </a:r>
          </a:p>
        </p:txBody>
      </p:sp>
      <p:sp>
        <p:nvSpPr>
          <p:cNvPr id="3" name="Text Box 2"/>
          <p:cNvSpPr txBox="1">
            <a:spLocks noChangeArrowheads="1"/>
          </p:cNvSpPr>
          <p:nvPr/>
        </p:nvSpPr>
        <p:spPr bwMode="auto">
          <a:xfrm>
            <a:off x="669925" y="838200"/>
            <a:ext cx="7940675" cy="503237"/>
          </a:xfrm>
          <a:prstGeom prst="rect">
            <a:avLst/>
          </a:prstGeom>
          <a:noFill/>
          <a:ln w="9525">
            <a:noFill/>
            <a:round/>
            <a:headEnd/>
            <a:tailEnd/>
          </a:ln>
        </p:spPr>
        <p:txBody>
          <a:bodyPr anchor="ctr"/>
          <a:lstStyle/>
          <a:p>
            <a:pPr algn="ctr">
              <a:buClr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Характеристики на на Web 3.0</a:t>
            </a:r>
            <a:endParaRPr lang="bg-BG" sz="4000" kern="0" dirty="0">
              <a:solidFill>
                <a:schemeClr val="tx2"/>
              </a:solidFill>
              <a:latin typeface="+mj-lt"/>
              <a:ea typeface="+mj-ea"/>
              <a:cs typeface="+mj-cs"/>
            </a:endParaRPr>
          </a:p>
        </p:txBody>
      </p:sp>
    </p:spTree>
    <p:extLst>
      <p:ext uri="{BB962C8B-B14F-4D97-AF65-F5344CB8AC3E}">
        <p14:creationId xmlns:p14="http://schemas.microsoft.com/office/powerpoint/2010/main" val="19755199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828800"/>
            <a:ext cx="7805738" cy="4154984"/>
          </a:xfrm>
          <a:prstGeom prst="rect">
            <a:avLst/>
          </a:prstGeom>
        </p:spPr>
        <p:txBody>
          <a:bodyPr wrap="square">
            <a:spAutoFit/>
          </a:bodyPr>
          <a:lstStyle/>
          <a:p>
            <a:pPr marL="0" lvl="1" indent="169863">
              <a:buFont typeface="Arial" panose="020B0604020202020204" pitchFamily="34" charset="0"/>
              <a:buChar char="•"/>
              <a:defRPr/>
            </a:pPr>
            <a:r>
              <a:rPr lang="ru-RU" sz="2200" b="1" dirty="0">
                <a:solidFill>
                  <a:schemeClr val="tx1"/>
                </a:solidFill>
                <a:latin typeface="+mj-lt"/>
              </a:rPr>
              <a:t>Отворена идентичност -</a:t>
            </a:r>
            <a:r>
              <a:rPr lang="ru-RU" sz="2200" dirty="0">
                <a:solidFill>
                  <a:schemeClr val="tx1"/>
                </a:solidFill>
                <a:latin typeface="+mj-lt"/>
              </a:rPr>
              <a:t>Преносима самоличност и лични данни </a:t>
            </a:r>
            <a:endParaRPr lang="ru-RU" sz="2200" dirty="0" smtClean="0">
              <a:solidFill>
                <a:schemeClr val="tx1"/>
              </a:solidFill>
              <a:latin typeface="+mj-lt"/>
            </a:endParaRPr>
          </a:p>
          <a:p>
            <a:pPr marL="0" lvl="1" indent="169863">
              <a:buFont typeface="Arial" panose="020B0604020202020204" pitchFamily="34" charset="0"/>
              <a:buChar char="•"/>
              <a:defRPr/>
            </a:pPr>
            <a:r>
              <a:rPr lang="ru-RU" sz="2200" b="1" dirty="0" smtClean="0">
                <a:solidFill>
                  <a:schemeClr val="tx1"/>
                </a:solidFill>
                <a:latin typeface="+mj-lt"/>
              </a:rPr>
              <a:t>Интелигентен </a:t>
            </a:r>
            <a:r>
              <a:rPr lang="ru-RU" sz="2200" b="1" dirty="0">
                <a:solidFill>
                  <a:schemeClr val="tx1"/>
                </a:solidFill>
                <a:latin typeface="+mj-lt"/>
              </a:rPr>
              <a:t> Web</a:t>
            </a:r>
            <a:endParaRPr lang="ru-RU" sz="2200" dirty="0">
              <a:solidFill>
                <a:schemeClr val="tx1"/>
              </a:solidFill>
              <a:latin typeface="+mj-lt"/>
            </a:endParaRPr>
          </a:p>
          <a:p>
            <a:pPr marL="234950" lvl="1" indent="-117475">
              <a:buFont typeface="Arial" panose="020B0604020202020204" pitchFamily="34" charset="0"/>
              <a:buChar char="•"/>
              <a:tabLst>
                <a:tab pos="234950" algn="l"/>
              </a:tabLst>
              <a:defRPr/>
            </a:pPr>
            <a:r>
              <a:rPr lang="ru-RU" sz="2200" dirty="0">
                <a:solidFill>
                  <a:schemeClr val="tx1"/>
                </a:solidFill>
                <a:latin typeface="+mj-lt"/>
              </a:rPr>
              <a:t>Семантични Web технологии (семантични приложения, както и хранилища за данни и бази знания);</a:t>
            </a:r>
          </a:p>
          <a:p>
            <a:pPr marL="234950" lvl="1" indent="-117475">
              <a:buFont typeface="Arial" panose="020B0604020202020204" pitchFamily="34" charset="0"/>
              <a:buChar char="•"/>
              <a:tabLst>
                <a:tab pos="234950" algn="l"/>
              </a:tabLst>
              <a:defRPr/>
            </a:pPr>
            <a:r>
              <a:rPr lang="ru-RU" sz="2200" dirty="0">
                <a:solidFill>
                  <a:schemeClr val="tx1"/>
                </a:solidFill>
                <a:latin typeface="+mj-lt"/>
              </a:rPr>
              <a:t>Разпределени бази данни (разпределена база данни за оперативната съвместимост, активирана от семантични Web технологии);</a:t>
            </a:r>
          </a:p>
          <a:p>
            <a:pPr marL="234950" lvl="1" indent="-117475">
              <a:buFont typeface="Arial" panose="020B0604020202020204" pitchFamily="34" charset="0"/>
              <a:buChar char="•"/>
              <a:tabLst>
                <a:tab pos="234950" algn="l"/>
              </a:tabLst>
              <a:defRPr/>
            </a:pPr>
            <a:r>
              <a:rPr lang="ru-RU" sz="2200" dirty="0">
                <a:solidFill>
                  <a:schemeClr val="tx1"/>
                </a:solidFill>
                <a:latin typeface="+mj-lt"/>
              </a:rPr>
              <a:t>Интелигентни приложения за обработка на естествен език, машинно обучение, автономни агенти.</a:t>
            </a:r>
          </a:p>
          <a:p>
            <a:pPr marL="285750" indent="-285750">
              <a:buFont typeface="Arial" panose="020B0604020202020204" pitchFamily="34" charset="0"/>
              <a:buChar char="•"/>
              <a:defRPr/>
            </a:pPr>
            <a:r>
              <a:rPr lang="ru-RU" sz="2200" b="1" dirty="0">
                <a:solidFill>
                  <a:schemeClr val="tx1"/>
                </a:solidFill>
                <a:latin typeface="+mj-lt"/>
              </a:rPr>
              <a:t>Web базиран виртуален </a:t>
            </a:r>
            <a:r>
              <a:rPr lang="ru-RU" sz="2200" b="1" dirty="0" smtClean="0">
                <a:solidFill>
                  <a:schemeClr val="tx1"/>
                </a:solidFill>
                <a:latin typeface="+mj-lt"/>
              </a:rPr>
              <a:t>свят</a:t>
            </a:r>
          </a:p>
          <a:p>
            <a:pPr marL="285750" indent="-285750">
              <a:buFont typeface="Arial" panose="020B0604020202020204" pitchFamily="34" charset="0"/>
              <a:buChar char="•"/>
              <a:defRPr/>
            </a:pPr>
            <a:r>
              <a:rPr lang="ru-RU" sz="2200" b="1" dirty="0" smtClean="0">
                <a:solidFill>
                  <a:schemeClr val="tx1"/>
                </a:solidFill>
                <a:latin typeface="+mj-lt"/>
              </a:rPr>
              <a:t>Навсякъде </a:t>
            </a:r>
            <a:r>
              <a:rPr lang="ru-RU" sz="2200" b="1" dirty="0">
                <a:solidFill>
                  <a:schemeClr val="tx1"/>
                </a:solidFill>
                <a:latin typeface="+mj-lt"/>
              </a:rPr>
              <a:t>присъстващ Web 3.0 – Интернет на нещата</a:t>
            </a:r>
            <a:endParaRPr lang="ru-RU" sz="2200" dirty="0">
              <a:solidFill>
                <a:schemeClr val="tx1"/>
              </a:solidFill>
              <a:latin typeface="+mj-lt"/>
            </a:endParaRPr>
          </a:p>
        </p:txBody>
      </p:sp>
      <p:sp>
        <p:nvSpPr>
          <p:cNvPr id="3" name="Text Box 2"/>
          <p:cNvSpPr txBox="1">
            <a:spLocks noChangeArrowheads="1"/>
          </p:cNvSpPr>
          <p:nvPr/>
        </p:nvSpPr>
        <p:spPr bwMode="auto">
          <a:xfrm>
            <a:off x="495209" y="915126"/>
            <a:ext cx="8229600" cy="503237"/>
          </a:xfrm>
          <a:prstGeom prst="rect">
            <a:avLst/>
          </a:prstGeom>
          <a:noFill/>
          <a:ln w="9525">
            <a:noFill/>
            <a:round/>
            <a:headEnd/>
            <a:tailEnd/>
          </a:ln>
        </p:spPr>
        <p:txBody>
          <a:bodyPr anchor="ctr"/>
          <a:lstStyle/>
          <a:p>
            <a:pPr algn="ctr">
              <a:buClr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Характеристики на на Web 3.0</a:t>
            </a:r>
            <a:endParaRPr lang="bg-BG" sz="4000" kern="0" dirty="0">
              <a:solidFill>
                <a:schemeClr val="tx2"/>
              </a:solidFill>
              <a:latin typeface="+mj-lt"/>
              <a:ea typeface="+mj-ea"/>
              <a:cs typeface="+mj-cs"/>
            </a:endParaRPr>
          </a:p>
        </p:txBody>
      </p:sp>
    </p:spTree>
    <p:extLst>
      <p:ext uri="{BB962C8B-B14F-4D97-AF65-F5344CB8AC3E}">
        <p14:creationId xmlns:p14="http://schemas.microsoft.com/office/powerpoint/2010/main" val="13755164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4098" name="Text Box 2"/>
          <p:cNvSpPr txBox="1">
            <a:spLocks noChangeArrowheads="1"/>
          </p:cNvSpPr>
          <p:nvPr/>
        </p:nvSpPr>
        <p:spPr bwMode="auto">
          <a:xfrm>
            <a:off x="572407" y="914400"/>
            <a:ext cx="8229600"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Уеб  3.0 (семантичен Уеб)  в настоящия момент</a:t>
            </a:r>
            <a:endParaRPr lang="bg-BG" sz="4000" kern="0" dirty="0">
              <a:solidFill>
                <a:schemeClr val="tx2"/>
              </a:solidFill>
              <a:latin typeface="+mj-lt"/>
              <a:ea typeface="+mj-ea"/>
              <a:cs typeface="+mj-cs"/>
            </a:endParaRPr>
          </a:p>
        </p:txBody>
      </p:sp>
      <p:sp>
        <p:nvSpPr>
          <p:cNvPr id="6" name="Rectangle 5"/>
          <p:cNvSpPr/>
          <p:nvPr/>
        </p:nvSpPr>
        <p:spPr>
          <a:xfrm>
            <a:off x="762000" y="1905000"/>
            <a:ext cx="7696199" cy="4154984"/>
          </a:xfrm>
          <a:prstGeom prst="rect">
            <a:avLst/>
          </a:prstGeom>
        </p:spPr>
        <p:txBody>
          <a:bodyPr wrap="square">
            <a:spAutoFit/>
          </a:bodyPr>
          <a:lstStyle/>
          <a:p>
            <a:pPr marL="342900" indent="-342900">
              <a:buFont typeface="Arial" panose="020B0604020202020204" pitchFamily="34" charset="0"/>
              <a:buChar char="•"/>
              <a:defRPr/>
            </a:pPr>
            <a:r>
              <a:rPr lang="ru-RU" sz="2200" dirty="0">
                <a:latin typeface="+mj-lt"/>
                <a:ea typeface="SimSun" charset="-122"/>
              </a:rPr>
              <a:t>Характеризира се с това, че дизайнерите започват да мислят за хората, които четат информацията, а не за самата информация. </a:t>
            </a:r>
            <a:endParaRPr lang="ru-RU" sz="2200" dirty="0" smtClean="0">
              <a:latin typeface="+mj-lt"/>
              <a:ea typeface="SimSun" charset="-122"/>
            </a:endParaRPr>
          </a:p>
          <a:p>
            <a:pPr marL="342900" indent="-342900">
              <a:buFont typeface="Arial" panose="020B0604020202020204" pitchFamily="34" charset="0"/>
              <a:buChar char="•"/>
              <a:defRPr/>
            </a:pPr>
            <a:r>
              <a:rPr lang="ru-RU" sz="2200" dirty="0" smtClean="0">
                <a:latin typeface="+mj-lt"/>
                <a:ea typeface="SimSun" charset="-122"/>
              </a:rPr>
              <a:t>Търси </a:t>
            </a:r>
            <a:r>
              <a:rPr lang="ru-RU" sz="2200" dirty="0">
                <a:latin typeface="+mj-lt"/>
                <a:ea typeface="SimSun" charset="-122"/>
              </a:rPr>
              <a:t>се такова структуриране, което да отговаря на нуждите и интересите на потребителя, като това се съчетава с един лек и в същото време изискан графичен дизайн. </a:t>
            </a:r>
          </a:p>
          <a:p>
            <a:pPr marL="342900" indent="-342900">
              <a:buFont typeface="Arial" panose="020B0604020202020204" pitchFamily="34" charset="0"/>
              <a:buChar char="•"/>
              <a:defRPr/>
            </a:pPr>
            <a:r>
              <a:rPr lang="ru-RU" sz="2200" dirty="0" smtClean="0">
                <a:latin typeface="+mj-lt"/>
                <a:ea typeface="SimSun" charset="-122"/>
              </a:rPr>
              <a:t>Внимателно </a:t>
            </a:r>
            <a:r>
              <a:rPr lang="ru-RU" sz="2200" dirty="0">
                <a:latin typeface="+mj-lt"/>
                <a:ea typeface="SimSun" charset="-122"/>
              </a:rPr>
              <a:t>се определя позицията и връзката между всички елементи в страниците, като се използват много визуални ефекти и метафори, които да направят посещението на сайта приятно преживяване от първата до последната прочетена страница. 	</a:t>
            </a:r>
          </a:p>
        </p:txBody>
      </p:sp>
    </p:spTree>
    <p:extLst>
      <p:ext uri="{BB962C8B-B14F-4D97-AF65-F5344CB8AC3E}">
        <p14:creationId xmlns:p14="http://schemas.microsoft.com/office/powerpoint/2010/main" val="1547146777"/>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4098" name="Text Box 2"/>
          <p:cNvSpPr txBox="1">
            <a:spLocks noChangeArrowheads="1"/>
          </p:cNvSpPr>
          <p:nvPr/>
        </p:nvSpPr>
        <p:spPr bwMode="auto">
          <a:xfrm>
            <a:off x="304800" y="981076"/>
            <a:ext cx="8229600"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Уеб  3.0 (семантичен Уеб)  в настоящия момент</a:t>
            </a:r>
            <a:endParaRPr lang="bg-BG" sz="4000" kern="0" dirty="0">
              <a:solidFill>
                <a:schemeClr val="tx2"/>
              </a:solidFill>
              <a:latin typeface="+mj-lt"/>
              <a:ea typeface="+mj-ea"/>
              <a:cs typeface="+mj-cs"/>
            </a:endParaRPr>
          </a:p>
        </p:txBody>
      </p:sp>
      <p:sp>
        <p:nvSpPr>
          <p:cNvPr id="6" name="Rectangle 5"/>
          <p:cNvSpPr/>
          <p:nvPr/>
        </p:nvSpPr>
        <p:spPr>
          <a:xfrm>
            <a:off x="457200" y="1905000"/>
            <a:ext cx="8077200" cy="5170646"/>
          </a:xfrm>
          <a:prstGeom prst="rect">
            <a:avLst/>
          </a:prstGeom>
        </p:spPr>
        <p:txBody>
          <a:bodyPr wrap="square">
            <a:spAutoFit/>
          </a:bodyPr>
          <a:lstStyle/>
          <a:p>
            <a:pPr marL="342900" indent="-342900">
              <a:buFont typeface="Arial" panose="020B0604020202020204" pitchFamily="34" charset="0"/>
              <a:buChar char="•"/>
              <a:defRPr/>
            </a:pPr>
            <a:r>
              <a:rPr lang="ru-RU" sz="2200" dirty="0">
                <a:latin typeface="+mj-lt"/>
                <a:ea typeface="SimSun" charset="-122"/>
              </a:rPr>
              <a:t>Дизайнът при трето поколение </a:t>
            </a:r>
            <a:r>
              <a:rPr lang="ru-RU" sz="2200" dirty="0" smtClean="0">
                <a:latin typeface="+mj-lt"/>
                <a:ea typeface="SimSun" charset="-122"/>
              </a:rPr>
              <a:t>Уеб </a:t>
            </a:r>
            <a:r>
              <a:rPr lang="ru-RU" sz="2200" dirty="0">
                <a:latin typeface="+mj-lt"/>
                <a:ea typeface="SimSun" charset="-122"/>
              </a:rPr>
              <a:t>е стилен, не e дразнещ, с преобладаваща графика. </a:t>
            </a:r>
            <a:endParaRPr lang="ru-RU" sz="2200" dirty="0" smtClean="0">
              <a:latin typeface="+mj-lt"/>
              <a:ea typeface="SimSun" charset="-122"/>
            </a:endParaRPr>
          </a:p>
          <a:p>
            <a:pPr marL="342900" indent="-342900">
              <a:buFont typeface="Arial" panose="020B0604020202020204" pitchFamily="34" charset="0"/>
              <a:buChar char="•"/>
              <a:defRPr/>
            </a:pPr>
            <a:r>
              <a:rPr lang="ru-RU" sz="2200" dirty="0" smtClean="0">
                <a:latin typeface="+mj-lt"/>
                <a:ea typeface="SimSun" charset="-122"/>
              </a:rPr>
              <a:t>Навигацията е </a:t>
            </a:r>
            <a:r>
              <a:rPr lang="ru-RU" sz="2200" dirty="0">
                <a:latin typeface="+mj-lt"/>
                <a:ea typeface="SimSun" charset="-122"/>
              </a:rPr>
              <a:t>интуитивна и лесна. </a:t>
            </a:r>
            <a:endParaRPr lang="ru-RU" sz="2200" dirty="0" smtClean="0">
              <a:latin typeface="+mj-lt"/>
              <a:ea typeface="SimSun" charset="-122"/>
            </a:endParaRPr>
          </a:p>
          <a:p>
            <a:pPr marL="342900" indent="-342900">
              <a:buFont typeface="Arial" panose="020B0604020202020204" pitchFamily="34" charset="0"/>
              <a:buChar char="•"/>
              <a:defRPr/>
            </a:pPr>
            <a:r>
              <a:rPr lang="ru-RU" sz="2200" dirty="0" smtClean="0">
                <a:latin typeface="+mj-lt"/>
                <a:ea typeface="SimSun" charset="-122"/>
              </a:rPr>
              <a:t>Бутоните </a:t>
            </a:r>
            <a:r>
              <a:rPr lang="ru-RU" sz="2200" dirty="0">
                <a:latin typeface="+mj-lt"/>
                <a:ea typeface="SimSun" charset="-122"/>
              </a:rPr>
              <a:t>съществуват, но не се натрапват. Те се сливат и допълват графичния дизайн на сайта, реагират с промяна на цвета, или появата на кратко обяснение за линка, накъдето водят</a:t>
            </a:r>
            <a:r>
              <a:rPr lang="ru-RU" sz="2200" dirty="0" smtClean="0">
                <a:latin typeface="+mj-lt"/>
                <a:ea typeface="SimSun" charset="-122"/>
              </a:rPr>
              <a:t>.</a:t>
            </a:r>
          </a:p>
          <a:p>
            <a:pPr marL="342900" indent="-342900">
              <a:buFont typeface="Arial" panose="020B0604020202020204" pitchFamily="34" charset="0"/>
              <a:buChar char="•"/>
              <a:defRPr/>
            </a:pPr>
            <a:r>
              <a:rPr lang="ru-RU" sz="2200" dirty="0" smtClean="0">
                <a:latin typeface="+mj-lt"/>
                <a:ea typeface="SimSun" charset="-122"/>
              </a:rPr>
              <a:t>Баланс между </a:t>
            </a:r>
            <a:r>
              <a:rPr lang="ru-RU" sz="2200" dirty="0">
                <a:latin typeface="+mj-lt"/>
                <a:ea typeface="SimSun" charset="-122"/>
              </a:rPr>
              <a:t>съдържание и представяне, структура и дизайн. </a:t>
            </a:r>
            <a:endParaRPr lang="ru-RU" sz="2200" dirty="0" smtClean="0">
              <a:latin typeface="+mj-lt"/>
              <a:ea typeface="SimSun" charset="-122"/>
            </a:endParaRPr>
          </a:p>
          <a:p>
            <a:pPr marL="342900" indent="-342900">
              <a:buFont typeface="Arial" panose="020B0604020202020204" pitchFamily="34" charset="0"/>
              <a:buChar char="•"/>
              <a:defRPr/>
            </a:pPr>
            <a:r>
              <a:rPr lang="ru-RU" sz="2200" dirty="0" smtClean="0">
                <a:latin typeface="+mj-lt"/>
                <a:ea typeface="SimSun" charset="-122"/>
              </a:rPr>
              <a:t>Използваните </a:t>
            </a:r>
            <a:r>
              <a:rPr lang="ru-RU" sz="2200" dirty="0">
                <a:latin typeface="+mj-lt"/>
                <a:ea typeface="SimSun" charset="-122"/>
              </a:rPr>
              <a:t>метафори и визуални теми съпровождат посетителя при всяка негова стъпка в сайта. </a:t>
            </a:r>
            <a:endParaRPr lang="ru-RU" sz="2200" dirty="0" smtClean="0">
              <a:latin typeface="+mj-lt"/>
              <a:ea typeface="SimSun" charset="-122"/>
            </a:endParaRPr>
          </a:p>
          <a:p>
            <a:pPr marL="342900" lvl="0" indent="-342900">
              <a:buFont typeface="Arial" panose="020B0604020202020204" pitchFamily="34" charset="0"/>
              <a:buChar char="•"/>
              <a:defRPr/>
            </a:pPr>
            <a:r>
              <a:rPr lang="ru-RU" sz="2200" dirty="0">
                <a:latin typeface="+mj-lt"/>
                <a:ea typeface="SimSun" charset="-122"/>
              </a:rPr>
              <a:t>Създаването на подобни сайтове е </a:t>
            </a:r>
            <a:r>
              <a:rPr lang="ru-RU" sz="2200" dirty="0" smtClean="0">
                <a:latin typeface="+mj-lt"/>
                <a:ea typeface="SimSun" charset="-122"/>
              </a:rPr>
              <a:t>трудно</a:t>
            </a:r>
            <a:r>
              <a:rPr lang="ru-RU" sz="2200" dirty="0">
                <a:latin typeface="+mj-lt"/>
                <a:ea typeface="SimSun" charset="-122"/>
              </a:rPr>
              <a:t>, изисква време и чувство, обвързване не с технологията, а с усещането.</a:t>
            </a:r>
          </a:p>
          <a:p>
            <a:pPr marL="342900" indent="-342900">
              <a:buFont typeface="Arial" panose="020B0604020202020204" pitchFamily="34" charset="0"/>
              <a:buChar char="•"/>
              <a:defRPr/>
            </a:pPr>
            <a:endParaRPr lang="ru-RU" sz="2200" dirty="0" smtClean="0">
              <a:latin typeface="+mj-lt"/>
              <a:ea typeface="SimSun" charset="-122"/>
            </a:endParaRPr>
          </a:p>
          <a:p>
            <a:pPr marL="342900" indent="-342900">
              <a:buFont typeface="Arial" panose="020B0604020202020204" pitchFamily="34" charset="0"/>
              <a:buChar char="•"/>
              <a:defRPr/>
            </a:pPr>
            <a:endParaRPr lang="ru-RU" sz="2200" dirty="0">
              <a:latin typeface="+mj-lt"/>
              <a:ea typeface="SimSun" charset="-122"/>
            </a:endParaRPr>
          </a:p>
          <a:p>
            <a:pPr marL="171450" indent="-171450">
              <a:buFont typeface="Arial" panose="020B0604020202020204" pitchFamily="34" charset="0"/>
              <a:buChar char="•"/>
              <a:defRPr/>
            </a:pPr>
            <a:endParaRPr lang="ru-RU" sz="2200" dirty="0">
              <a:latin typeface="+mj-lt"/>
              <a:ea typeface="SimSun" charset="-122"/>
            </a:endParaRPr>
          </a:p>
        </p:txBody>
      </p:sp>
    </p:spTree>
    <p:extLst>
      <p:ext uri="{BB962C8B-B14F-4D97-AF65-F5344CB8AC3E}">
        <p14:creationId xmlns:p14="http://schemas.microsoft.com/office/powerpoint/2010/main" val="1730853278"/>
      </p:ext>
    </p:extLst>
  </p:cSld>
  <p:clrMapOvr>
    <a:masterClrMapping/>
  </p:clrMapOvr>
  <p:transition>
    <p:dissolv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6" name="Rectangle 5"/>
          <p:cNvSpPr/>
          <p:nvPr/>
        </p:nvSpPr>
        <p:spPr>
          <a:xfrm>
            <a:off x="660263" y="1752600"/>
            <a:ext cx="7926387" cy="4385816"/>
          </a:xfrm>
          <a:prstGeom prst="rect">
            <a:avLst/>
          </a:prstGeom>
        </p:spPr>
        <p:txBody>
          <a:bodyPr wrap="square">
            <a:spAutoFit/>
          </a:bodyPr>
          <a:lstStyle/>
          <a:p>
            <a:pPr marL="342900" indent="-342900">
              <a:spcBef>
                <a:spcPts val="600"/>
              </a:spcBef>
              <a:buFont typeface="Arial" panose="020B0604020202020204" pitchFamily="34" charset="0"/>
              <a:buChar char="•"/>
              <a:defRPr/>
            </a:pPr>
            <a:r>
              <a:rPr lang="ru-RU" sz="2200" dirty="0">
                <a:latin typeface="+mn-lt"/>
                <a:ea typeface="SimSun" charset="-122"/>
              </a:rPr>
              <a:t>Голяма част от работата на графичните дизанери е да намерят начин </a:t>
            </a:r>
            <a:r>
              <a:rPr lang="ru-RU" sz="2200" dirty="0" smtClean="0">
                <a:latin typeface="+mn-lt"/>
                <a:ea typeface="SimSun" charset="-122"/>
              </a:rPr>
              <a:t>техния дизайн </a:t>
            </a:r>
            <a:r>
              <a:rPr lang="ru-RU" sz="2200" dirty="0">
                <a:latin typeface="+mn-lt"/>
                <a:ea typeface="SimSun" charset="-122"/>
              </a:rPr>
              <a:t>да отговаря на тенденциите на пазара. </a:t>
            </a:r>
            <a:endParaRPr lang="ru-RU" sz="2200" dirty="0" smtClean="0">
              <a:latin typeface="+mn-lt"/>
              <a:ea typeface="SimSun" charset="-122"/>
            </a:endParaRPr>
          </a:p>
          <a:p>
            <a:pPr marL="342900" indent="-342900">
              <a:spcBef>
                <a:spcPts val="600"/>
              </a:spcBef>
              <a:buFont typeface="Arial" panose="020B0604020202020204" pitchFamily="34" charset="0"/>
              <a:buChar char="•"/>
              <a:defRPr/>
            </a:pPr>
            <a:r>
              <a:rPr lang="ru-RU" sz="2200" dirty="0" smtClean="0">
                <a:latin typeface="+mn-lt"/>
                <a:ea typeface="SimSun" charset="-122"/>
              </a:rPr>
              <a:t>Живеем </a:t>
            </a:r>
            <a:r>
              <a:rPr lang="ru-RU" sz="2200" dirty="0">
                <a:latin typeface="+mn-lt"/>
                <a:ea typeface="SimSun" charset="-122"/>
              </a:rPr>
              <a:t>в свят със силна „визуална култура” и особено в рекламната индустрия е предизвикателство да грабнеш и задържиш вниманието на потребителя.</a:t>
            </a:r>
          </a:p>
          <a:p>
            <a:pPr marL="342900" indent="-342900">
              <a:spcBef>
                <a:spcPts val="600"/>
              </a:spcBef>
              <a:buFont typeface="Arial" panose="020B0604020202020204" pitchFamily="34" charset="0"/>
              <a:buChar char="•"/>
              <a:defRPr/>
            </a:pPr>
            <a:r>
              <a:rPr lang="ru-RU" sz="2200" dirty="0" smtClean="0">
                <a:latin typeface="+mn-lt"/>
                <a:ea typeface="SimSun" charset="-122"/>
              </a:rPr>
              <a:t>Посланието</a:t>
            </a:r>
            <a:r>
              <a:rPr lang="ru-RU" sz="2200" dirty="0">
                <a:latin typeface="+mn-lt"/>
                <a:ea typeface="SimSun" charset="-122"/>
              </a:rPr>
              <a:t>, което се предава чрез рекламите трябва да е ясно и </a:t>
            </a:r>
            <a:r>
              <a:rPr lang="ru-RU" sz="2200" dirty="0" smtClean="0">
                <a:latin typeface="+mn-lt"/>
                <a:ea typeface="SimSun" charset="-122"/>
              </a:rPr>
              <a:t>да </a:t>
            </a:r>
            <a:r>
              <a:rPr lang="ru-RU" sz="2200" dirty="0">
                <a:latin typeface="+mn-lt"/>
                <a:ea typeface="SimSun" charset="-122"/>
              </a:rPr>
              <a:t>бъде възприето бързо от потребителя.</a:t>
            </a:r>
          </a:p>
          <a:p>
            <a:pPr marL="342900" indent="-342900">
              <a:spcBef>
                <a:spcPts val="600"/>
              </a:spcBef>
              <a:buFont typeface="Arial" panose="020B0604020202020204" pitchFamily="34" charset="0"/>
              <a:buChar char="•"/>
              <a:defRPr/>
            </a:pPr>
            <a:r>
              <a:rPr lang="ru-RU" sz="2200" dirty="0">
                <a:latin typeface="+mn-lt"/>
                <a:ea typeface="SimSun" charset="-122"/>
              </a:rPr>
              <a:t>Основният </a:t>
            </a:r>
            <a:r>
              <a:rPr lang="ru-RU" sz="2200" dirty="0" smtClean="0">
                <a:latin typeface="+mn-lt"/>
                <a:ea typeface="SimSun" charset="-122"/>
              </a:rPr>
              <a:t>инструмент на </a:t>
            </a:r>
            <a:r>
              <a:rPr lang="ru-RU" sz="2200" dirty="0">
                <a:latin typeface="+mn-lt"/>
                <a:ea typeface="SimSun" charset="-122"/>
              </a:rPr>
              <a:t>дизайна - типографията, илюстрациите, фотографията и цялостната композиция и цветове, логично търси и следва промените в новите условия.</a:t>
            </a:r>
          </a:p>
        </p:txBody>
      </p:sp>
      <p:sp>
        <p:nvSpPr>
          <p:cNvPr id="55300" name="Text Box 2"/>
          <p:cNvSpPr txBox="1">
            <a:spLocks noChangeArrowheads="1"/>
          </p:cNvSpPr>
          <p:nvPr/>
        </p:nvSpPr>
        <p:spPr bwMode="auto">
          <a:xfrm>
            <a:off x="684213" y="836613"/>
            <a:ext cx="82296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2473288424"/>
      </p:ext>
    </p:extLst>
  </p:cSld>
  <p:clrMapOvr>
    <a:masterClrMapping/>
  </p:clrMapOvr>
  <p:transition>
    <p:dissolv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6" name="Rectangle 5"/>
          <p:cNvSpPr/>
          <p:nvPr/>
        </p:nvSpPr>
        <p:spPr>
          <a:xfrm>
            <a:off x="519113" y="1752600"/>
            <a:ext cx="7918450" cy="4385816"/>
          </a:xfrm>
          <a:prstGeom prst="rect">
            <a:avLst/>
          </a:prstGeom>
        </p:spPr>
        <p:txBody>
          <a:bodyPr wrap="square">
            <a:spAutoFit/>
          </a:bodyPr>
          <a:lstStyle/>
          <a:p>
            <a:pPr marL="352425" indent="-352425">
              <a:spcBef>
                <a:spcPts val="600"/>
              </a:spcBef>
              <a:buFont typeface="Arial" pitchFamily="34" charset="0"/>
              <a:buChar char="•"/>
              <a:defRPr/>
            </a:pPr>
            <a:r>
              <a:rPr lang="ru-RU" sz="2200" b="1" dirty="0" smtClean="0">
                <a:latin typeface="+mj-lt"/>
                <a:ea typeface="SimSun" charset="-122"/>
              </a:rPr>
              <a:t>Типографията</a:t>
            </a:r>
            <a:r>
              <a:rPr lang="ru-RU" sz="2200" dirty="0" smtClean="0">
                <a:latin typeface="+mj-lt"/>
                <a:ea typeface="SimSun" charset="-122"/>
              </a:rPr>
              <a:t> </a:t>
            </a:r>
            <a:r>
              <a:rPr lang="ru-RU" sz="2200" dirty="0">
                <a:latin typeface="+mj-lt"/>
                <a:ea typeface="SimSun" charset="-122"/>
              </a:rPr>
              <a:t>или печатният текст е в основата на графичния дизайн. В печатната реклама отдавна има голяма свобода и избор за изпозване на шрифтове.</a:t>
            </a:r>
          </a:p>
          <a:p>
            <a:pPr marL="352425" indent="-352425">
              <a:spcBef>
                <a:spcPts val="600"/>
              </a:spcBef>
              <a:buFont typeface="Arial" pitchFamily="34" charset="0"/>
              <a:buChar char="•"/>
              <a:defRPr/>
            </a:pPr>
            <a:r>
              <a:rPr lang="bg-BG" sz="2200" dirty="0">
                <a:latin typeface="+mj-lt"/>
                <a:ea typeface="SimSun" charset="-122"/>
              </a:rPr>
              <a:t>При </a:t>
            </a:r>
            <a:r>
              <a:rPr lang="ru-RU" sz="2200" dirty="0">
                <a:latin typeface="+mj-lt"/>
                <a:ea typeface="SimSun" charset="-122"/>
              </a:rPr>
              <a:t>Web дизайна в миналото е бил използван ограничен набор от шрифтове. Сега </a:t>
            </a:r>
            <a:r>
              <a:rPr lang="ru-RU" sz="2200" dirty="0" smtClean="0">
                <a:latin typeface="+mj-lt"/>
                <a:ea typeface="SimSun" charset="-122"/>
              </a:rPr>
              <a:t>и тук има </a:t>
            </a:r>
            <a:r>
              <a:rPr lang="ru-RU" sz="2200" dirty="0">
                <a:latin typeface="+mj-lt"/>
                <a:ea typeface="SimSun" charset="-122"/>
              </a:rPr>
              <a:t>промяна на </a:t>
            </a:r>
            <a:r>
              <a:rPr lang="ru-RU" sz="2200" dirty="0" smtClean="0">
                <a:latin typeface="+mj-lt"/>
                <a:ea typeface="SimSun" charset="-122"/>
              </a:rPr>
              <a:t>стандартите.</a:t>
            </a:r>
            <a:endParaRPr lang="en-US" sz="2200" dirty="0">
              <a:latin typeface="+mj-lt"/>
              <a:ea typeface="SimSun" charset="-122"/>
            </a:endParaRPr>
          </a:p>
          <a:p>
            <a:pPr marL="352425" indent="-352425">
              <a:spcBef>
                <a:spcPts val="600"/>
              </a:spcBef>
              <a:buFont typeface="Arial" pitchFamily="34" charset="0"/>
              <a:buChar char="•"/>
              <a:defRPr/>
            </a:pPr>
            <a:r>
              <a:rPr lang="ru-RU" sz="2200" dirty="0">
                <a:latin typeface="+mj-lt"/>
                <a:ea typeface="SimSun" charset="-122"/>
              </a:rPr>
              <a:t>Дизайнерите вече не са ограничени от шрифтове като Georgia, Verdana и  Tahoma. Те могат да включат богата типография с помощта на онлайн източници, като Google уеб шрифтове, които дават възможност за създаване на уникален Web дизайн. </a:t>
            </a:r>
            <a:endParaRPr lang="en-US" sz="2200" dirty="0">
              <a:latin typeface="+mj-lt"/>
              <a:ea typeface="SimSun" charset="-122"/>
            </a:endParaRPr>
          </a:p>
          <a:p>
            <a:pPr marL="352425" indent="-352425">
              <a:spcBef>
                <a:spcPts val="600"/>
              </a:spcBef>
              <a:buFont typeface="Arial" pitchFamily="34" charset="0"/>
              <a:buChar char="•"/>
              <a:defRPr/>
            </a:pPr>
            <a:r>
              <a:rPr lang="ru-RU" sz="2200" dirty="0">
                <a:latin typeface="+mj-lt"/>
                <a:ea typeface="SimSun" charset="-122"/>
              </a:rPr>
              <a:t>За съжаление повечето интересни Web шрифтове са все още предимно на латиница.</a:t>
            </a:r>
          </a:p>
        </p:txBody>
      </p:sp>
      <p:sp>
        <p:nvSpPr>
          <p:cNvPr id="56324" name="Text Box 2"/>
          <p:cNvSpPr txBox="1">
            <a:spLocks noChangeArrowheads="1"/>
          </p:cNvSpPr>
          <p:nvPr/>
        </p:nvSpPr>
        <p:spPr bwMode="auto">
          <a:xfrm>
            <a:off x="519113" y="977447"/>
            <a:ext cx="82296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3848091318"/>
      </p:ext>
    </p:extLst>
  </p:cSld>
  <p:clrMapOvr>
    <a:masterClrMapping/>
  </p:clrMapOvr>
  <p:transition>
    <p:dissolv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pic>
        <p:nvPicPr>
          <p:cNvPr id="57347" name="Picture 2" descr="vintage_typograph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974" y="3657600"/>
            <a:ext cx="7561262"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8" name="Text Box 2"/>
          <p:cNvSpPr txBox="1">
            <a:spLocks noChangeArrowheads="1"/>
          </p:cNvSpPr>
          <p:nvPr/>
        </p:nvSpPr>
        <p:spPr bwMode="auto">
          <a:xfrm>
            <a:off x="619896" y="836613"/>
            <a:ext cx="82296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
        <p:nvSpPr>
          <p:cNvPr id="5" name="Rectangle 4"/>
          <p:cNvSpPr/>
          <p:nvPr/>
        </p:nvSpPr>
        <p:spPr>
          <a:xfrm>
            <a:off x="611187" y="1905000"/>
            <a:ext cx="7777163" cy="1631216"/>
          </a:xfrm>
          <a:prstGeom prst="rect">
            <a:avLst/>
          </a:prstGeom>
        </p:spPr>
        <p:txBody>
          <a:bodyPr>
            <a:spAutoFit/>
          </a:bodyPr>
          <a:lstStyle/>
          <a:p>
            <a:pPr marL="352425" indent="-352425">
              <a:buFont typeface="Arial" pitchFamily="34" charset="0"/>
              <a:buChar char="•"/>
              <a:defRPr/>
            </a:pPr>
            <a:r>
              <a:rPr lang="ru-RU" sz="2000" dirty="0">
                <a:latin typeface="+mj-lt"/>
                <a:ea typeface="SimSun" charset="-122"/>
              </a:rPr>
              <a:t>В печатната реклама очакванията на специалистите от бранша е грънч и ретро типографията да продължат да бъдат популярни. Ръкописните шрифтове също се завръщат и предлагат разнообразие от свобода и четимост, с елементи на забавно</a:t>
            </a:r>
            <a:r>
              <a:rPr lang="bg-BG" sz="2000" dirty="0">
                <a:latin typeface="+mj-lt"/>
                <a:ea typeface="SimSun" charset="-122"/>
              </a:rPr>
              <a:t>то</a:t>
            </a:r>
            <a:r>
              <a:rPr lang="ru-RU" sz="2000" dirty="0">
                <a:latin typeface="+mj-lt"/>
                <a:ea typeface="SimSun" charset="-122"/>
              </a:rPr>
              <a:t> – класическа естетика.</a:t>
            </a:r>
          </a:p>
        </p:txBody>
      </p:sp>
    </p:spTree>
    <p:extLst>
      <p:ext uri="{BB962C8B-B14F-4D97-AF65-F5344CB8AC3E}">
        <p14:creationId xmlns:p14="http://schemas.microsoft.com/office/powerpoint/2010/main" val="3055839229"/>
      </p:ext>
    </p:extLst>
  </p:cSld>
  <p:clrMapOvr>
    <a:masterClrMapping/>
  </p:clrMapOvr>
  <p:transition>
    <p:dissolv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5" name="Rectangle 4"/>
          <p:cNvSpPr/>
          <p:nvPr/>
        </p:nvSpPr>
        <p:spPr>
          <a:xfrm>
            <a:off x="597718" y="1981200"/>
            <a:ext cx="7876358" cy="2862322"/>
          </a:xfrm>
          <a:prstGeom prst="rect">
            <a:avLst/>
          </a:prstGeom>
        </p:spPr>
        <p:txBody>
          <a:bodyPr wrap="square">
            <a:spAutoFit/>
          </a:bodyPr>
          <a:lstStyle/>
          <a:p>
            <a:pPr>
              <a:buFont typeface="Times New Roman" pitchFamily="16" charset="0"/>
              <a:buNone/>
              <a:defRPr/>
            </a:pPr>
            <a:r>
              <a:rPr lang="ru-RU" sz="2000" b="1" dirty="0">
                <a:latin typeface="+mj-lt"/>
                <a:ea typeface="SimSun" charset="-122"/>
              </a:rPr>
              <a:t>Илюстрация</a:t>
            </a:r>
          </a:p>
          <a:p>
            <a:pPr>
              <a:buFont typeface="Times New Roman" pitchFamily="16" charset="0"/>
              <a:buNone/>
              <a:defRPr/>
            </a:pPr>
            <a:r>
              <a:rPr lang="ru-RU" sz="2000" dirty="0">
                <a:latin typeface="+mj-lt"/>
                <a:ea typeface="SimSun" charset="-122"/>
              </a:rPr>
              <a:t>Много графични дизайнери вече избягват използването на така наречените „stock graphics”, които могат да бъдат купени в интернет и използват ръчно рисувани графики в своите проекти. Такъв вид графики правят всеки дизайн много по- различен и уникален. Ръчно рисуваните елементи от дизайна  помагат на дизайна и на посланието в него да се забелязва и отличава.</a:t>
            </a:r>
          </a:p>
          <a:p>
            <a:pPr>
              <a:buFont typeface="Times New Roman" pitchFamily="16" charset="0"/>
              <a:buNone/>
              <a:defRPr/>
            </a:pPr>
            <a:endParaRPr lang="ru-RU" sz="2000" b="1" dirty="0">
              <a:latin typeface="+mj-lt"/>
              <a:ea typeface="SimSun" charset="-122"/>
            </a:endParaRPr>
          </a:p>
        </p:txBody>
      </p:sp>
      <p:pic>
        <p:nvPicPr>
          <p:cNvPr id="58372" name="Picture 2" descr="unique_illustrati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4419600"/>
            <a:ext cx="6340474" cy="1741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3" name="Text Box 2"/>
          <p:cNvSpPr txBox="1">
            <a:spLocks noChangeArrowheads="1"/>
          </p:cNvSpPr>
          <p:nvPr/>
        </p:nvSpPr>
        <p:spPr bwMode="auto">
          <a:xfrm>
            <a:off x="586831" y="981075"/>
            <a:ext cx="82296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1511198223"/>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5" name="Rectangle 4"/>
          <p:cNvSpPr/>
          <p:nvPr/>
        </p:nvSpPr>
        <p:spPr>
          <a:xfrm>
            <a:off x="684213" y="1977231"/>
            <a:ext cx="7920038" cy="2246769"/>
          </a:xfrm>
          <a:prstGeom prst="rect">
            <a:avLst/>
          </a:prstGeom>
        </p:spPr>
        <p:txBody>
          <a:bodyPr wrap="square">
            <a:spAutoFit/>
          </a:bodyPr>
          <a:lstStyle/>
          <a:p>
            <a:pPr>
              <a:buFont typeface="Times New Roman" pitchFamily="16" charset="0"/>
              <a:buNone/>
              <a:defRPr/>
            </a:pPr>
            <a:r>
              <a:rPr lang="ru-RU" sz="2000" b="1" dirty="0">
                <a:latin typeface="+mj-lt"/>
                <a:ea typeface="SimSun" charset="-122"/>
              </a:rPr>
              <a:t>Фотография</a:t>
            </a:r>
          </a:p>
          <a:p>
            <a:pPr>
              <a:buFont typeface="Times New Roman" pitchFamily="16" charset="0"/>
              <a:buNone/>
              <a:defRPr/>
            </a:pPr>
            <a:r>
              <a:rPr lang="ru-RU" sz="2000" dirty="0">
                <a:latin typeface="+mj-lt"/>
                <a:ea typeface="SimSun" charset="-122"/>
              </a:rPr>
              <a:t>Преекспонираните кадри се използват все повече в дизайна, който виждаме днес. За много хора такива снимки са грешка на фотографа или дизайнера, но всъщност това са кадри, които са част от посланието и много добре премерена доза естетика. Тяхното ретро внушение е един чудесен начин за създаване на усещане за носталгия и копнеж.</a:t>
            </a:r>
          </a:p>
        </p:txBody>
      </p:sp>
      <p:pic>
        <p:nvPicPr>
          <p:cNvPr id="59396" name="Picture 2" descr="overexposed_photograph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343400"/>
            <a:ext cx="5784850" cy="1692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 Box 2"/>
          <p:cNvSpPr txBox="1">
            <a:spLocks noChangeArrowheads="1"/>
          </p:cNvSpPr>
          <p:nvPr/>
        </p:nvSpPr>
        <p:spPr bwMode="auto">
          <a:xfrm>
            <a:off x="684213" y="836613"/>
            <a:ext cx="82296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3419001197"/>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latin typeface="+mj-lt"/>
              </a:rPr>
              <a:t>Курсовият проект</a:t>
            </a:r>
            <a:endParaRPr lang="bg-BG" dirty="0">
              <a:latin typeface="+mj-lt"/>
            </a:endParaRPr>
          </a:p>
        </p:txBody>
      </p:sp>
      <p:sp>
        <p:nvSpPr>
          <p:cNvPr id="3" name="Content Placeholder 2"/>
          <p:cNvSpPr>
            <a:spLocks noGrp="1"/>
          </p:cNvSpPr>
          <p:nvPr>
            <p:ph idx="1"/>
          </p:nvPr>
        </p:nvSpPr>
        <p:spPr/>
        <p:txBody>
          <a:bodyPr/>
          <a:lstStyle/>
          <a:p>
            <a:pPr eaLnBrk="0" hangingPunct="0">
              <a:spcBef>
                <a:spcPts val="800"/>
              </a:spcBef>
              <a:buFont typeface="Arial" pitchFamily="34" charset="0"/>
              <a:buChar char="•"/>
              <a:defRPr/>
            </a:pPr>
            <a:r>
              <a:rPr lang="ru-RU" sz="2000" dirty="0">
                <a:latin typeface="+mj-lt"/>
              </a:rPr>
              <a:t>За динамично управление на поведението на страниците, да се използват скриптове на Javascript. </a:t>
            </a:r>
          </a:p>
          <a:p>
            <a:pPr eaLnBrk="0" hangingPunct="0">
              <a:spcBef>
                <a:spcPts val="800"/>
              </a:spcBef>
              <a:buFont typeface="Arial" pitchFamily="34" charset="0"/>
              <a:buChar char="•"/>
              <a:defRPr/>
            </a:pPr>
            <a:r>
              <a:rPr lang="ru-RU" sz="2000" dirty="0">
                <a:latin typeface="+mj-lt"/>
              </a:rPr>
              <a:t>Опционално, сайтът може да бъде интегриран със система за управление на съдържанието. </a:t>
            </a:r>
          </a:p>
          <a:p>
            <a:pPr eaLnBrk="0" hangingPunct="0">
              <a:spcBef>
                <a:spcPts val="800"/>
              </a:spcBef>
              <a:buFont typeface="Arial" pitchFamily="34" charset="0"/>
              <a:buChar char="•"/>
              <a:defRPr/>
            </a:pPr>
            <a:r>
              <a:rPr lang="ru-RU" sz="2000" dirty="0">
                <a:latin typeface="+mj-lt"/>
              </a:rPr>
              <a:t>Да се предложи оптимизация на сайта с цел по-добро индексиране в машините за търсене. </a:t>
            </a:r>
          </a:p>
          <a:p>
            <a:pPr eaLnBrk="0" hangingPunct="0">
              <a:spcBef>
                <a:spcPts val="800"/>
              </a:spcBef>
              <a:buNone/>
              <a:defRPr/>
            </a:pPr>
            <a:endParaRPr lang="ru-RU" sz="2000" b="1" dirty="0" smtClean="0">
              <a:latin typeface="+mj-lt"/>
            </a:endParaRPr>
          </a:p>
          <a:p>
            <a:pPr eaLnBrk="0" hangingPunct="0">
              <a:spcBef>
                <a:spcPts val="800"/>
              </a:spcBef>
              <a:buNone/>
              <a:defRPr/>
            </a:pPr>
            <a:r>
              <a:rPr lang="ru-RU" sz="2000" b="1" dirty="0" smtClean="0">
                <a:latin typeface="+mj-lt"/>
              </a:rPr>
              <a:t>Забележка</a:t>
            </a:r>
            <a:r>
              <a:rPr lang="ru-RU" sz="2000" b="1" dirty="0">
                <a:latin typeface="+mj-lt"/>
              </a:rPr>
              <a:t>:</a:t>
            </a:r>
          </a:p>
          <a:p>
            <a:pPr eaLnBrk="0" hangingPunct="0">
              <a:spcBef>
                <a:spcPts val="800"/>
              </a:spcBef>
              <a:buFont typeface="Arial" pitchFamily="34" charset="0"/>
              <a:buChar char="•"/>
              <a:defRPr/>
            </a:pPr>
            <a:r>
              <a:rPr lang="ru-RU" sz="2000" dirty="0">
                <a:latin typeface="+mj-lt"/>
              </a:rPr>
              <a:t>Всички документи по проекта се предават в електронен вид.</a:t>
            </a:r>
          </a:p>
          <a:p>
            <a:pPr eaLnBrk="0" hangingPunct="0">
              <a:spcBef>
                <a:spcPts val="800"/>
              </a:spcBef>
              <a:buFont typeface="Arial" pitchFamily="34" charset="0"/>
              <a:buChar char="•"/>
              <a:defRPr/>
            </a:pPr>
            <a:r>
              <a:rPr lang="ru-RU" sz="2000" dirty="0">
                <a:latin typeface="+mj-lt"/>
              </a:rPr>
              <a:t>Един курсов проект се разработва от двама студенти. </a:t>
            </a:r>
          </a:p>
          <a:p>
            <a:endParaRPr lang="bg-BG" sz="2000" dirty="0">
              <a:latin typeface="+mj-lt"/>
            </a:endParaRPr>
          </a:p>
        </p:txBody>
      </p:sp>
    </p:spTree>
    <p:extLst>
      <p:ext uri="{BB962C8B-B14F-4D97-AF65-F5344CB8AC3E}">
        <p14:creationId xmlns:p14="http://schemas.microsoft.com/office/powerpoint/2010/main" val="28519662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5" name="Rectangle 4"/>
          <p:cNvSpPr/>
          <p:nvPr/>
        </p:nvSpPr>
        <p:spPr>
          <a:xfrm>
            <a:off x="637380" y="1981200"/>
            <a:ext cx="8327232" cy="2462213"/>
          </a:xfrm>
          <a:prstGeom prst="rect">
            <a:avLst/>
          </a:prstGeom>
        </p:spPr>
        <p:txBody>
          <a:bodyPr wrap="square">
            <a:spAutoFit/>
          </a:bodyPr>
          <a:lstStyle/>
          <a:p>
            <a:pPr>
              <a:buFont typeface="Times New Roman" pitchFamily="16" charset="0"/>
              <a:buNone/>
              <a:defRPr/>
            </a:pPr>
            <a:r>
              <a:rPr lang="ru-RU" sz="2200" b="1" dirty="0">
                <a:latin typeface="Arial" charset="0"/>
                <a:ea typeface="SimSun" charset="-122"/>
              </a:rPr>
              <a:t>Минималистичен </a:t>
            </a:r>
            <a:r>
              <a:rPr lang="ru-RU" sz="2200" b="1" dirty="0" smtClean="0">
                <a:latin typeface="Arial" charset="0"/>
                <a:ea typeface="SimSun" charset="-122"/>
              </a:rPr>
              <a:t>дизайн -</a:t>
            </a:r>
            <a:r>
              <a:rPr lang="ru-RU" sz="2200" dirty="0" smtClean="0">
                <a:latin typeface="Arial" charset="0"/>
                <a:ea typeface="SimSun" charset="-122"/>
              </a:rPr>
              <a:t>Докато </a:t>
            </a:r>
            <a:r>
              <a:rPr lang="ru-RU" sz="2200" dirty="0">
                <a:latin typeface="Arial" charset="0"/>
                <a:ea typeface="SimSun" charset="-122"/>
              </a:rPr>
              <a:t>минимализма не е нищо ново за графичния дизайн, наблюдаваме тенденция към минимализъм и в обема текстово съдържание в полза на по-големи изображения и използване на удебелени букви с по-голям кегел. Очевидно повечето дизайнери са съгласни, че изчистеният графичен стил предава по-силно цялостното </a:t>
            </a:r>
            <a:r>
              <a:rPr lang="ru-RU" sz="2200" dirty="0" smtClean="0">
                <a:latin typeface="Arial" charset="0"/>
                <a:ea typeface="SimSun" charset="-122"/>
              </a:rPr>
              <a:t>послание.</a:t>
            </a:r>
            <a:endParaRPr lang="ru-RU" sz="2200" dirty="0">
              <a:latin typeface="Arial" charset="0"/>
              <a:ea typeface="SimSun" charset="-122"/>
            </a:endParaRPr>
          </a:p>
        </p:txBody>
      </p:sp>
      <p:pic>
        <p:nvPicPr>
          <p:cNvPr id="60420" name="Picture 2" descr="minimal_desig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993" y="4267200"/>
            <a:ext cx="4562475" cy="179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1" name="Text Box 2"/>
          <p:cNvSpPr txBox="1">
            <a:spLocks noChangeArrowheads="1"/>
          </p:cNvSpPr>
          <p:nvPr/>
        </p:nvSpPr>
        <p:spPr bwMode="auto">
          <a:xfrm>
            <a:off x="637380" y="850266"/>
            <a:ext cx="82296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287142940"/>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5" name="Rectangle 4"/>
          <p:cNvSpPr/>
          <p:nvPr/>
        </p:nvSpPr>
        <p:spPr>
          <a:xfrm>
            <a:off x="713242" y="1828800"/>
            <a:ext cx="7897358" cy="4154984"/>
          </a:xfrm>
          <a:prstGeom prst="rect">
            <a:avLst/>
          </a:prstGeom>
        </p:spPr>
        <p:txBody>
          <a:bodyPr wrap="square">
            <a:spAutoFit/>
          </a:bodyPr>
          <a:lstStyle/>
          <a:p>
            <a:pPr>
              <a:buFont typeface="Times New Roman" pitchFamily="16" charset="0"/>
              <a:buNone/>
              <a:defRPr/>
            </a:pPr>
            <a:r>
              <a:rPr lang="ru-RU" sz="2200" b="1" dirty="0">
                <a:latin typeface="Arial" charset="0"/>
                <a:ea typeface="SimSun" charset="-122"/>
              </a:rPr>
              <a:t>Цветовете</a:t>
            </a:r>
          </a:p>
          <a:p>
            <a:pPr>
              <a:buFont typeface="Times New Roman" pitchFamily="16" charset="0"/>
              <a:buNone/>
              <a:defRPr/>
            </a:pPr>
            <a:r>
              <a:rPr lang="ru-RU" sz="2200" dirty="0">
                <a:latin typeface="Arial" charset="0"/>
                <a:ea typeface="SimSun" charset="-122"/>
              </a:rPr>
              <a:t>Смелите и ярки цветове с интензивни нюанси са още една тенденция на дизайна. Използването на големи прозрачни цветни подложки с контрасиращи привличащи очите нюанси, също е очаквана тенденция в графичния дизайн.</a:t>
            </a:r>
          </a:p>
          <a:p>
            <a:pPr>
              <a:buFont typeface="Times New Roman" pitchFamily="16" charset="0"/>
              <a:buNone/>
              <a:defRPr/>
            </a:pPr>
            <a:r>
              <a:rPr lang="ru-RU" sz="2200" b="1" dirty="0" smtClean="0">
                <a:latin typeface="Arial" charset="0"/>
                <a:ea typeface="SimSun" charset="-122"/>
              </a:rPr>
              <a:t>Текстури</a:t>
            </a:r>
            <a:endParaRPr lang="ru-RU" sz="2200" b="1" dirty="0">
              <a:latin typeface="Arial" charset="0"/>
              <a:ea typeface="SimSun" charset="-122"/>
            </a:endParaRPr>
          </a:p>
          <a:p>
            <a:pPr>
              <a:buFont typeface="Times New Roman" pitchFamily="16" charset="0"/>
              <a:buNone/>
              <a:defRPr/>
            </a:pPr>
            <a:r>
              <a:rPr lang="ru-RU" sz="2200" dirty="0">
                <a:latin typeface="Arial" charset="0"/>
                <a:ea typeface="SimSun" charset="-122"/>
              </a:rPr>
              <a:t>Добавянето на </a:t>
            </a:r>
            <a:r>
              <a:rPr lang="ru-RU" sz="2200" dirty="0" smtClean="0">
                <a:latin typeface="Arial" charset="0"/>
                <a:ea typeface="SimSun" charset="-122"/>
              </a:rPr>
              <a:t>текстури </a:t>
            </a:r>
            <a:r>
              <a:rPr lang="ru-RU" sz="2200" dirty="0">
                <a:latin typeface="Arial" charset="0"/>
                <a:ea typeface="SimSun" charset="-122"/>
              </a:rPr>
              <a:t>привлича </a:t>
            </a:r>
            <a:r>
              <a:rPr lang="ru-RU" sz="2200" dirty="0" smtClean="0">
                <a:latin typeface="Arial" charset="0"/>
                <a:ea typeface="SimSun" charset="-122"/>
              </a:rPr>
              <a:t>вниманието </a:t>
            </a:r>
            <a:r>
              <a:rPr lang="ru-RU" sz="2200" dirty="0">
                <a:latin typeface="Arial" charset="0"/>
                <a:ea typeface="SimSun" charset="-122"/>
              </a:rPr>
              <a:t>и е и начин да се създаде обемност в двумерното пространство. Грънч текстурите, зърнистите текстури, ръчно изработените текстури и детайли, добавят дълбочина в проекта и често се използват за постигане на релеф, осезаемост и </a:t>
            </a:r>
            <a:r>
              <a:rPr lang="ru-RU" sz="2200" dirty="0" smtClean="0">
                <a:latin typeface="Arial" charset="0"/>
                <a:ea typeface="SimSun" charset="-122"/>
              </a:rPr>
              <a:t>артистичност.</a:t>
            </a:r>
            <a:endParaRPr lang="ru-RU" sz="2200" b="1" dirty="0">
              <a:latin typeface="Arial" charset="0"/>
              <a:ea typeface="SimSun" charset="-122"/>
            </a:endParaRPr>
          </a:p>
        </p:txBody>
      </p:sp>
      <p:sp>
        <p:nvSpPr>
          <p:cNvPr id="61444" name="Text Box 2"/>
          <p:cNvSpPr txBox="1">
            <a:spLocks noChangeArrowheads="1"/>
          </p:cNvSpPr>
          <p:nvPr/>
        </p:nvSpPr>
        <p:spPr bwMode="auto">
          <a:xfrm>
            <a:off x="709613" y="981075"/>
            <a:ext cx="82296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1761531496"/>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pic>
        <p:nvPicPr>
          <p:cNvPr id="62467" name="Picture 2" descr="tactile_tex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392" y="2240756"/>
            <a:ext cx="7559675" cy="251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1583530" y="4900204"/>
            <a:ext cx="6121400" cy="368300"/>
          </a:xfrm>
          <a:prstGeom prst="rect">
            <a:avLst/>
          </a:prstGeom>
        </p:spPr>
        <p:txBody>
          <a:bodyPr>
            <a:spAutoFit/>
          </a:bodyPr>
          <a:lstStyle/>
          <a:p>
            <a:pPr>
              <a:buFont typeface="Times New Roman" pitchFamily="16" charset="0"/>
              <a:buNone/>
              <a:defRPr/>
            </a:pPr>
            <a:r>
              <a:rPr lang="bg-BG" u="sng" dirty="0">
                <a:solidFill>
                  <a:schemeClr val="accent4">
                    <a:lumMod val="65000"/>
                    <a:lumOff val="35000"/>
                  </a:schemeClr>
                </a:solidFill>
                <a:latin typeface="Arial" charset="0"/>
                <a:ea typeface="SimSun" charset="-122"/>
              </a:rPr>
              <a:t>// по данни от водещи компании като http://edesign.bg</a:t>
            </a:r>
            <a:endParaRPr lang="en-US" dirty="0">
              <a:solidFill>
                <a:schemeClr val="accent4">
                  <a:lumMod val="65000"/>
                  <a:lumOff val="35000"/>
                </a:schemeClr>
              </a:solidFill>
              <a:latin typeface="Arial" charset="0"/>
              <a:ea typeface="SimSun" charset="-122"/>
            </a:endParaRPr>
          </a:p>
        </p:txBody>
      </p:sp>
      <p:sp>
        <p:nvSpPr>
          <p:cNvPr id="62469" name="Text Box 2"/>
          <p:cNvSpPr txBox="1">
            <a:spLocks noChangeArrowheads="1"/>
          </p:cNvSpPr>
          <p:nvPr/>
        </p:nvSpPr>
        <p:spPr bwMode="auto">
          <a:xfrm>
            <a:off x="684213" y="981665"/>
            <a:ext cx="82296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4211590477"/>
      </p:ext>
    </p:extLst>
  </p:cSld>
  <p:clrMapOvr>
    <a:masterClrMapping/>
  </p:clrMapOvr>
  <p:transition>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5" name="Rectangle 4"/>
          <p:cNvSpPr/>
          <p:nvPr/>
        </p:nvSpPr>
        <p:spPr>
          <a:xfrm>
            <a:off x="814250" y="2133779"/>
            <a:ext cx="7467601" cy="3477875"/>
          </a:xfrm>
          <a:prstGeom prst="rect">
            <a:avLst/>
          </a:prstGeom>
        </p:spPr>
        <p:txBody>
          <a:bodyPr wrap="square">
            <a:spAutoFit/>
          </a:bodyPr>
          <a:lstStyle/>
          <a:p>
            <a:pPr marL="342900" indent="-342900">
              <a:buFont typeface="Arial" panose="020B0604020202020204" pitchFamily="34" charset="0"/>
              <a:buChar char="•"/>
              <a:defRPr/>
            </a:pPr>
            <a:r>
              <a:rPr lang="ru-RU" sz="2200" dirty="0">
                <a:latin typeface="+mj-lt"/>
                <a:ea typeface="SimSun" charset="-122"/>
              </a:rPr>
              <a:t>Бизнесът все по-често търси алтернативни социални канали за реклама. </a:t>
            </a:r>
          </a:p>
          <a:p>
            <a:pPr marL="342900" indent="-342900">
              <a:buFont typeface="Arial" panose="020B0604020202020204" pitchFamily="34" charset="0"/>
              <a:buChar char="•"/>
              <a:defRPr/>
            </a:pPr>
            <a:r>
              <a:rPr lang="ru-RU" sz="2200" dirty="0">
                <a:latin typeface="+mj-lt"/>
                <a:ea typeface="SimSun" charset="-122"/>
              </a:rPr>
              <a:t>Мобилният маркетинг във все по-голяма степен ще се свързва с местоположението на потребителите, а фокусът е върху качествената графика и съдържание. </a:t>
            </a:r>
          </a:p>
          <a:p>
            <a:pPr marL="342900" indent="-342900">
              <a:buFont typeface="Arial" panose="020B0604020202020204" pitchFamily="34" charset="0"/>
              <a:buChar char="•"/>
              <a:defRPr/>
            </a:pPr>
            <a:r>
              <a:rPr lang="ru-RU" sz="2200" dirty="0">
                <a:latin typeface="+mj-lt"/>
                <a:ea typeface="SimSun" charset="-122"/>
              </a:rPr>
              <a:t>Това са някои от тенденциите за развитието на един от най-динамичните технологични сегменти, в който нови играчи и платформи се появяват на практика всеки месец и променят възможностите за маркетинг в него. </a:t>
            </a:r>
            <a:endParaRPr lang="ru-RU" sz="2200" b="1" dirty="0">
              <a:latin typeface="+mj-lt"/>
              <a:ea typeface="SimSun" charset="-122"/>
            </a:endParaRPr>
          </a:p>
          <a:p>
            <a:pPr>
              <a:defRPr/>
            </a:pPr>
            <a:endParaRPr lang="ru-RU" sz="2200" dirty="0">
              <a:latin typeface="+mj-lt"/>
              <a:ea typeface="SimSun" charset="-122"/>
            </a:endParaRPr>
          </a:p>
        </p:txBody>
      </p:sp>
      <p:sp>
        <p:nvSpPr>
          <p:cNvPr id="63492" name="Text Box 2"/>
          <p:cNvSpPr txBox="1">
            <a:spLocks noChangeArrowheads="1"/>
          </p:cNvSpPr>
          <p:nvPr/>
        </p:nvSpPr>
        <p:spPr bwMode="auto">
          <a:xfrm>
            <a:off x="634048" y="1188243"/>
            <a:ext cx="8229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 Реклама</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2186491627"/>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1050" y="2209800"/>
            <a:ext cx="7524750" cy="3370153"/>
          </a:xfrm>
          <a:prstGeom prst="rect">
            <a:avLst/>
          </a:prstGeom>
        </p:spPr>
        <p:txBody>
          <a:bodyPr wrap="square">
            <a:spAutoFit/>
          </a:bodyPr>
          <a:lstStyle/>
          <a:p>
            <a:pPr>
              <a:buFont typeface="Wingdings" pitchFamily="2" charset="2"/>
              <a:buChar char="q"/>
              <a:defRPr/>
            </a:pPr>
            <a:r>
              <a:rPr lang="en-US" sz="2200" b="1" dirty="0">
                <a:latin typeface="+mn-lt"/>
                <a:ea typeface="SimSun" charset="-122"/>
              </a:rPr>
              <a:t>Facebook</a:t>
            </a:r>
            <a:endParaRPr lang="ru-RU" sz="2200" b="1" dirty="0">
              <a:latin typeface="+mn-lt"/>
              <a:ea typeface="SimSun" charset="-122"/>
            </a:endParaRPr>
          </a:p>
          <a:p>
            <a:pPr marL="342900" indent="-342900">
              <a:spcBef>
                <a:spcPts val="600"/>
              </a:spcBef>
              <a:spcAft>
                <a:spcPts val="600"/>
              </a:spcAft>
              <a:buFont typeface="Arial" panose="020B0604020202020204" pitchFamily="34" charset="0"/>
              <a:buChar char="•"/>
              <a:defRPr/>
            </a:pPr>
            <a:r>
              <a:rPr lang="ru-RU" sz="2200" dirty="0">
                <a:latin typeface="+mn-lt"/>
                <a:ea typeface="SimSun" charset="-122"/>
              </a:rPr>
              <a:t>Факт е, че ако преди няколко години, инвестирането във Facebook - кампании изглеждаше перспективно, днес този канал е твърде експлоатиран и все по-малко интересен. </a:t>
            </a:r>
          </a:p>
          <a:p>
            <a:pPr marL="342900" indent="-342900">
              <a:spcBef>
                <a:spcPts val="600"/>
              </a:spcBef>
              <a:spcAft>
                <a:spcPts val="600"/>
              </a:spcAft>
              <a:buFont typeface="Arial" panose="020B0604020202020204" pitchFamily="34" charset="0"/>
              <a:buChar char="•"/>
              <a:defRPr/>
            </a:pPr>
            <a:r>
              <a:rPr lang="ru-RU" sz="2200" dirty="0">
                <a:latin typeface="+mn-lt"/>
                <a:ea typeface="SimSun" charset="-122"/>
              </a:rPr>
              <a:t>Самата социална мрежа наложи нова политика на платени постове, ограничавайки възможностите за достигане до целевата аудитория и много от компаниите, инвестирали в натрупването на голяма маса "фенове", са разочаровани.</a:t>
            </a:r>
          </a:p>
        </p:txBody>
      </p:sp>
      <p:sp>
        <p:nvSpPr>
          <p:cNvPr id="64515" name="Text Box 2"/>
          <p:cNvSpPr txBox="1">
            <a:spLocks noChangeArrowheads="1"/>
          </p:cNvSpPr>
          <p:nvPr/>
        </p:nvSpPr>
        <p:spPr bwMode="auto">
          <a:xfrm>
            <a:off x="386171" y="911701"/>
            <a:ext cx="8229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 Реклама</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393267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5" name="Rectangle 4"/>
          <p:cNvSpPr/>
          <p:nvPr/>
        </p:nvSpPr>
        <p:spPr>
          <a:xfrm>
            <a:off x="647700" y="1981200"/>
            <a:ext cx="7886700" cy="3647152"/>
          </a:xfrm>
          <a:prstGeom prst="rect">
            <a:avLst/>
          </a:prstGeom>
        </p:spPr>
        <p:txBody>
          <a:bodyPr wrap="square">
            <a:spAutoFit/>
          </a:bodyPr>
          <a:lstStyle/>
          <a:p>
            <a:pPr marL="342900" indent="-342900">
              <a:buFont typeface="Arial" panose="020B0604020202020204" pitchFamily="34" charset="0"/>
              <a:buChar char="•"/>
              <a:defRPr/>
            </a:pPr>
            <a:r>
              <a:rPr lang="ru-RU" sz="2100" dirty="0">
                <a:latin typeface="+mj-lt"/>
                <a:ea typeface="SimSun" charset="-122"/>
              </a:rPr>
              <a:t>Статистическите резултати, показват все по-ниска конвергенция на платената реклама в социалната мрежа и това неминуемо ще доведе до търсене на алтернативни канали. </a:t>
            </a:r>
          </a:p>
          <a:p>
            <a:pPr marL="342900" indent="-342900">
              <a:buFont typeface="Arial" panose="020B0604020202020204" pitchFamily="34" charset="0"/>
              <a:buChar char="•"/>
              <a:defRPr/>
            </a:pPr>
            <a:r>
              <a:rPr lang="ru-RU" sz="2100" dirty="0">
                <a:latin typeface="+mj-lt"/>
                <a:ea typeface="SimSun" charset="-122"/>
              </a:rPr>
              <a:t>Такива според специалистите биха могли да </a:t>
            </a:r>
            <a:r>
              <a:rPr lang="ru-RU" sz="2100" dirty="0" smtClean="0">
                <a:latin typeface="+mj-lt"/>
                <a:ea typeface="SimSun" charset="-122"/>
              </a:rPr>
              <a:t>бъдат:</a:t>
            </a:r>
          </a:p>
          <a:p>
            <a:pPr marL="800100" lvl="1" indent="-342900">
              <a:buFont typeface="Arial" panose="020B0604020202020204" pitchFamily="34" charset="0"/>
              <a:buChar char="•"/>
              <a:defRPr/>
            </a:pPr>
            <a:r>
              <a:rPr lang="ru-RU" sz="2100" dirty="0" smtClean="0">
                <a:latin typeface="+mj-lt"/>
                <a:ea typeface="SimSun" charset="-122"/>
              </a:rPr>
              <a:t> </a:t>
            </a:r>
            <a:r>
              <a:rPr lang="ru-RU" sz="2100" dirty="0">
                <a:latin typeface="+mj-lt"/>
                <a:ea typeface="SimSun" charset="-122"/>
              </a:rPr>
              <a:t>нишови социални мрежи като Pinterest, YouTube, FoodSpoting, FourSquare, Instagram* и др.; </a:t>
            </a:r>
            <a:endParaRPr lang="ru-RU" sz="2100" dirty="0" smtClean="0">
              <a:latin typeface="+mj-lt"/>
              <a:ea typeface="SimSun" charset="-122"/>
            </a:endParaRPr>
          </a:p>
          <a:p>
            <a:pPr marL="800100" lvl="1" indent="-342900">
              <a:buFont typeface="Arial" panose="020B0604020202020204" pitchFamily="34" charset="0"/>
              <a:buChar char="•"/>
              <a:defRPr/>
            </a:pPr>
            <a:r>
              <a:rPr lang="ru-RU" sz="2100" dirty="0" smtClean="0">
                <a:latin typeface="+mj-lt"/>
                <a:ea typeface="SimSun" charset="-122"/>
              </a:rPr>
              <a:t>агрегатори </a:t>
            </a:r>
            <a:r>
              <a:rPr lang="ru-RU" sz="2100" dirty="0">
                <a:latin typeface="+mj-lt"/>
                <a:ea typeface="SimSun" charset="-122"/>
              </a:rPr>
              <a:t>и сайтове сравняващи цени; </a:t>
            </a:r>
            <a:endParaRPr lang="ru-RU" sz="2100" dirty="0" smtClean="0">
              <a:latin typeface="+mj-lt"/>
              <a:ea typeface="SimSun" charset="-122"/>
            </a:endParaRPr>
          </a:p>
          <a:p>
            <a:pPr marL="800100" lvl="1" indent="-342900">
              <a:buFont typeface="Arial" panose="020B0604020202020204" pitchFamily="34" charset="0"/>
              <a:buChar char="•"/>
              <a:defRPr/>
            </a:pPr>
            <a:r>
              <a:rPr lang="ru-RU" sz="2100" dirty="0" smtClean="0">
                <a:latin typeface="+mj-lt"/>
                <a:ea typeface="SimSun" charset="-122"/>
              </a:rPr>
              <a:t>pay </a:t>
            </a:r>
            <a:r>
              <a:rPr lang="ru-RU" sz="2100" dirty="0">
                <a:latin typeface="+mj-lt"/>
                <a:ea typeface="SimSun" charset="-122"/>
              </a:rPr>
              <a:t>per click рекламни платформи; </a:t>
            </a:r>
            <a:endParaRPr lang="ru-RU" sz="2100" dirty="0" smtClean="0">
              <a:latin typeface="+mj-lt"/>
              <a:ea typeface="SimSun" charset="-122"/>
            </a:endParaRPr>
          </a:p>
          <a:p>
            <a:pPr marL="800100" lvl="1" indent="-342900">
              <a:buFont typeface="Arial" panose="020B0604020202020204" pitchFamily="34" charset="0"/>
              <a:buChar char="•"/>
              <a:defRPr/>
            </a:pPr>
            <a:r>
              <a:rPr lang="ru-RU" sz="2100" dirty="0" smtClean="0">
                <a:latin typeface="+mj-lt"/>
                <a:ea typeface="SimSun" charset="-122"/>
              </a:rPr>
              <a:t>различни </a:t>
            </a:r>
            <a:r>
              <a:rPr lang="ru-RU" sz="2100" dirty="0">
                <a:latin typeface="+mj-lt"/>
                <a:ea typeface="SimSun" charset="-122"/>
              </a:rPr>
              <a:t>канали за мобилен маркетинг и др.</a:t>
            </a:r>
          </a:p>
          <a:p>
            <a:pPr marL="342900" indent="-342900">
              <a:buFont typeface="Arial" panose="020B0604020202020204" pitchFamily="34" charset="0"/>
              <a:buChar char="•"/>
              <a:defRPr/>
            </a:pPr>
            <a:r>
              <a:rPr lang="ru-RU" sz="2100" dirty="0" smtClean="0">
                <a:latin typeface="+mj-lt"/>
                <a:ea typeface="SimSun" charset="-122"/>
              </a:rPr>
              <a:t>Въпреки </a:t>
            </a:r>
            <a:r>
              <a:rPr lang="ru-RU" sz="2100" dirty="0">
                <a:latin typeface="+mj-lt"/>
                <a:ea typeface="SimSun" charset="-122"/>
              </a:rPr>
              <a:t>това пренебрегването на Facebook като маркетингов канал надали би било добра идея. </a:t>
            </a:r>
          </a:p>
        </p:txBody>
      </p:sp>
      <p:sp>
        <p:nvSpPr>
          <p:cNvPr id="65540" name="Text Box 2"/>
          <p:cNvSpPr txBox="1">
            <a:spLocks noChangeArrowheads="1"/>
          </p:cNvSpPr>
          <p:nvPr/>
        </p:nvSpPr>
        <p:spPr bwMode="auto">
          <a:xfrm>
            <a:off x="556124" y="901700"/>
            <a:ext cx="8229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 Реклама</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4201771348"/>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5" name="Rectangle 4"/>
          <p:cNvSpPr/>
          <p:nvPr/>
        </p:nvSpPr>
        <p:spPr>
          <a:xfrm>
            <a:off x="684213" y="1828800"/>
            <a:ext cx="7773987" cy="4154984"/>
          </a:xfrm>
          <a:prstGeom prst="rect">
            <a:avLst/>
          </a:prstGeom>
        </p:spPr>
        <p:txBody>
          <a:bodyPr wrap="square">
            <a:spAutoFit/>
          </a:bodyPr>
          <a:lstStyle/>
          <a:p>
            <a:pPr>
              <a:buFont typeface="Wingdings" pitchFamily="2" charset="2"/>
              <a:buChar char="q"/>
              <a:defRPr/>
            </a:pPr>
            <a:r>
              <a:rPr lang="ru-RU" sz="2200" b="1" dirty="0">
                <a:latin typeface="+mj-lt"/>
                <a:ea typeface="SimSun" charset="-122"/>
              </a:rPr>
              <a:t> mobile, Mobile, MOBILE!</a:t>
            </a:r>
          </a:p>
          <a:p>
            <a:pPr marL="342900" indent="-342900">
              <a:buFont typeface="Arial" panose="020B0604020202020204" pitchFamily="34" charset="0"/>
              <a:buChar char="•"/>
              <a:defRPr/>
            </a:pPr>
            <a:r>
              <a:rPr lang="ru-RU" sz="2200" dirty="0" smtClean="0">
                <a:latin typeface="+mj-lt"/>
                <a:ea typeface="SimSun" charset="-122"/>
              </a:rPr>
              <a:t>От </a:t>
            </a:r>
            <a:r>
              <a:rPr lang="ru-RU" sz="2200" dirty="0">
                <a:latin typeface="+mj-lt"/>
                <a:ea typeface="SimSun" charset="-122"/>
              </a:rPr>
              <a:t>началото на 2017г. Интернет съдържанието в България вече се достъпва повече през мобилни устройства, отколкото през настолни такива. Тенденцията към засилване на мобилното потребление на Интернет услуги, променя правилата, както на маркетирането в Мрежата, така и на изграждането на уеб страници и създаването на съдържание за тях.</a:t>
            </a:r>
          </a:p>
          <a:p>
            <a:pPr>
              <a:buFont typeface="Times New Roman" pitchFamily="16" charset="0"/>
              <a:buNone/>
              <a:defRPr/>
            </a:pPr>
            <a:endParaRPr lang="ru-RU" sz="2200" dirty="0">
              <a:latin typeface="+mj-lt"/>
              <a:ea typeface="SimSun" charset="-122"/>
            </a:endParaRPr>
          </a:p>
          <a:p>
            <a:pPr marL="342900" indent="-342900">
              <a:buFont typeface="Arial" panose="020B0604020202020204" pitchFamily="34" charset="0"/>
              <a:buChar char="•"/>
              <a:defRPr/>
            </a:pPr>
            <a:r>
              <a:rPr lang="ru-RU" sz="2200" dirty="0">
                <a:latin typeface="+mj-lt"/>
                <a:ea typeface="SimSun" charset="-122"/>
              </a:rPr>
              <a:t>Мобилните устройства пренасят виртуалното в реалния свят, което ги прави невероятно мощен маркетингов инструмент. </a:t>
            </a:r>
          </a:p>
        </p:txBody>
      </p:sp>
      <p:sp>
        <p:nvSpPr>
          <p:cNvPr id="66564" name="Text Box 2"/>
          <p:cNvSpPr txBox="1">
            <a:spLocks noChangeArrowheads="1"/>
          </p:cNvSpPr>
          <p:nvPr/>
        </p:nvSpPr>
        <p:spPr bwMode="auto">
          <a:xfrm>
            <a:off x="666796" y="836613"/>
            <a:ext cx="82296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4250730858"/>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pic>
        <p:nvPicPr>
          <p:cNvPr id="67587" name="Picture 2" descr="20725-ed-4-mobile_responsive-design-example"/>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6013" y="1484313"/>
            <a:ext cx="6551612"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8" name="Text Box 2"/>
          <p:cNvSpPr txBox="1">
            <a:spLocks noChangeArrowheads="1"/>
          </p:cNvSpPr>
          <p:nvPr/>
        </p:nvSpPr>
        <p:spPr bwMode="auto">
          <a:xfrm>
            <a:off x="649379" y="824140"/>
            <a:ext cx="82296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2109937817"/>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5" name="Rectangle 4"/>
          <p:cNvSpPr/>
          <p:nvPr/>
        </p:nvSpPr>
        <p:spPr>
          <a:xfrm>
            <a:off x="990600" y="2286000"/>
            <a:ext cx="6934200" cy="3816429"/>
          </a:xfrm>
          <a:prstGeom prst="rect">
            <a:avLst/>
          </a:prstGeom>
        </p:spPr>
        <p:txBody>
          <a:bodyPr wrap="square">
            <a:spAutoFit/>
          </a:bodyPr>
          <a:lstStyle/>
          <a:p>
            <a:pPr marL="342900" indent="-342900">
              <a:buFont typeface="Arial" panose="020B0604020202020204" pitchFamily="34" charset="0"/>
              <a:buChar char="•"/>
              <a:defRPr/>
            </a:pPr>
            <a:r>
              <a:rPr lang="ru-RU" sz="2200" dirty="0">
                <a:latin typeface="+mj-lt"/>
                <a:ea typeface="SimSun" charset="-122"/>
              </a:rPr>
              <a:t>По отношение на технологиите за разработка, все по търсени ще бъдат възможностите за изграждане на Интернет страници, които са лесно достъпни и четими на мобилни устройства или мобилните страници. </a:t>
            </a:r>
          </a:p>
          <a:p>
            <a:pPr marL="342900" indent="-342900">
              <a:buFont typeface="Arial" panose="020B0604020202020204" pitchFamily="34" charset="0"/>
              <a:buChar char="•"/>
              <a:defRPr/>
            </a:pPr>
            <a:r>
              <a:rPr lang="ru-RU" sz="2200" dirty="0">
                <a:latin typeface="+mj-lt"/>
                <a:ea typeface="SimSun" charset="-122"/>
              </a:rPr>
              <a:t>Все по-актуално става разработването на така наречените "отзивчиви" (responsive) уеб страници, което в някои случаи ще бъде по-доброто решение за достъпност на информацията през мобилни устройства.</a:t>
            </a:r>
          </a:p>
          <a:p>
            <a:pPr>
              <a:buFont typeface="Times New Roman" pitchFamily="16" charset="0"/>
              <a:buNone/>
              <a:defRPr/>
            </a:pPr>
            <a:endParaRPr lang="ru-RU" sz="2200" dirty="0">
              <a:latin typeface="+mj-lt"/>
              <a:ea typeface="SimSun" charset="-122"/>
            </a:endParaRPr>
          </a:p>
        </p:txBody>
      </p:sp>
      <p:sp>
        <p:nvSpPr>
          <p:cNvPr id="68612" name="Text Box 2"/>
          <p:cNvSpPr txBox="1">
            <a:spLocks noChangeArrowheads="1"/>
          </p:cNvSpPr>
          <p:nvPr/>
        </p:nvSpPr>
        <p:spPr bwMode="auto">
          <a:xfrm>
            <a:off x="529431" y="836613"/>
            <a:ext cx="82296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3490573734"/>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90743" y="1828800"/>
            <a:ext cx="7621587" cy="4124206"/>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defRPr/>
            </a:pPr>
            <a:r>
              <a:rPr lang="ru-RU" sz="2200" dirty="0" smtClean="0">
                <a:latin typeface="+mj-lt"/>
                <a:ea typeface="SimSun" charset="-122"/>
              </a:rPr>
              <a:t>Важно </a:t>
            </a:r>
            <a:r>
              <a:rPr lang="ru-RU" sz="2200" dirty="0">
                <a:latin typeface="+mj-lt"/>
                <a:ea typeface="SimSun" charset="-122"/>
              </a:rPr>
              <a:t>е също, че фокусът ще бъде изместен от изграждането на мобилни приложения, към изграждането на мобилни сайтове. </a:t>
            </a:r>
          </a:p>
          <a:p>
            <a:pPr marL="342900" indent="-342900">
              <a:spcBef>
                <a:spcPts val="600"/>
              </a:spcBef>
              <a:spcAft>
                <a:spcPts val="600"/>
              </a:spcAft>
              <a:buFont typeface="Arial" panose="020B0604020202020204" pitchFamily="34" charset="0"/>
              <a:buChar char="•"/>
              <a:defRPr/>
            </a:pPr>
            <a:r>
              <a:rPr lang="ru-RU" sz="2200" dirty="0">
                <a:latin typeface="+mj-lt"/>
                <a:ea typeface="SimSun" charset="-122"/>
              </a:rPr>
              <a:t>В проектирането на интерфейса и структурата на сайтовете, определящи са изискванията за независимост спрямо различните екранни резолюции, както и възможността за лесна и удобна </a:t>
            </a:r>
            <a:r>
              <a:rPr lang="ru-RU" sz="2200" dirty="0" smtClean="0">
                <a:latin typeface="+mj-lt"/>
                <a:ea typeface="SimSun" charset="-122"/>
              </a:rPr>
              <a:t>touch - </a:t>
            </a:r>
            <a:r>
              <a:rPr lang="ru-RU" sz="2200" dirty="0">
                <a:latin typeface="+mj-lt"/>
                <a:ea typeface="SimSun" charset="-122"/>
              </a:rPr>
              <a:t>навигация</a:t>
            </a:r>
          </a:p>
          <a:p>
            <a:pPr marL="342900" indent="-342900">
              <a:spcBef>
                <a:spcPts val="600"/>
              </a:spcBef>
              <a:spcAft>
                <a:spcPts val="600"/>
              </a:spcAft>
              <a:buFont typeface="Arial" panose="020B0604020202020204" pitchFamily="34" charset="0"/>
              <a:buChar char="•"/>
              <a:defRPr/>
            </a:pPr>
            <a:r>
              <a:rPr lang="ru-RU" sz="2200" dirty="0">
                <a:latin typeface="+mj-lt"/>
                <a:ea typeface="SimSun" charset="-122"/>
              </a:rPr>
              <a:t>Услугите, базирани на локализация (LBS – Location Based Services), както и на стандарта за безжичен пренос на малки разстояния NFC (Near Field Communications) също набират скорост и у нас.</a:t>
            </a:r>
          </a:p>
        </p:txBody>
      </p:sp>
      <p:sp>
        <p:nvSpPr>
          <p:cNvPr id="69636" name="Text Box 2"/>
          <p:cNvSpPr txBox="1">
            <a:spLocks noChangeArrowheads="1"/>
          </p:cNvSpPr>
          <p:nvPr/>
        </p:nvSpPr>
        <p:spPr bwMode="auto">
          <a:xfrm>
            <a:off x="838200" y="981075"/>
            <a:ext cx="82296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1856854373"/>
      </p:ext>
    </p:extLst>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bg-BG" dirty="0" smtClean="0">
                <a:latin typeface="+mj-lt"/>
              </a:rPr>
              <a:t>Координати на </a:t>
            </a:r>
            <a:br>
              <a:rPr lang="bg-BG" dirty="0" smtClean="0">
                <a:latin typeface="+mj-lt"/>
              </a:rPr>
            </a:br>
            <a:r>
              <a:rPr lang="bg-BG" dirty="0" smtClean="0">
                <a:latin typeface="+mj-lt"/>
              </a:rPr>
              <a:t>преподавателския екип</a:t>
            </a:r>
            <a:endParaRPr lang="bg-BG" dirty="0">
              <a:latin typeface="+mj-lt"/>
            </a:endParaRPr>
          </a:p>
        </p:txBody>
      </p:sp>
      <p:sp>
        <p:nvSpPr>
          <p:cNvPr id="3" name="Content Placeholder 2"/>
          <p:cNvSpPr>
            <a:spLocks noGrp="1"/>
          </p:cNvSpPr>
          <p:nvPr>
            <p:ph idx="1"/>
          </p:nvPr>
        </p:nvSpPr>
        <p:spPr/>
        <p:txBody>
          <a:bodyPr/>
          <a:lstStyle/>
          <a:p>
            <a:pPr marL="4762" indent="0">
              <a:buFontTx/>
              <a:buNone/>
              <a:defRPr/>
            </a:pPr>
            <a:r>
              <a:rPr lang="bg-BG" b="1" dirty="0" smtClean="0">
                <a:solidFill>
                  <a:schemeClr val="tx1"/>
                </a:solidFill>
                <a:latin typeface="+mj-lt"/>
              </a:rPr>
              <a:t>Доц. д-р </a:t>
            </a:r>
            <a:r>
              <a:rPr lang="bg-BG" b="1" dirty="0">
                <a:solidFill>
                  <a:schemeClr val="tx1"/>
                </a:solidFill>
                <a:latin typeface="+mj-lt"/>
              </a:rPr>
              <a:t>Тодорка Глушкова</a:t>
            </a:r>
          </a:p>
          <a:p>
            <a:pPr marL="4762" indent="0">
              <a:buFontTx/>
              <a:buNone/>
              <a:defRPr/>
            </a:pPr>
            <a:r>
              <a:rPr lang="bg-BG" b="1" dirty="0">
                <a:solidFill>
                  <a:schemeClr val="tx1"/>
                </a:solidFill>
                <a:latin typeface="+mj-lt"/>
              </a:rPr>
              <a:t>Е-</a:t>
            </a:r>
            <a:r>
              <a:rPr lang="en-US" b="1" dirty="0">
                <a:solidFill>
                  <a:schemeClr val="tx1"/>
                </a:solidFill>
                <a:latin typeface="+mj-lt"/>
              </a:rPr>
              <a:t>mail: </a:t>
            </a:r>
            <a:r>
              <a:rPr lang="en-US" dirty="0" smtClean="0">
                <a:solidFill>
                  <a:schemeClr val="tx1"/>
                </a:solidFill>
                <a:latin typeface="+mj-lt"/>
              </a:rPr>
              <a:t>glushkova@uni-plovdiv.bg</a:t>
            </a:r>
            <a:endParaRPr lang="bg-BG" dirty="0">
              <a:solidFill>
                <a:schemeClr val="tx1"/>
              </a:solidFill>
              <a:latin typeface="+mj-lt"/>
            </a:endParaRPr>
          </a:p>
          <a:p>
            <a:pPr marL="4762" indent="0">
              <a:buFontTx/>
              <a:buNone/>
              <a:defRPr/>
            </a:pPr>
            <a:r>
              <a:rPr lang="bg-BG" b="1" dirty="0">
                <a:solidFill>
                  <a:schemeClr val="tx1"/>
                </a:solidFill>
                <a:latin typeface="+mj-lt"/>
              </a:rPr>
              <a:t>Тел.: </a:t>
            </a:r>
            <a:r>
              <a:rPr lang="bg-BG" dirty="0">
                <a:solidFill>
                  <a:schemeClr val="tx1"/>
                </a:solidFill>
                <a:latin typeface="+mj-lt"/>
              </a:rPr>
              <a:t>(</a:t>
            </a:r>
            <a:r>
              <a:rPr lang="en-US" dirty="0">
                <a:solidFill>
                  <a:schemeClr val="tx1"/>
                </a:solidFill>
                <a:latin typeface="+mj-lt"/>
              </a:rPr>
              <a:t>087</a:t>
            </a:r>
            <a:r>
              <a:rPr lang="bg-BG" dirty="0">
                <a:solidFill>
                  <a:schemeClr val="tx1"/>
                </a:solidFill>
                <a:latin typeface="+mj-lt"/>
              </a:rPr>
              <a:t>) </a:t>
            </a:r>
            <a:r>
              <a:rPr lang="en-US" dirty="0">
                <a:solidFill>
                  <a:schemeClr val="tx1"/>
                </a:solidFill>
                <a:latin typeface="+mj-lt"/>
              </a:rPr>
              <a:t>821 29 </a:t>
            </a:r>
            <a:r>
              <a:rPr lang="en-US" dirty="0" smtClean="0">
                <a:solidFill>
                  <a:schemeClr val="tx1"/>
                </a:solidFill>
                <a:latin typeface="+mj-lt"/>
              </a:rPr>
              <a:t>50</a:t>
            </a:r>
            <a:endParaRPr lang="bg-BG" dirty="0" smtClean="0">
              <a:solidFill>
                <a:schemeClr val="tx1"/>
              </a:solidFill>
              <a:latin typeface="+mj-lt"/>
            </a:endParaRPr>
          </a:p>
          <a:p>
            <a:pPr marL="4762" indent="0">
              <a:buFontTx/>
              <a:buNone/>
              <a:defRPr/>
            </a:pPr>
            <a:endParaRPr lang="en-US" dirty="0" smtClean="0">
              <a:solidFill>
                <a:schemeClr val="tx1"/>
              </a:solidFill>
              <a:latin typeface="+mj-lt"/>
            </a:endParaRPr>
          </a:p>
          <a:p>
            <a:pPr marL="4762" indent="0">
              <a:buFontTx/>
              <a:buNone/>
              <a:defRPr/>
            </a:pPr>
            <a:r>
              <a:rPr lang="bg-BG" b="1" dirty="0" smtClean="0">
                <a:solidFill>
                  <a:schemeClr val="tx1"/>
                </a:solidFill>
                <a:latin typeface="+mj-lt"/>
              </a:rPr>
              <a:t>Гл.ас. д-р Мая Стоева</a:t>
            </a:r>
          </a:p>
          <a:p>
            <a:pPr>
              <a:lnSpc>
                <a:spcPct val="90000"/>
              </a:lnSpc>
              <a:spcBef>
                <a:spcPts val="650"/>
              </a:spcBef>
              <a:buNone/>
            </a:pPr>
            <a:r>
              <a:rPr lang="bg-BG" altLang="en-US" b="1" dirty="0" smtClean="0">
                <a:solidFill>
                  <a:schemeClr val="tx1"/>
                </a:solidFill>
                <a:latin typeface="+mj-lt"/>
              </a:rPr>
              <a:t>Е-</a:t>
            </a:r>
            <a:r>
              <a:rPr lang="en-US" altLang="en-US" b="1" dirty="0" smtClean="0">
                <a:solidFill>
                  <a:schemeClr val="tx1"/>
                </a:solidFill>
                <a:latin typeface="+mj-lt"/>
              </a:rPr>
              <a:t>mail: </a:t>
            </a:r>
            <a:r>
              <a:rPr lang="en-US" altLang="en-US" dirty="0" smtClean="0">
                <a:solidFill>
                  <a:schemeClr val="tx1"/>
                </a:solidFill>
                <a:latin typeface="+mj-lt"/>
              </a:rPr>
              <a:t>may_vast@yahoo.com</a:t>
            </a:r>
          </a:p>
          <a:p>
            <a:pPr>
              <a:lnSpc>
                <a:spcPct val="90000"/>
              </a:lnSpc>
              <a:spcBef>
                <a:spcPts val="650"/>
              </a:spcBef>
              <a:buNone/>
            </a:pPr>
            <a:r>
              <a:rPr lang="bg-BG" altLang="en-US" b="1" dirty="0" smtClean="0">
                <a:solidFill>
                  <a:schemeClr val="tx1"/>
                </a:solidFill>
                <a:latin typeface="+mj-lt"/>
              </a:rPr>
              <a:t>Сайт: </a:t>
            </a:r>
            <a:r>
              <a:rPr lang="en-US" altLang="en-US" dirty="0" smtClean="0">
                <a:solidFill>
                  <a:schemeClr val="tx1"/>
                </a:solidFill>
                <a:latin typeface="+mj-lt"/>
              </a:rPr>
              <a:t>http://edesign-bg.com/</a:t>
            </a:r>
            <a:endParaRPr lang="bg-BG" altLang="en-US" dirty="0" smtClean="0">
              <a:solidFill>
                <a:schemeClr val="tx1"/>
              </a:solidFill>
              <a:latin typeface="+mj-lt"/>
            </a:endParaRPr>
          </a:p>
          <a:p>
            <a:pPr>
              <a:lnSpc>
                <a:spcPct val="90000"/>
              </a:lnSpc>
              <a:spcBef>
                <a:spcPts val="650"/>
              </a:spcBef>
              <a:buNone/>
            </a:pPr>
            <a:r>
              <a:rPr lang="bg-BG" altLang="en-US" b="1" dirty="0" smtClean="0">
                <a:solidFill>
                  <a:schemeClr val="tx1"/>
                </a:solidFill>
                <a:latin typeface="+mj-lt"/>
              </a:rPr>
              <a:t>Тел.: </a:t>
            </a:r>
            <a:r>
              <a:rPr lang="bg-BG" altLang="en-US" dirty="0" smtClean="0">
                <a:solidFill>
                  <a:schemeClr val="tx1"/>
                </a:solidFill>
                <a:latin typeface="+mj-lt"/>
              </a:rPr>
              <a:t>(</a:t>
            </a:r>
            <a:r>
              <a:rPr lang="en-US" altLang="en-US" dirty="0" smtClean="0">
                <a:solidFill>
                  <a:schemeClr val="tx1"/>
                </a:solidFill>
                <a:latin typeface="+mj-lt"/>
              </a:rPr>
              <a:t>088</a:t>
            </a:r>
            <a:r>
              <a:rPr lang="bg-BG" altLang="en-US" dirty="0" smtClean="0">
                <a:solidFill>
                  <a:schemeClr val="tx1"/>
                </a:solidFill>
                <a:latin typeface="+mj-lt"/>
              </a:rPr>
              <a:t>) </a:t>
            </a:r>
            <a:r>
              <a:rPr lang="en-US" altLang="en-US" dirty="0" smtClean="0">
                <a:solidFill>
                  <a:schemeClr val="tx1"/>
                </a:solidFill>
                <a:latin typeface="+mj-lt"/>
              </a:rPr>
              <a:t>771 65 56</a:t>
            </a:r>
            <a:endParaRPr lang="bg-BG" altLang="en-US" dirty="0" smtClean="0">
              <a:solidFill>
                <a:schemeClr val="tx1"/>
              </a:solidFill>
              <a:latin typeface="+mj-lt"/>
            </a:endParaRPr>
          </a:p>
          <a:p>
            <a:pPr marL="4762" indent="0">
              <a:buFontTx/>
              <a:buNone/>
              <a:defRPr/>
            </a:pPr>
            <a:endParaRPr lang="en-US" dirty="0">
              <a:latin typeface="+mj-lt"/>
            </a:endParaRPr>
          </a:p>
          <a:p>
            <a:endParaRPr lang="bg-BG" dirty="0">
              <a:latin typeface="+mj-lt"/>
            </a:endParaRPr>
          </a:p>
        </p:txBody>
      </p:sp>
    </p:spTree>
    <p:extLst>
      <p:ext uri="{BB962C8B-B14F-4D97-AF65-F5344CB8AC3E}">
        <p14:creationId xmlns:p14="http://schemas.microsoft.com/office/powerpoint/2010/main" val="39848958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5" name="Rectangle 4"/>
          <p:cNvSpPr/>
          <p:nvPr/>
        </p:nvSpPr>
        <p:spPr>
          <a:xfrm>
            <a:off x="539750" y="1730911"/>
            <a:ext cx="8135938" cy="4124206"/>
          </a:xfrm>
          <a:prstGeom prst="rect">
            <a:avLst/>
          </a:prstGeom>
        </p:spPr>
        <p:txBody>
          <a:bodyPr wrap="square">
            <a:spAutoFit/>
          </a:bodyPr>
          <a:lstStyle/>
          <a:p>
            <a:pPr>
              <a:spcBef>
                <a:spcPts val="600"/>
              </a:spcBef>
              <a:spcAft>
                <a:spcPts val="600"/>
              </a:spcAft>
              <a:buFont typeface="Wingdings" pitchFamily="2" charset="2"/>
              <a:buChar char="q"/>
              <a:defRPr/>
            </a:pPr>
            <a:r>
              <a:rPr lang="ru-RU" sz="2200" b="1" dirty="0">
                <a:latin typeface="+mj-lt"/>
                <a:ea typeface="SimSun" charset="-122"/>
              </a:rPr>
              <a:t> Фокус върху съдържанието</a:t>
            </a:r>
            <a:endParaRPr lang="ru-RU" sz="2200" dirty="0">
              <a:latin typeface="+mj-lt"/>
              <a:ea typeface="SimSun" charset="-122"/>
            </a:endParaRPr>
          </a:p>
          <a:p>
            <a:pPr marL="342900" indent="-342900">
              <a:spcBef>
                <a:spcPts val="600"/>
              </a:spcBef>
              <a:spcAft>
                <a:spcPts val="600"/>
              </a:spcAft>
              <a:buFont typeface="Arial" panose="020B0604020202020204" pitchFamily="34" charset="0"/>
              <a:buChar char="•"/>
              <a:defRPr/>
            </a:pPr>
            <a:r>
              <a:rPr lang="ru-RU" sz="2200" dirty="0">
                <a:latin typeface="+mj-lt"/>
                <a:ea typeface="SimSun" charset="-122"/>
              </a:rPr>
              <a:t>Пренасищането с информация, агресивните рекламни послания, копи / пейст културата на изграждане на съдържание заляха информационната среда с огромни количества излишно, повтарящо се или дори направо измамно съдържание (текстове, видео и снимки). </a:t>
            </a:r>
          </a:p>
          <a:p>
            <a:pPr marL="342900" indent="-342900">
              <a:spcBef>
                <a:spcPts val="600"/>
              </a:spcBef>
              <a:spcAft>
                <a:spcPts val="600"/>
              </a:spcAft>
              <a:buFont typeface="Arial" panose="020B0604020202020204" pitchFamily="34" charset="0"/>
              <a:buChar char="•"/>
              <a:defRPr/>
            </a:pPr>
            <a:r>
              <a:rPr lang="ru-RU" sz="2200" dirty="0">
                <a:latin typeface="+mj-lt"/>
                <a:ea typeface="SimSun" charset="-122"/>
              </a:rPr>
              <a:t>Тенденцията днес е към отърсване от бремето на некачественото съдържание, смятат в eDesign. Това е бавен процес, който ще отнеме много време, но високите изисквания на все по-информирания и визуално, и съдържателно узрял Интернет потребител правят този процес необратим.</a:t>
            </a:r>
          </a:p>
        </p:txBody>
      </p:sp>
      <p:sp>
        <p:nvSpPr>
          <p:cNvPr id="70660" name="Text Box 2"/>
          <p:cNvSpPr txBox="1">
            <a:spLocks noChangeArrowheads="1"/>
          </p:cNvSpPr>
          <p:nvPr/>
        </p:nvSpPr>
        <p:spPr bwMode="auto">
          <a:xfrm>
            <a:off x="653733" y="836613"/>
            <a:ext cx="82296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974554819"/>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5" name="Rectangle 4"/>
          <p:cNvSpPr/>
          <p:nvPr/>
        </p:nvSpPr>
        <p:spPr>
          <a:xfrm>
            <a:off x="684213" y="2057400"/>
            <a:ext cx="7705725" cy="2800767"/>
          </a:xfrm>
          <a:prstGeom prst="rect">
            <a:avLst/>
          </a:prstGeom>
        </p:spPr>
        <p:txBody>
          <a:bodyPr>
            <a:spAutoFit/>
          </a:bodyPr>
          <a:lstStyle/>
          <a:p>
            <a:pPr>
              <a:buFont typeface="Wingdings" pitchFamily="2" charset="2"/>
              <a:buChar char="q"/>
              <a:defRPr/>
            </a:pPr>
            <a:r>
              <a:rPr lang="ru-RU" sz="2200" b="1" dirty="0">
                <a:latin typeface="+mj-lt"/>
                <a:ea typeface="SimSun" charset="-122"/>
              </a:rPr>
              <a:t> Корпоративни и продуктови уеб страници от нов тип</a:t>
            </a:r>
          </a:p>
          <a:p>
            <a:pPr>
              <a:defRPr/>
            </a:pPr>
            <a:endParaRPr lang="ru-RU" sz="2200" b="1" dirty="0">
              <a:latin typeface="+mj-lt"/>
              <a:ea typeface="SimSun" charset="-122"/>
            </a:endParaRPr>
          </a:p>
          <a:p>
            <a:pPr marL="342900" indent="-342900">
              <a:buFont typeface="Arial" panose="020B0604020202020204" pitchFamily="34" charset="0"/>
              <a:buChar char="•"/>
              <a:defRPr/>
            </a:pPr>
            <a:r>
              <a:rPr lang="ru-RU" sz="2200" dirty="0">
                <a:latin typeface="+mj-lt"/>
                <a:ea typeface="SimSun" charset="-122"/>
              </a:rPr>
              <a:t>Все по-тясна интеграция със социални мрежи, уебсайтове от типа „Single page", при които цялото съдържание е достъпно чрез вертикално скролиране, както и все по-изчистен и „дишащ" дизайн, с фокусирано и ясно съдържание – това са основните тенденции, които ще наблюдаваме при корпоративните страници.</a:t>
            </a:r>
          </a:p>
        </p:txBody>
      </p:sp>
      <p:sp>
        <p:nvSpPr>
          <p:cNvPr id="71684" name="Text Box 2"/>
          <p:cNvSpPr txBox="1">
            <a:spLocks noChangeArrowheads="1"/>
          </p:cNvSpPr>
          <p:nvPr/>
        </p:nvSpPr>
        <p:spPr bwMode="auto">
          <a:xfrm>
            <a:off x="160338" y="912496"/>
            <a:ext cx="82296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569902486"/>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5" name="Rectangle 4"/>
          <p:cNvSpPr/>
          <p:nvPr/>
        </p:nvSpPr>
        <p:spPr>
          <a:xfrm>
            <a:off x="684213" y="1905000"/>
            <a:ext cx="7697787" cy="4154984"/>
          </a:xfrm>
          <a:prstGeom prst="rect">
            <a:avLst/>
          </a:prstGeom>
        </p:spPr>
        <p:txBody>
          <a:bodyPr wrap="square">
            <a:spAutoFit/>
          </a:bodyPr>
          <a:lstStyle/>
          <a:p>
            <a:pPr>
              <a:buFont typeface="Wingdings" pitchFamily="2" charset="2"/>
              <a:buChar char="q"/>
              <a:defRPr/>
            </a:pPr>
            <a:r>
              <a:rPr lang="ru-RU" sz="2200" b="1" dirty="0">
                <a:latin typeface="+mj-lt"/>
                <a:ea typeface="SimSun" charset="-122"/>
              </a:rPr>
              <a:t>Подем на електронната търговия </a:t>
            </a:r>
            <a:r>
              <a:rPr lang="en-US" sz="2200" b="1" dirty="0">
                <a:latin typeface="+mj-lt"/>
                <a:ea typeface="SimSun" charset="-122"/>
              </a:rPr>
              <a:t>-</a:t>
            </a:r>
            <a:endParaRPr lang="ru-RU" sz="2200" b="1" dirty="0">
              <a:latin typeface="+mj-lt"/>
              <a:ea typeface="SimSun" charset="-122"/>
            </a:endParaRPr>
          </a:p>
          <a:p>
            <a:pPr marL="342900" indent="-342900">
              <a:buFont typeface="Arial" panose="020B0604020202020204" pitchFamily="34" charset="0"/>
              <a:buChar char="•"/>
              <a:defRPr/>
            </a:pPr>
            <a:r>
              <a:rPr lang="ru-RU" sz="2200" dirty="0" smtClean="0">
                <a:latin typeface="+mj-lt"/>
                <a:ea typeface="SimSun" charset="-122"/>
              </a:rPr>
              <a:t>Всяка година след 2015-та </a:t>
            </a:r>
            <a:r>
              <a:rPr lang="ru-RU" sz="2200" dirty="0">
                <a:latin typeface="+mj-lt"/>
                <a:ea typeface="SimSun" charset="-122"/>
              </a:rPr>
              <a:t>броят на онлайн магазините се </a:t>
            </a:r>
            <a:r>
              <a:rPr lang="ru-RU" sz="2200" dirty="0" smtClean="0">
                <a:latin typeface="+mj-lt"/>
                <a:ea typeface="SimSun" charset="-122"/>
              </a:rPr>
              <a:t>увеличава в пъти </a:t>
            </a:r>
            <a:r>
              <a:rPr lang="ru-RU" sz="2200" dirty="0">
                <a:latin typeface="+mj-lt"/>
                <a:ea typeface="SimSun" charset="-122"/>
              </a:rPr>
              <a:t>и очакванията са, тази тенденция да се запази и през следващите години. </a:t>
            </a:r>
          </a:p>
          <a:p>
            <a:pPr marL="342900" indent="-342900">
              <a:buFont typeface="Arial" panose="020B0604020202020204" pitchFamily="34" charset="0"/>
              <a:buChar char="•"/>
              <a:defRPr/>
            </a:pPr>
            <a:r>
              <a:rPr lang="ru-RU" sz="2200" dirty="0">
                <a:latin typeface="+mj-lt"/>
                <a:ea typeface="SimSun" charset="-122"/>
              </a:rPr>
              <a:t>Предимствата на електронната търговия (достъп до значително по-голяма аудитория, в сравнение с традиционните търговски обекти, по-ниски разходи за поддръжка и персонал, повече възможности за интерактивен маркетинг, по-голямо удобство за потребителя) вече са видни за всички традиционни играчи, а подтикват и все повече нови фирми да стартират своята дейност, използвайки само този канал.</a:t>
            </a:r>
          </a:p>
        </p:txBody>
      </p:sp>
      <p:sp>
        <p:nvSpPr>
          <p:cNvPr id="72708" name="Text Box 2"/>
          <p:cNvSpPr txBox="1">
            <a:spLocks noChangeArrowheads="1"/>
          </p:cNvSpPr>
          <p:nvPr/>
        </p:nvSpPr>
        <p:spPr bwMode="auto">
          <a:xfrm>
            <a:off x="565876" y="981076"/>
            <a:ext cx="8229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1151695727"/>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5" name="Rectangle 4"/>
          <p:cNvSpPr/>
          <p:nvPr/>
        </p:nvSpPr>
        <p:spPr>
          <a:xfrm>
            <a:off x="539750" y="1905000"/>
            <a:ext cx="8353425" cy="4401205"/>
          </a:xfrm>
          <a:prstGeom prst="rect">
            <a:avLst/>
          </a:prstGeom>
        </p:spPr>
        <p:txBody>
          <a:bodyPr wrap="square">
            <a:spAutoFit/>
          </a:bodyPr>
          <a:lstStyle/>
          <a:p>
            <a:pPr>
              <a:buFont typeface="Wingdings" pitchFamily="2" charset="2"/>
              <a:buChar char="q"/>
              <a:defRPr/>
            </a:pPr>
            <a:r>
              <a:rPr lang="bg-BG" sz="2000" b="1" dirty="0">
                <a:latin typeface="+mj-lt"/>
                <a:ea typeface="SimSun" charset="-122"/>
              </a:rPr>
              <a:t> Отдръпване от агресивните методи за реклама</a:t>
            </a:r>
            <a:endParaRPr lang="en-US" sz="2000" b="1" dirty="0">
              <a:latin typeface="+mj-lt"/>
              <a:ea typeface="SimSun" charset="-122"/>
            </a:endParaRPr>
          </a:p>
          <a:p>
            <a:pPr marL="342900" indent="-342900">
              <a:buFont typeface="Arial" panose="020B0604020202020204" pitchFamily="34" charset="0"/>
              <a:buChar char="•"/>
              <a:defRPr/>
            </a:pPr>
            <a:r>
              <a:rPr lang="bg-BG" sz="2000" dirty="0">
                <a:latin typeface="+mj-lt"/>
                <a:ea typeface="SimSun" charset="-122"/>
              </a:rPr>
              <a:t> Агресивната </a:t>
            </a:r>
            <a:r>
              <a:rPr lang="bg-BG" sz="2000" dirty="0" smtClean="0">
                <a:latin typeface="+mj-lt"/>
                <a:ea typeface="SimSun" charset="-122"/>
              </a:rPr>
              <a:t>реклама </a:t>
            </a:r>
            <a:r>
              <a:rPr lang="bg-BG" sz="2000" dirty="0">
                <a:latin typeface="+mj-lt"/>
                <a:ea typeface="SimSun" charset="-122"/>
              </a:rPr>
              <a:t>в интернет става все </a:t>
            </a:r>
            <a:r>
              <a:rPr lang="bg-BG" sz="2000" dirty="0" smtClean="0">
                <a:latin typeface="+mj-lt"/>
                <a:ea typeface="SimSun" charset="-122"/>
              </a:rPr>
              <a:t>по- </a:t>
            </a:r>
            <a:r>
              <a:rPr lang="bg-BG" sz="2000" dirty="0">
                <a:latin typeface="+mj-lt"/>
                <a:ea typeface="SimSun" charset="-122"/>
              </a:rPr>
              <a:t>неефективна. </a:t>
            </a:r>
          </a:p>
          <a:p>
            <a:pPr marL="342900" indent="-342900">
              <a:buFont typeface="Arial" panose="020B0604020202020204" pitchFamily="34" charset="0"/>
              <a:buChar char="•"/>
              <a:defRPr/>
            </a:pPr>
            <a:r>
              <a:rPr lang="bg-BG" sz="2000" dirty="0">
                <a:latin typeface="+mj-lt"/>
                <a:ea typeface="SimSun" charset="-122"/>
              </a:rPr>
              <a:t>Потенциалът на Интернет рекламата е огромен и той многократно надхвърля този на традиционните медии, но некоректните практики лесно отблъскват потребителите. </a:t>
            </a:r>
          </a:p>
          <a:p>
            <a:pPr marL="342900" indent="-342900">
              <a:buFont typeface="Arial" panose="020B0604020202020204" pitchFamily="34" charset="0"/>
              <a:buChar char="•"/>
              <a:defRPr/>
            </a:pPr>
            <a:r>
              <a:rPr lang="bg-BG" sz="2000" dirty="0" smtClean="0">
                <a:latin typeface="+mj-lt"/>
                <a:ea typeface="SimSun" charset="-122"/>
              </a:rPr>
              <a:t>След </a:t>
            </a:r>
            <a:r>
              <a:rPr lang="bg-BG" sz="2000" dirty="0">
                <a:latin typeface="+mj-lt"/>
                <a:ea typeface="SimSun" charset="-122"/>
              </a:rPr>
              <a:t>първоначалния период на неконтролирано използване на всякакви агресивни методи, пазарът вече преминава в своята зряла фаза, в която се търсят онези инструменти, които осигуряват дългосрочен успех. </a:t>
            </a:r>
            <a:endParaRPr lang="bg-BG" sz="2000" dirty="0" smtClean="0">
              <a:latin typeface="+mj-lt"/>
              <a:ea typeface="SimSun" charset="-122"/>
            </a:endParaRPr>
          </a:p>
          <a:p>
            <a:pPr marL="342900" indent="-342900">
              <a:buFont typeface="Arial" panose="020B0604020202020204" pitchFamily="34" charset="0"/>
              <a:buChar char="•"/>
              <a:defRPr/>
            </a:pPr>
            <a:r>
              <a:rPr lang="bg-BG" sz="2000" dirty="0" smtClean="0">
                <a:latin typeface="+mj-lt"/>
                <a:ea typeface="SimSun" charset="-122"/>
              </a:rPr>
              <a:t>Тенденцията </a:t>
            </a:r>
            <a:r>
              <a:rPr lang="bg-BG" sz="2000" dirty="0">
                <a:latin typeface="+mj-lt"/>
                <a:ea typeface="SimSun" charset="-122"/>
              </a:rPr>
              <a:t>в маркетинга ще е към предлагане на контекстуална реклама, а агресивните практики </a:t>
            </a:r>
            <a:r>
              <a:rPr lang="bg-BG" sz="2000" dirty="0" smtClean="0">
                <a:latin typeface="+mj-lt"/>
                <a:ea typeface="SimSun" charset="-122"/>
              </a:rPr>
              <a:t>стават все по- непопулярнии носят </a:t>
            </a:r>
            <a:r>
              <a:rPr lang="bg-BG" sz="2000" dirty="0">
                <a:latin typeface="+mj-lt"/>
                <a:ea typeface="SimSun" charset="-122"/>
              </a:rPr>
              <a:t>на рекламодателите повече негатив, отколкото позитив. </a:t>
            </a:r>
            <a:endParaRPr lang="en-US" sz="2000" dirty="0">
              <a:latin typeface="+mj-lt"/>
              <a:ea typeface="SimSun" charset="-122"/>
            </a:endParaRPr>
          </a:p>
          <a:p>
            <a:pPr>
              <a:buFont typeface="Times New Roman" pitchFamily="16" charset="0"/>
              <a:buNone/>
              <a:defRPr/>
            </a:pPr>
            <a:r>
              <a:rPr lang="bg-BG" sz="2000" dirty="0">
                <a:latin typeface="+mj-lt"/>
                <a:ea typeface="SimSun" charset="-122"/>
              </a:rPr>
              <a:t> </a:t>
            </a:r>
            <a:endParaRPr lang="en-US" sz="2000" dirty="0">
              <a:latin typeface="+mj-lt"/>
              <a:ea typeface="SimSun" charset="-122"/>
            </a:endParaRPr>
          </a:p>
        </p:txBody>
      </p:sp>
      <p:sp>
        <p:nvSpPr>
          <p:cNvPr id="73732" name="Text Box 2"/>
          <p:cNvSpPr txBox="1">
            <a:spLocks noChangeArrowheads="1"/>
          </p:cNvSpPr>
          <p:nvPr/>
        </p:nvSpPr>
        <p:spPr bwMode="auto">
          <a:xfrm>
            <a:off x="601662" y="837203"/>
            <a:ext cx="82296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2280832558"/>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5" name="Rectangle 4"/>
          <p:cNvSpPr/>
          <p:nvPr/>
        </p:nvSpPr>
        <p:spPr>
          <a:xfrm>
            <a:off x="611981" y="1676400"/>
            <a:ext cx="7922420" cy="4493538"/>
          </a:xfrm>
          <a:prstGeom prst="rect">
            <a:avLst/>
          </a:prstGeom>
        </p:spPr>
        <p:txBody>
          <a:bodyPr wrap="square">
            <a:spAutoFit/>
          </a:bodyPr>
          <a:lstStyle/>
          <a:p>
            <a:pPr>
              <a:buFont typeface="Wingdings" pitchFamily="2" charset="2"/>
              <a:buChar char="q"/>
              <a:defRPr/>
            </a:pPr>
            <a:r>
              <a:rPr lang="ru-RU" sz="2200" b="1" dirty="0">
                <a:latin typeface="+mj-lt"/>
                <a:ea typeface="SimSun" charset="-122"/>
              </a:rPr>
              <a:t> Повече свързани джаджи</a:t>
            </a:r>
          </a:p>
          <a:p>
            <a:pPr marL="342900" indent="-342900">
              <a:buFont typeface="Arial" panose="020B0604020202020204" pitchFamily="34" charset="0"/>
              <a:buChar char="•"/>
              <a:defRPr/>
            </a:pPr>
            <a:r>
              <a:rPr lang="ru-RU" sz="2200" dirty="0">
                <a:latin typeface="+mj-lt"/>
                <a:ea typeface="SimSun" charset="-122"/>
              </a:rPr>
              <a:t>Ерата на умните телефони промени живота ни изцяло. </a:t>
            </a:r>
          </a:p>
          <a:p>
            <a:pPr marL="342900" indent="-342900">
              <a:buFont typeface="Arial" panose="020B0604020202020204" pitchFamily="34" charset="0"/>
              <a:buChar char="•"/>
              <a:defRPr/>
            </a:pPr>
            <a:r>
              <a:rPr lang="ru-RU" sz="2200" dirty="0">
                <a:latin typeface="+mj-lt"/>
                <a:ea typeface="SimSun" charset="-122"/>
              </a:rPr>
              <a:t>Вече използваме умни телевизори, </a:t>
            </a:r>
            <a:r>
              <a:rPr lang="ru-RU" sz="2200" dirty="0" smtClean="0">
                <a:latin typeface="+mj-lt"/>
                <a:ea typeface="SimSun" charset="-122"/>
              </a:rPr>
              <a:t>печки</a:t>
            </a:r>
            <a:r>
              <a:rPr lang="ru-RU" sz="2200" dirty="0">
                <a:latin typeface="+mj-lt"/>
                <a:ea typeface="SimSun" charset="-122"/>
              </a:rPr>
              <a:t>, хладилници, медицински апарати, </a:t>
            </a:r>
            <a:r>
              <a:rPr lang="ru-RU" sz="2200" dirty="0" smtClean="0">
                <a:latin typeface="+mj-lt"/>
                <a:ea typeface="SimSun" charset="-122"/>
              </a:rPr>
              <a:t>часовници, прахосмукачки... </a:t>
            </a:r>
            <a:endParaRPr lang="ru-RU" sz="2200" dirty="0">
              <a:latin typeface="+mj-lt"/>
              <a:ea typeface="SimSun" charset="-122"/>
            </a:endParaRPr>
          </a:p>
          <a:p>
            <a:pPr marL="342900" indent="-342900">
              <a:buFont typeface="Arial" panose="020B0604020202020204" pitchFamily="34" charset="0"/>
              <a:buChar char="•"/>
              <a:defRPr/>
            </a:pPr>
            <a:r>
              <a:rPr lang="ru-RU" sz="2200" dirty="0">
                <a:latin typeface="+mj-lt"/>
                <a:ea typeface="SimSun" charset="-122"/>
              </a:rPr>
              <a:t>Този процес става популярен с названието „Интернет на нещата" (Internet Of Things) и включва свързването на все повече </a:t>
            </a:r>
            <a:r>
              <a:rPr lang="ru-RU" sz="2200" dirty="0" smtClean="0">
                <a:latin typeface="+mj-lt"/>
                <a:ea typeface="SimSun" charset="-122"/>
              </a:rPr>
              <a:t>устройства </a:t>
            </a:r>
            <a:r>
              <a:rPr lang="ru-RU" sz="2200" dirty="0">
                <a:latin typeface="+mj-lt"/>
                <a:ea typeface="SimSun" charset="-122"/>
              </a:rPr>
              <a:t>в дома, офиса и </a:t>
            </a:r>
            <a:r>
              <a:rPr lang="ru-RU" sz="2200" dirty="0" smtClean="0">
                <a:latin typeface="+mj-lt"/>
                <a:ea typeface="SimSun" charset="-122"/>
              </a:rPr>
              <a:t>обществената среда. </a:t>
            </a:r>
            <a:endParaRPr lang="ru-RU" sz="2200" dirty="0">
              <a:latin typeface="+mj-lt"/>
              <a:ea typeface="SimSun" charset="-122"/>
            </a:endParaRPr>
          </a:p>
          <a:p>
            <a:pPr marL="342900" indent="-342900">
              <a:buFont typeface="Arial" panose="020B0604020202020204" pitchFamily="34" charset="0"/>
              <a:buChar char="•"/>
              <a:defRPr/>
            </a:pPr>
            <a:r>
              <a:rPr lang="ru-RU" sz="2200" dirty="0">
                <a:latin typeface="+mj-lt"/>
                <a:ea typeface="SimSun" charset="-122"/>
              </a:rPr>
              <a:t>Все още не е ясно, кой ще е следващият клас устройства, който ще спечели популярност, сравнима с тази на смартфоните и таблетите, но със сигурност е въпрос на време дигитализацията и услугите, свързани с анализ на състояния и опериращи или управлявани през интернет да навлизат все по активно в ежедневието ни.</a:t>
            </a:r>
          </a:p>
        </p:txBody>
      </p:sp>
      <p:sp>
        <p:nvSpPr>
          <p:cNvPr id="74756" name="Text Box 2"/>
          <p:cNvSpPr txBox="1">
            <a:spLocks noChangeArrowheads="1"/>
          </p:cNvSpPr>
          <p:nvPr/>
        </p:nvSpPr>
        <p:spPr bwMode="auto">
          <a:xfrm>
            <a:off x="684213" y="811077"/>
            <a:ext cx="82296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2638146839"/>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539750" y="1484313"/>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5" name="Rectangle 4"/>
          <p:cNvSpPr/>
          <p:nvPr/>
        </p:nvSpPr>
        <p:spPr>
          <a:xfrm>
            <a:off x="609600" y="1867989"/>
            <a:ext cx="8053614" cy="4708981"/>
          </a:xfrm>
          <a:prstGeom prst="rect">
            <a:avLst/>
          </a:prstGeom>
        </p:spPr>
        <p:txBody>
          <a:bodyPr wrap="square">
            <a:spAutoFit/>
          </a:bodyPr>
          <a:lstStyle/>
          <a:p>
            <a:pPr>
              <a:buFont typeface="Wingdings" pitchFamily="2" charset="2"/>
              <a:buChar char="q"/>
              <a:defRPr/>
            </a:pPr>
            <a:r>
              <a:rPr lang="ru-RU" sz="2000" b="1" dirty="0">
                <a:latin typeface="+mj-lt"/>
                <a:ea typeface="SimSun" charset="-122"/>
              </a:rPr>
              <a:t> Завръщане към комплексните решения </a:t>
            </a:r>
          </a:p>
          <a:p>
            <a:pPr marL="342900" indent="-342900">
              <a:buFont typeface="Arial" panose="020B0604020202020204" pitchFamily="34" charset="0"/>
              <a:buChar char="•"/>
              <a:defRPr/>
            </a:pPr>
            <a:r>
              <a:rPr lang="ru-RU" sz="2000" dirty="0">
                <a:latin typeface="+mj-lt"/>
                <a:ea typeface="SimSun" charset="-122"/>
              </a:rPr>
              <a:t>Обещанията за бърза печалба чрез нестандартни и евтини решения, партизански маркетинг и вирусни реклами промениха изцяло правилата за водене на интернет кампании.</a:t>
            </a:r>
          </a:p>
          <a:p>
            <a:pPr marL="342900" indent="-342900">
              <a:buFont typeface="Arial" panose="020B0604020202020204" pitchFamily="34" charset="0"/>
              <a:buChar char="•"/>
              <a:defRPr/>
            </a:pPr>
            <a:r>
              <a:rPr lang="ru-RU" sz="2000" dirty="0">
                <a:latin typeface="+mj-lt"/>
                <a:ea typeface="SimSun" charset="-122"/>
              </a:rPr>
              <a:t> Бизнесът се луташе между десетки решения за онлайн успех: социални мрежи, оптимизация за търсачки, мобилен маркетинг, корпоративни блогове, онлайн </a:t>
            </a:r>
            <a:r>
              <a:rPr lang="ru-RU" sz="2000" dirty="0" smtClean="0">
                <a:latin typeface="+mj-lt"/>
                <a:ea typeface="SimSun" charset="-122"/>
              </a:rPr>
              <a:t>продажби и </a:t>
            </a:r>
            <a:r>
              <a:rPr lang="ru-RU" sz="2000" dirty="0">
                <a:latin typeface="+mj-lt"/>
                <a:ea typeface="SimSun" charset="-122"/>
              </a:rPr>
              <a:t>др.</a:t>
            </a:r>
          </a:p>
          <a:p>
            <a:pPr marL="342900" indent="-342900">
              <a:buFont typeface="Arial" panose="020B0604020202020204" pitchFamily="34" charset="0"/>
              <a:buChar char="•"/>
              <a:defRPr/>
            </a:pPr>
            <a:r>
              <a:rPr lang="ru-RU" sz="2000" dirty="0">
                <a:latin typeface="+mj-lt"/>
                <a:ea typeface="SimSun" charset="-122"/>
              </a:rPr>
              <a:t>Истината </a:t>
            </a:r>
            <a:r>
              <a:rPr lang="ru-RU" sz="2000" dirty="0" smtClean="0">
                <a:latin typeface="+mj-lt"/>
                <a:ea typeface="SimSun" charset="-122"/>
              </a:rPr>
              <a:t>е</a:t>
            </a:r>
            <a:r>
              <a:rPr lang="ru-RU" sz="2000" dirty="0">
                <a:latin typeface="+mj-lt"/>
                <a:ea typeface="SimSun" charset="-122"/>
              </a:rPr>
              <a:t>, че успехите онлайн се постигат с постоянство, добро планиране и разбиране както на аудиторията, така и на технологията. </a:t>
            </a:r>
          </a:p>
          <a:p>
            <a:pPr algn="ctr">
              <a:buFont typeface="Times New Roman" pitchFamily="16" charset="0"/>
              <a:buNone/>
              <a:defRPr/>
            </a:pPr>
            <a:r>
              <a:rPr lang="ru-RU" sz="2000" b="1" dirty="0" smtClean="0">
                <a:latin typeface="+mj-lt"/>
                <a:ea typeface="SimSun" charset="-122"/>
              </a:rPr>
              <a:t>Очертава </a:t>
            </a:r>
            <a:r>
              <a:rPr lang="ru-RU" sz="2000" b="1" dirty="0">
                <a:latin typeface="+mj-lt"/>
                <a:ea typeface="SimSun" charset="-122"/>
              </a:rPr>
              <a:t>се тенденцията за използване на класическите форми на дигитална комуникация, съчетани с модерни технологии и работещи маркетингови канали.</a:t>
            </a:r>
          </a:p>
          <a:p>
            <a:pPr>
              <a:buFont typeface="Times New Roman" pitchFamily="16" charset="0"/>
              <a:buNone/>
              <a:defRPr/>
            </a:pPr>
            <a:endParaRPr lang="ru-RU" sz="2000" dirty="0">
              <a:latin typeface="+mj-lt"/>
              <a:ea typeface="SimSun" charset="-122"/>
            </a:endParaRPr>
          </a:p>
          <a:p>
            <a:pPr>
              <a:buFont typeface="Times New Roman" pitchFamily="16" charset="0"/>
              <a:buNone/>
              <a:defRPr/>
            </a:pPr>
            <a:endParaRPr lang="ru-RU" sz="2000" dirty="0">
              <a:latin typeface="+mj-lt"/>
              <a:ea typeface="SimSun" charset="-122"/>
            </a:endParaRPr>
          </a:p>
        </p:txBody>
      </p:sp>
      <p:sp>
        <p:nvSpPr>
          <p:cNvPr id="75780" name="Text Box 2"/>
          <p:cNvSpPr txBox="1">
            <a:spLocks noChangeArrowheads="1"/>
          </p:cNvSpPr>
          <p:nvPr/>
        </p:nvSpPr>
        <p:spPr bwMode="auto">
          <a:xfrm>
            <a:off x="572407" y="838200"/>
            <a:ext cx="8229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spcBef>
                <a:spcPts val="8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Calibri" pitchFamily="34" charset="0"/>
              </a:defRPr>
            </a:lvl1pPr>
            <a:lvl2pPr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Calibri" pitchFamily="34" charset="0"/>
              </a:defRPr>
            </a:lvl2pPr>
            <a:lvl3pPr eaLnBrk="0" hangingPunct="0">
              <a:spcBef>
                <a:spcPts val="6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Calibri" pitchFamily="34" charset="0"/>
              </a:defRPr>
            </a:lvl3pPr>
            <a:lvl4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4pPr>
            <a:lvl5pPr eaLnBrk="0" hangingPunct="0">
              <a:spcBef>
                <a:spcPts val="5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Calibri" pitchFamily="34" charset="0"/>
              </a:defRPr>
            </a:lvl9pPr>
          </a:lstStyle>
          <a:p>
            <a:pPr algn="ctr" eaLnBrk="1" hangingPunct="1">
              <a:spcBef>
                <a:spcPct val="0"/>
              </a:spcBef>
              <a:buClrTx/>
              <a:buFontTx/>
              <a:buNone/>
            </a:pPr>
            <a:r>
              <a:rPr lang="ru-RU" altLang="en-US" sz="4000" kern="0" dirty="0">
                <a:solidFill>
                  <a:schemeClr val="tx2"/>
                </a:solidFill>
                <a:latin typeface="+mj-lt"/>
                <a:ea typeface="+mj-ea"/>
                <a:cs typeface="+mj-cs"/>
              </a:rPr>
              <a:t>Съвременните тенденции</a:t>
            </a:r>
            <a:endParaRPr lang="bg-BG" altLang="en-US" sz="4000" kern="0" dirty="0">
              <a:solidFill>
                <a:schemeClr val="tx2"/>
              </a:solidFill>
              <a:latin typeface="+mj-lt"/>
              <a:ea typeface="+mj-ea"/>
              <a:cs typeface="+mj-cs"/>
            </a:endParaRPr>
          </a:p>
        </p:txBody>
      </p:sp>
    </p:spTree>
    <p:extLst>
      <p:ext uri="{BB962C8B-B14F-4D97-AF65-F5344CB8AC3E}">
        <p14:creationId xmlns:p14="http://schemas.microsoft.com/office/powerpoint/2010/main" val="1757071731"/>
      </p:ext>
    </p:extLst>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nodePh="1">
                                  <p:stCondLst>
                                    <p:cond delay="0"/>
                                  </p:stCondLst>
                                  <p:endCondLst>
                                    <p:cond evt="begin" delay="0">
                                      <p:tn val="5"/>
                                    </p:cond>
                                  </p:endCondLst>
                                  <p:childTnLst>
                                    <p:set>
                                      <p:cBhvr additive="repl">
                                        <p:cTn id="6" dur="1" fill="hold">
                                          <p:stCondLst>
                                            <p:cond delay="0"/>
                                          </p:stCondLst>
                                        </p:cTn>
                                        <p:tgtEl>
                                          <p:spTgt spid="4097">
                                            <p:txEl>
                                              <p:pRg st="0" end="0"/>
                                            </p:txEl>
                                          </p:spTgt>
                                        </p:tgtEl>
                                        <p:attrNameLst>
                                          <p:attrName>style.visibility</p:attrName>
                                        </p:attrNameLst>
                                      </p:cBhvr>
                                      <p:to>
                                        <p:strVal val="visible"/>
                                      </p:to>
                                    </p:set>
                                    <p:animEffect transition="in" filter="fade">
                                      <p:cBhvr additive="repl">
                                        <p:cTn id="7" dur="2000"/>
                                        <p:tgtEl>
                                          <p:spTgt spid="40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1"/>
          <p:cNvSpPr txBox="1">
            <a:spLocks noChangeArrowheads="1"/>
          </p:cNvSpPr>
          <p:nvPr/>
        </p:nvSpPr>
        <p:spPr bwMode="auto">
          <a:xfrm>
            <a:off x="600075" y="1981200"/>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4098" name="Text Box 2"/>
          <p:cNvSpPr txBox="1">
            <a:spLocks noChangeArrowheads="1"/>
          </p:cNvSpPr>
          <p:nvPr/>
        </p:nvSpPr>
        <p:spPr bwMode="auto">
          <a:xfrm>
            <a:off x="519113" y="692150"/>
            <a:ext cx="8229600"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Литература</a:t>
            </a:r>
            <a:endParaRPr lang="bg-BG" sz="4000" kern="0" dirty="0">
              <a:solidFill>
                <a:schemeClr val="tx2"/>
              </a:solidFill>
              <a:latin typeface="+mj-lt"/>
              <a:ea typeface="+mj-ea"/>
              <a:cs typeface="+mj-cs"/>
            </a:endParaRPr>
          </a:p>
        </p:txBody>
      </p:sp>
      <p:sp>
        <p:nvSpPr>
          <p:cNvPr id="5" name="Content Placeholder 2"/>
          <p:cNvSpPr txBox="1">
            <a:spLocks/>
          </p:cNvSpPr>
          <p:nvPr/>
        </p:nvSpPr>
        <p:spPr>
          <a:xfrm>
            <a:off x="671150" y="2042318"/>
            <a:ext cx="7863250" cy="3910013"/>
          </a:xfrm>
          <a:prstGeom prst="rect">
            <a:avLst/>
          </a:prstGeom>
        </p:spPr>
        <p:txBody>
          <a:bodyPr/>
          <a:lstStyle/>
          <a:p>
            <a:pPr marL="457200" lvl="0" indent="-457200">
              <a:buFont typeface="Wingdings" panose="05000000000000000000" pitchFamily="2" charset="2"/>
              <a:buChar char="ü"/>
            </a:pPr>
            <a:r>
              <a:rPr lang="en-US" sz="2000" dirty="0"/>
              <a:t>Patrick Carey, New Perspectives on HTML, CSS, and Dynamic HTML, 5th Edition, Course Technology, Boston, USA, ISBN-13: 978-1-111-52643-6 ISBN-10: 1-111-52643-5, 2017</a:t>
            </a:r>
            <a:endParaRPr lang="bg-BG" sz="2000" dirty="0"/>
          </a:p>
          <a:p>
            <a:pPr marL="457200" lvl="0" indent="-457200">
              <a:buFont typeface="Wingdings" panose="05000000000000000000" pitchFamily="2" charset="2"/>
              <a:buChar char="ü"/>
            </a:pPr>
            <a:r>
              <a:rPr lang="bg-BG" sz="2000" dirty="0"/>
              <a:t>Склар, Д., Принципи на уебдизайна. Четвърто издание, Дуо Дизайн, 2010, </a:t>
            </a:r>
            <a:r>
              <a:rPr lang="en-US" sz="2000" dirty="0"/>
              <a:t>I</a:t>
            </a:r>
            <a:r>
              <a:rPr lang="bg-BG" sz="2000" dirty="0"/>
              <a:t>SBN: 9789548396343</a:t>
            </a:r>
            <a:r>
              <a:rPr lang="en-US" sz="2000" dirty="0"/>
              <a:t>.</a:t>
            </a:r>
            <a:endParaRPr lang="bg-BG" sz="2000" dirty="0"/>
          </a:p>
          <a:p>
            <a:pPr marL="457200" lvl="0" indent="-457200">
              <a:buFont typeface="Wingdings" panose="05000000000000000000" pitchFamily="2" charset="2"/>
              <a:buChar char="ü"/>
            </a:pPr>
            <a:r>
              <a:rPr lang="bg-BG" sz="2000" dirty="0"/>
              <a:t>Crowder, </a:t>
            </a:r>
            <a:r>
              <a:rPr lang="en-US" sz="2000" dirty="0"/>
              <a:t>Ph., </a:t>
            </a:r>
            <a:r>
              <a:rPr lang="bg-BG" sz="2000" dirty="0"/>
              <a:t>D</a:t>
            </a:r>
            <a:r>
              <a:rPr lang="en-US" sz="2000" dirty="0"/>
              <a:t>. </a:t>
            </a:r>
            <a:r>
              <a:rPr lang="bg-BG" sz="2000" dirty="0"/>
              <a:t>Crowder</a:t>
            </a:r>
            <a:r>
              <a:rPr lang="en-US" sz="2000" dirty="0"/>
              <a:t>.</a:t>
            </a:r>
            <a:r>
              <a:rPr lang="bg-BG" sz="2000" dirty="0"/>
              <a:t> Creating Web Sites. Bible, Third Edition, Wiley Publishing, Inc., 2008, ISBN: 978-0-4702-2363-5.</a:t>
            </a:r>
          </a:p>
          <a:p>
            <a:pPr marL="457200" lvl="0" indent="-457200">
              <a:buFont typeface="Wingdings" panose="05000000000000000000" pitchFamily="2" charset="2"/>
              <a:buChar char="ü"/>
            </a:pPr>
            <a:r>
              <a:rPr lang="bg-BG" sz="2000" dirty="0"/>
              <a:t>Frain</a:t>
            </a:r>
            <a:r>
              <a:rPr lang="en-US" sz="2000" dirty="0"/>
              <a:t>, B.,</a:t>
            </a:r>
            <a:r>
              <a:rPr lang="bg-BG" sz="2000" dirty="0"/>
              <a:t> Responsive Web Design with HTML5 and CSS3</a:t>
            </a:r>
            <a:r>
              <a:rPr lang="en-US" sz="2000" dirty="0"/>
              <a:t>, </a:t>
            </a:r>
            <a:r>
              <a:rPr lang="en-US" sz="2000" dirty="0" err="1"/>
              <a:t>Packt</a:t>
            </a:r>
            <a:r>
              <a:rPr lang="en-US" sz="2000" dirty="0"/>
              <a:t> Publishing Ltd., 2012, ISBN: 978-1-84969-318-9.</a:t>
            </a:r>
            <a:endParaRPr lang="bg-BG" sz="2000" dirty="0"/>
          </a:p>
          <a:p>
            <a:pPr marL="457200" lvl="0" indent="-457200">
              <a:buFont typeface="Wingdings" panose="05000000000000000000" pitchFamily="2" charset="2"/>
              <a:buChar char="ü"/>
            </a:pPr>
            <a:r>
              <a:rPr lang="bg-BG" sz="2000" dirty="0"/>
              <a:t>Duckett, J</a:t>
            </a:r>
            <a:r>
              <a:rPr lang="en-US" sz="2000" dirty="0"/>
              <a:t>.</a:t>
            </a:r>
            <a:r>
              <a:rPr lang="bg-BG" sz="2000" dirty="0"/>
              <a:t>  HTML and CSS: Design and Build Websites, </a:t>
            </a:r>
            <a:r>
              <a:rPr lang="en-US" sz="2000" dirty="0"/>
              <a:t>John </a:t>
            </a:r>
            <a:r>
              <a:rPr lang="bg-BG" sz="2000" dirty="0"/>
              <a:t>Wiley</a:t>
            </a:r>
            <a:r>
              <a:rPr lang="en-US" sz="2000" dirty="0"/>
              <a:t> &amp; Sons, Inc., </a:t>
            </a:r>
            <a:r>
              <a:rPr lang="bg-BG" sz="2000" dirty="0"/>
              <a:t>2011, ISBN-10: 1118008189, ISBN-13: 978-1118008188.</a:t>
            </a:r>
          </a:p>
          <a:p>
            <a:pPr lvl="0"/>
            <a:endParaRPr lang="bg-BG" sz="2000" dirty="0"/>
          </a:p>
        </p:txBody>
      </p:sp>
    </p:spTree>
    <p:extLst>
      <p:ext uri="{BB962C8B-B14F-4D97-AF65-F5344CB8AC3E}">
        <p14:creationId xmlns:p14="http://schemas.microsoft.com/office/powerpoint/2010/main" val="2149162550"/>
      </p:ext>
    </p:extLst>
  </p:cSld>
  <p:clrMapOvr>
    <a:masterClrMapping/>
  </p:clrMapOvr>
  <p:transition>
    <p:dissolv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1"/>
          <p:cNvSpPr txBox="1">
            <a:spLocks noChangeArrowheads="1"/>
          </p:cNvSpPr>
          <p:nvPr/>
        </p:nvSpPr>
        <p:spPr bwMode="auto">
          <a:xfrm>
            <a:off x="684212" y="2000794"/>
            <a:ext cx="8208963"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812800" indent="-808038" eaLnBrk="0" hangingPunct="0">
              <a:spcBef>
                <a:spcPts val="8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3200">
                <a:solidFill>
                  <a:srgbClr val="000000"/>
                </a:solidFill>
                <a:latin typeface="Calibri" pitchFamily="34" charset="0"/>
              </a:defRPr>
            </a:lvl1pPr>
            <a:lvl2pPr eaLnBrk="0" hangingPunct="0">
              <a:spcBef>
                <a:spcPts val="7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800">
                <a:solidFill>
                  <a:srgbClr val="000000"/>
                </a:solidFill>
                <a:latin typeface="Calibri" pitchFamily="34" charset="0"/>
              </a:defRPr>
            </a:lvl2pPr>
            <a:lvl3pPr eaLnBrk="0" hangingPunct="0">
              <a:spcBef>
                <a:spcPts val="6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400">
                <a:solidFill>
                  <a:srgbClr val="000000"/>
                </a:solidFill>
                <a:latin typeface="Calibri" pitchFamily="34" charset="0"/>
              </a:defRPr>
            </a:lvl3pPr>
            <a:lvl4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4pPr>
            <a:lvl5pPr eaLnBrk="0" hangingPunct="0">
              <a:spcBef>
                <a:spcPts val="500"/>
              </a:spcBef>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buChar char="»"/>
              <a:tabLst>
                <a:tab pos="812800" algn="l"/>
                <a:tab pos="1260475" algn="l"/>
                <a:tab pos="1709738" algn="l"/>
                <a:tab pos="2159000" algn="l"/>
                <a:tab pos="2608263" algn="l"/>
                <a:tab pos="3057525" algn="l"/>
                <a:tab pos="3506788" algn="l"/>
                <a:tab pos="3956050" algn="l"/>
                <a:tab pos="4405313" algn="l"/>
                <a:tab pos="4854575" algn="l"/>
                <a:tab pos="5303838" algn="l"/>
                <a:tab pos="5753100" algn="l"/>
                <a:tab pos="6202363" algn="l"/>
                <a:tab pos="6651625" algn="l"/>
                <a:tab pos="7100888" algn="l"/>
                <a:tab pos="7550150" algn="l"/>
                <a:tab pos="7999413" algn="l"/>
                <a:tab pos="8448675" algn="l"/>
                <a:tab pos="8897938" algn="l"/>
                <a:tab pos="9347200" algn="l"/>
                <a:tab pos="9796463" algn="l"/>
              </a:tabLst>
              <a:defRPr sz="2000">
                <a:solidFill>
                  <a:srgbClr val="000000"/>
                </a:solidFill>
                <a:latin typeface="Calibri" pitchFamily="34" charset="0"/>
              </a:defRPr>
            </a:lvl9pPr>
          </a:lstStyle>
          <a:p>
            <a:pPr eaLnBrk="1" hangingPunct="1">
              <a:lnSpc>
                <a:spcPct val="90000"/>
              </a:lnSpc>
              <a:spcBef>
                <a:spcPts val="650"/>
              </a:spcBef>
              <a:buClrTx/>
              <a:buFont typeface="Times New Roman" pitchFamily="18" charset="0"/>
              <a:buNone/>
            </a:pPr>
            <a:endParaRPr lang="bg-BG" altLang="en-US" sz="2400">
              <a:latin typeface="Arial" pitchFamily="34" charset="0"/>
            </a:endParaRPr>
          </a:p>
        </p:txBody>
      </p:sp>
      <p:sp>
        <p:nvSpPr>
          <p:cNvPr id="4098" name="Text Box 2"/>
          <p:cNvSpPr txBox="1">
            <a:spLocks noChangeArrowheads="1"/>
          </p:cNvSpPr>
          <p:nvPr/>
        </p:nvSpPr>
        <p:spPr bwMode="auto">
          <a:xfrm>
            <a:off x="448719" y="990600"/>
            <a:ext cx="8229600"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Литература</a:t>
            </a:r>
            <a:endParaRPr lang="bg-BG" sz="4000" kern="0" dirty="0">
              <a:solidFill>
                <a:schemeClr val="tx2"/>
              </a:solidFill>
              <a:latin typeface="+mj-lt"/>
              <a:ea typeface="+mj-ea"/>
              <a:cs typeface="+mj-cs"/>
            </a:endParaRPr>
          </a:p>
        </p:txBody>
      </p:sp>
      <p:sp>
        <p:nvSpPr>
          <p:cNvPr id="6" name="Content Placeholder 2"/>
          <p:cNvSpPr txBox="1">
            <a:spLocks/>
          </p:cNvSpPr>
          <p:nvPr/>
        </p:nvSpPr>
        <p:spPr>
          <a:xfrm>
            <a:off x="609600" y="1867989"/>
            <a:ext cx="8283575" cy="3536950"/>
          </a:xfrm>
          <a:prstGeom prst="rect">
            <a:avLst/>
          </a:prstGeom>
        </p:spPr>
        <p:txBody>
          <a:bodyPr/>
          <a:lstStyle/>
          <a:p>
            <a:pPr marL="457200" indent="-457200">
              <a:buFont typeface="Wingdings" panose="05000000000000000000" pitchFamily="2" charset="2"/>
              <a:buChar char="ü"/>
            </a:pPr>
            <a:r>
              <a:rPr lang="bg-BG" sz="2000" dirty="0" smtClean="0"/>
              <a:t>Freeman</a:t>
            </a:r>
            <a:r>
              <a:rPr lang="bg-BG" sz="2000" dirty="0"/>
              <a:t>, A. The Definitive Guide for HTML5. Apress, 2011, ISBN-10: 1430239603.</a:t>
            </a:r>
          </a:p>
          <a:p>
            <a:pPr marL="457200" indent="-457200">
              <a:buFont typeface="Wingdings" panose="05000000000000000000" pitchFamily="2" charset="2"/>
              <a:buChar char="ü"/>
            </a:pPr>
            <a:r>
              <a:rPr lang="en-US" sz="2000" dirty="0"/>
              <a:t>McIntire</a:t>
            </a:r>
            <a:r>
              <a:rPr lang="bg-BG" sz="2000" dirty="0"/>
              <a:t>, </a:t>
            </a:r>
            <a:r>
              <a:rPr lang="en-US" sz="2000" dirty="0"/>
              <a:t>P</a:t>
            </a:r>
            <a:r>
              <a:rPr lang="bg-BG" sz="2000" dirty="0"/>
              <a:t>. Visual Design for the Modern Web</a:t>
            </a:r>
            <a:r>
              <a:rPr lang="en-US" sz="2000" dirty="0"/>
              <a:t>, </a:t>
            </a:r>
            <a:r>
              <a:rPr lang="bg-BG" sz="2000" dirty="0"/>
              <a:t>New Riders, 2011, ISBN</a:t>
            </a:r>
            <a:r>
              <a:rPr lang="en-US" sz="2000" dirty="0"/>
              <a:t>: </a:t>
            </a:r>
            <a:r>
              <a:rPr lang="bg-BG" sz="2000" dirty="0"/>
              <a:t>978-0-321-51538-4.</a:t>
            </a:r>
          </a:p>
          <a:p>
            <a:pPr marL="457200" indent="-457200">
              <a:buFont typeface="Wingdings" panose="05000000000000000000" pitchFamily="2" charset="2"/>
              <a:buChar char="ü"/>
            </a:pPr>
            <a:r>
              <a:rPr lang="bg-BG" sz="2000" dirty="0"/>
              <a:t>Osborn, J., Adobe Dreamweaver CS6 Digital Classroom, </a:t>
            </a:r>
            <a:r>
              <a:rPr lang="en-US" sz="2000" dirty="0"/>
              <a:t>John </a:t>
            </a:r>
            <a:r>
              <a:rPr lang="bg-BG" sz="2000" dirty="0"/>
              <a:t>Wiley</a:t>
            </a:r>
            <a:r>
              <a:rPr lang="en-US" sz="2000" dirty="0"/>
              <a:t> &amp; Sons, Inc.</a:t>
            </a:r>
            <a:r>
              <a:rPr lang="bg-BG" sz="2000" dirty="0"/>
              <a:t>, 2012, ISBN-10:111812409X, ISBN-13:978-1118124093.</a:t>
            </a:r>
          </a:p>
          <a:p>
            <a:pPr marL="457200" indent="-457200">
              <a:buFont typeface="Wingdings" panose="05000000000000000000" pitchFamily="2" charset="2"/>
              <a:buChar char="ü"/>
            </a:pPr>
            <a:r>
              <a:rPr lang="bg-BG" sz="2000" dirty="0"/>
              <a:t>Robbins</a:t>
            </a:r>
            <a:r>
              <a:rPr lang="en-US" sz="2000" dirty="0"/>
              <a:t>, J., </a:t>
            </a:r>
            <a:r>
              <a:rPr lang="bg-BG" sz="2000" dirty="0"/>
              <a:t>Learning Web Design: A Beginner's Guide to HTML, CSS, JavaScript, and Web Graphics</a:t>
            </a:r>
            <a:r>
              <a:rPr lang="en-US" sz="2000" dirty="0"/>
              <a:t>, Fourth Edition, </a:t>
            </a:r>
            <a:r>
              <a:rPr lang="bg-BG" sz="2000" dirty="0"/>
              <a:t>2012</a:t>
            </a:r>
            <a:r>
              <a:rPr lang="en-US" sz="2000" dirty="0"/>
              <a:t>, O’Reilly, </a:t>
            </a:r>
            <a:r>
              <a:rPr lang="bg-BG" sz="2000" dirty="0"/>
              <a:t>ISBN-10: 1449319270</a:t>
            </a:r>
            <a:r>
              <a:rPr lang="en-US" sz="2000" dirty="0"/>
              <a:t>, </a:t>
            </a:r>
            <a:r>
              <a:rPr lang="bg-BG" sz="2000" dirty="0"/>
              <a:t>ISBN-13: 978-1449319274</a:t>
            </a:r>
            <a:r>
              <a:rPr lang="en-US" sz="2000" dirty="0"/>
              <a:t>. </a:t>
            </a:r>
            <a:endParaRPr lang="bg-BG" sz="2000" dirty="0"/>
          </a:p>
          <a:p>
            <a:pPr marL="457200" indent="-457200">
              <a:buFont typeface="Wingdings" panose="05000000000000000000" pitchFamily="2" charset="2"/>
              <a:buChar char="ü"/>
            </a:pPr>
            <a:r>
              <a:rPr lang="bg-BG" sz="2000" dirty="0"/>
              <a:t>The Definitive Guide for HTML5, by Adam Freeman, Apress, </a:t>
            </a:r>
            <a:r>
              <a:rPr lang="bg-BG" sz="2000" dirty="0" smtClean="0"/>
              <a:t>2011 </a:t>
            </a:r>
          </a:p>
          <a:p>
            <a:pPr marL="457200" lvl="0" indent="-457200">
              <a:buFont typeface="Wingdings" panose="05000000000000000000" pitchFamily="2" charset="2"/>
              <a:buChar char="ü"/>
            </a:pPr>
            <a:r>
              <a:rPr lang="bg-BG" sz="2000" dirty="0"/>
              <a:t>JavaScript Essentials, by Sven Lennartz and Vitaly Friedman, Smashing Media GmbH, Freiburg, Germany, Dec. 2011</a:t>
            </a:r>
          </a:p>
          <a:p>
            <a:pPr marL="457200" indent="-457200">
              <a:buFont typeface="Wingdings" panose="05000000000000000000" pitchFamily="2" charset="2"/>
              <a:buChar char="ü"/>
            </a:pPr>
            <a:endParaRPr lang="bg-BG" sz="2000" dirty="0"/>
          </a:p>
        </p:txBody>
      </p:sp>
    </p:spTree>
    <p:extLst>
      <p:ext uri="{BB962C8B-B14F-4D97-AF65-F5344CB8AC3E}">
        <p14:creationId xmlns:p14="http://schemas.microsoft.com/office/powerpoint/2010/main" val="442937542"/>
      </p:ext>
    </p:extLst>
  </p:cSld>
  <p:clrMapOvr>
    <a:masterClrMapping/>
  </p:clrMapOvr>
  <p:transition>
    <p:dissolv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905000"/>
            <a:ext cx="7924800" cy="4370427"/>
          </a:xfrm>
          <a:prstGeom prst="rect">
            <a:avLst/>
          </a:prstGeom>
        </p:spPr>
        <p:txBody>
          <a:bodyPr wrap="square">
            <a:spAutoFit/>
          </a:bodyPr>
          <a:lstStyle/>
          <a:p>
            <a:pPr marL="457200" lvl="0" indent="-457200">
              <a:buFont typeface="Wingdings" panose="05000000000000000000" pitchFamily="2" charset="2"/>
              <a:buChar char="ü"/>
            </a:pPr>
            <a:r>
              <a:rPr lang="bg-BG" sz="2000" dirty="0"/>
              <a:t>Pro jQuery, by Adam Freeman, Apress, Feb. 2012</a:t>
            </a:r>
          </a:p>
          <a:p>
            <a:pPr marL="457200" lvl="0" indent="-457200">
              <a:buFont typeface="Wingdings" panose="05000000000000000000" pitchFamily="2" charset="2"/>
              <a:buChar char="ü"/>
            </a:pPr>
            <a:r>
              <a:rPr lang="bg-BG" sz="2000" dirty="0"/>
              <a:t>Patrick Carey</a:t>
            </a:r>
            <a:r>
              <a:rPr lang="en-US" sz="2000" dirty="0"/>
              <a:t>,</a:t>
            </a:r>
            <a:r>
              <a:rPr lang="bg-BG" sz="2000" dirty="0"/>
              <a:t> New Perspectives on HTML5 and CSS3, 7th Edition, Comprehensive</a:t>
            </a:r>
            <a:r>
              <a:rPr lang="en-US" sz="2000" dirty="0"/>
              <a:t>,</a:t>
            </a:r>
            <a:r>
              <a:rPr lang="bg-BG" sz="2000" dirty="0"/>
              <a:t> ISBN: 978-1-305-50393-9</a:t>
            </a:r>
            <a:r>
              <a:rPr lang="en-US" sz="2000" dirty="0"/>
              <a:t>, </a:t>
            </a:r>
            <a:r>
              <a:rPr lang="bg-BG" sz="2000" dirty="0"/>
              <a:t>Cengage Learning</a:t>
            </a:r>
            <a:r>
              <a:rPr lang="en-US" sz="2000" dirty="0"/>
              <a:t>,</a:t>
            </a:r>
            <a:r>
              <a:rPr lang="bg-BG" sz="2000" dirty="0"/>
              <a:t> Boston, MA  02210 USA</a:t>
            </a:r>
            <a:r>
              <a:rPr lang="en-US" sz="2000" dirty="0"/>
              <a:t>,2018</a:t>
            </a:r>
            <a:endParaRPr lang="bg-BG" sz="2000" dirty="0"/>
          </a:p>
          <a:p>
            <a:pPr marL="342900" indent="-342900">
              <a:buFont typeface="Wingdings" panose="05000000000000000000" pitchFamily="2" charset="2"/>
              <a:buChar char="ü"/>
            </a:pPr>
            <a:r>
              <a:rPr lang="en-US" sz="2000" dirty="0"/>
              <a:t>Programming the Semantic Web, by Toby </a:t>
            </a:r>
            <a:r>
              <a:rPr lang="en-US" sz="2000" dirty="0" err="1"/>
              <a:t>Segaran</a:t>
            </a:r>
            <a:r>
              <a:rPr lang="en-US" sz="2000" dirty="0"/>
              <a:t>; Colin Evans; Jamie Taylor, O'Reilly Media, Inc., July 14, 2009</a:t>
            </a:r>
          </a:p>
          <a:p>
            <a:pPr marL="342900" indent="-342900">
              <a:buFont typeface="Wingdings" panose="05000000000000000000" pitchFamily="2" charset="2"/>
              <a:buChar char="ü"/>
            </a:pPr>
            <a:r>
              <a:rPr lang="en-US" sz="2000" dirty="0"/>
              <a:t>Mobile Design for iPhone and iPad, Sven </a:t>
            </a:r>
            <a:r>
              <a:rPr lang="en-US" sz="2000" dirty="0" err="1"/>
              <a:t>Lennartz</a:t>
            </a:r>
            <a:r>
              <a:rPr lang="en-US" sz="2000" dirty="0"/>
              <a:t>, </a:t>
            </a:r>
            <a:r>
              <a:rPr lang="en-US" sz="2000" dirty="0" err="1"/>
              <a:t>Vitaly</a:t>
            </a:r>
            <a:r>
              <a:rPr lang="en-US" sz="2000" dirty="0"/>
              <a:t> Friedman, Adobe Flash Professional CS5, Katherine </a:t>
            </a:r>
            <a:r>
              <a:rPr lang="en-US" sz="2000" dirty="0" smtClean="0"/>
              <a:t>Ulrich,2010</a:t>
            </a:r>
            <a:endParaRPr lang="en-US" sz="2000" dirty="0"/>
          </a:p>
          <a:p>
            <a:pPr marL="342900" indent="-342900">
              <a:buFont typeface="Wingdings" panose="05000000000000000000" pitchFamily="2" charset="2"/>
              <a:buChar char="ü"/>
            </a:pPr>
            <a:r>
              <a:rPr lang="en-US" sz="2000" dirty="0"/>
              <a:t>Professional Workflow for Web designers, Luke Reimer, </a:t>
            </a:r>
            <a:r>
              <a:rPr lang="en-US" sz="2000" dirty="0" smtClean="0"/>
              <a:t>2011</a:t>
            </a:r>
            <a:endParaRPr lang="en-US" sz="2000" dirty="0"/>
          </a:p>
          <a:p>
            <a:pPr marL="342900" indent="-342900">
              <a:buFont typeface="Wingdings" panose="05000000000000000000" pitchFamily="2" charset="2"/>
              <a:buChar char="ü"/>
            </a:pPr>
            <a:r>
              <a:rPr lang="en-US" sz="2000" dirty="0"/>
              <a:t>Flexible Web Design: Creating Liquid and Elastic Layouts with CSS, Zoe </a:t>
            </a:r>
            <a:r>
              <a:rPr lang="en-US" sz="2000" dirty="0" err="1"/>
              <a:t>Mickley</a:t>
            </a:r>
            <a:r>
              <a:rPr lang="en-US" sz="2000" dirty="0"/>
              <a:t> </a:t>
            </a:r>
            <a:r>
              <a:rPr lang="en-US" sz="2000" dirty="0" err="1"/>
              <a:t>Gillenwater</a:t>
            </a:r>
            <a:r>
              <a:rPr lang="en-US" sz="2000" dirty="0"/>
              <a:t>, 2009</a:t>
            </a:r>
          </a:p>
          <a:p>
            <a:pPr marL="342900" indent="-342900">
              <a:buFont typeface="Wingdings" panose="05000000000000000000" pitchFamily="2" charset="2"/>
              <a:buChar char="ü"/>
            </a:pPr>
            <a:r>
              <a:rPr lang="en-US" sz="2000" u="sng" dirty="0">
                <a:solidFill>
                  <a:srgbClr val="002060"/>
                </a:solidFill>
              </a:rPr>
              <a:t>http://www.wowebook.com/</a:t>
            </a:r>
            <a:endParaRPr lang="bg-BG" sz="2000" u="sng" dirty="0">
              <a:solidFill>
                <a:srgbClr val="002060"/>
              </a:solidFill>
            </a:endParaRPr>
          </a:p>
          <a:p>
            <a:pPr marL="342900" lvl="0" indent="-342900">
              <a:buFont typeface="Wingdings" panose="05000000000000000000" pitchFamily="2" charset="2"/>
              <a:buChar char="ü"/>
            </a:pPr>
            <a:r>
              <a:rPr lang="bg-BG" sz="2000" u="sng" dirty="0">
                <a:solidFill>
                  <a:srgbClr val="002060"/>
                </a:solidFill>
              </a:rPr>
              <a:t>http://www.w3schools.com/</a:t>
            </a:r>
          </a:p>
          <a:p>
            <a:endParaRPr lang="en-US" dirty="0"/>
          </a:p>
        </p:txBody>
      </p:sp>
      <p:sp>
        <p:nvSpPr>
          <p:cNvPr id="3" name="Text Box 2"/>
          <p:cNvSpPr txBox="1">
            <a:spLocks noChangeArrowheads="1"/>
          </p:cNvSpPr>
          <p:nvPr/>
        </p:nvSpPr>
        <p:spPr bwMode="auto">
          <a:xfrm>
            <a:off x="448719" y="990600"/>
            <a:ext cx="8229600" cy="503237"/>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ru-RU" sz="4000" kern="0" dirty="0">
                <a:solidFill>
                  <a:schemeClr val="tx2"/>
                </a:solidFill>
                <a:latin typeface="+mj-lt"/>
                <a:ea typeface="+mj-ea"/>
                <a:cs typeface="+mj-cs"/>
              </a:rPr>
              <a:t>Литература</a:t>
            </a:r>
            <a:endParaRPr lang="bg-BG" sz="4000" kern="0" dirty="0">
              <a:solidFill>
                <a:schemeClr val="tx2"/>
              </a:solidFill>
              <a:latin typeface="+mj-lt"/>
              <a:ea typeface="+mj-ea"/>
              <a:cs typeface="+mj-cs"/>
            </a:endParaRPr>
          </a:p>
        </p:txBody>
      </p:sp>
    </p:spTree>
    <p:extLst>
      <p:ext uri="{BB962C8B-B14F-4D97-AF65-F5344CB8AC3E}">
        <p14:creationId xmlns:p14="http://schemas.microsoft.com/office/powerpoint/2010/main" val="41175372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latin typeface="+mj-lt"/>
              </a:rPr>
              <a:t>Цели на курса</a:t>
            </a:r>
            <a:endParaRPr lang="bg-BG" dirty="0">
              <a:latin typeface="+mj-lt"/>
            </a:endParaRPr>
          </a:p>
        </p:txBody>
      </p:sp>
      <p:sp>
        <p:nvSpPr>
          <p:cNvPr id="3" name="Content Placeholder 2"/>
          <p:cNvSpPr>
            <a:spLocks noGrp="1"/>
          </p:cNvSpPr>
          <p:nvPr>
            <p:ph idx="1"/>
          </p:nvPr>
        </p:nvSpPr>
        <p:spPr>
          <a:xfrm>
            <a:off x="685800" y="1905000"/>
            <a:ext cx="7848600" cy="3840163"/>
          </a:xfrm>
        </p:spPr>
        <p:txBody>
          <a:bodyPr/>
          <a:lstStyle/>
          <a:p>
            <a:pPr marL="0" indent="0">
              <a:buNone/>
            </a:pPr>
            <a:r>
              <a:rPr lang="bg-BG" sz="2100" u="sng" dirty="0">
                <a:latin typeface="+mj-lt"/>
              </a:rPr>
              <a:t>Целта на курса </a:t>
            </a:r>
            <a:r>
              <a:rPr lang="bg-BG" sz="2100" dirty="0" smtClean="0">
                <a:latin typeface="+mj-lt"/>
              </a:rPr>
              <a:t>е</a:t>
            </a:r>
            <a:r>
              <a:rPr lang="bg-BG" sz="2100" b="1" dirty="0" smtClean="0">
                <a:latin typeface="+mj-lt"/>
              </a:rPr>
              <a:t> </a:t>
            </a:r>
            <a:r>
              <a:rPr lang="bg-BG" sz="2100" dirty="0">
                <a:latin typeface="+mj-lt"/>
              </a:rPr>
              <a:t>да запознае студентите с основните принципи на уебдизайна, както и с технологията на проектиране, създаване, редактиране и публикуване на страници в Интернет. </a:t>
            </a:r>
            <a:endParaRPr lang="bg-BG" sz="2100" dirty="0" smtClean="0">
              <a:latin typeface="+mj-lt"/>
            </a:endParaRPr>
          </a:p>
          <a:p>
            <a:pPr marL="0" indent="0">
              <a:buNone/>
            </a:pPr>
            <a:r>
              <a:rPr lang="bg-BG" sz="2100" dirty="0" smtClean="0">
                <a:latin typeface="+mj-lt"/>
              </a:rPr>
              <a:t>Акцентира </a:t>
            </a:r>
            <a:r>
              <a:rPr lang="bg-BG" sz="2100" dirty="0">
                <a:latin typeface="+mj-lt"/>
              </a:rPr>
              <a:t>се върху изграждане на умения за работа с HTML и </a:t>
            </a:r>
            <a:r>
              <a:rPr lang="en-US" sz="2100" dirty="0">
                <a:latin typeface="+mj-lt"/>
              </a:rPr>
              <a:t>CSS </a:t>
            </a:r>
            <a:r>
              <a:rPr lang="bg-BG" sz="2100" dirty="0">
                <a:latin typeface="+mj-lt"/>
              </a:rPr>
              <a:t>за контролиране на външния вид на уебстраници. </a:t>
            </a:r>
            <a:endParaRPr lang="bg-BG" sz="2100" dirty="0" smtClean="0">
              <a:latin typeface="+mj-lt"/>
            </a:endParaRPr>
          </a:p>
          <a:p>
            <a:pPr marL="0" indent="0">
              <a:buNone/>
            </a:pPr>
            <a:r>
              <a:rPr lang="bg-BG" sz="2100" dirty="0" smtClean="0">
                <a:latin typeface="+mj-lt"/>
              </a:rPr>
              <a:t>Разглеждат </a:t>
            </a:r>
            <a:r>
              <a:rPr lang="bg-BG" sz="2100" dirty="0">
                <a:latin typeface="+mj-lt"/>
              </a:rPr>
              <a:t>се възможности за ефективно използване на изображенията, типографията, цветовете и навигацията с цел разработване на преносими и достъпни уебсайтове. </a:t>
            </a:r>
            <a:endParaRPr lang="bg-BG" sz="2100" dirty="0" smtClean="0">
              <a:latin typeface="+mj-lt"/>
            </a:endParaRPr>
          </a:p>
          <a:p>
            <a:pPr marL="0" indent="0">
              <a:buNone/>
            </a:pPr>
            <a:r>
              <a:rPr lang="bg-BG" sz="2100" dirty="0" smtClean="0">
                <a:latin typeface="+mj-lt"/>
              </a:rPr>
              <a:t>Разглеждат </a:t>
            </a:r>
            <a:r>
              <a:rPr lang="bg-BG" sz="2100" dirty="0">
                <a:latin typeface="+mj-lt"/>
              </a:rPr>
              <a:t>се изискванията към разработваните сайтове, свързани с тяхната </a:t>
            </a:r>
            <a:r>
              <a:rPr lang="en-US" sz="2100" dirty="0">
                <a:latin typeface="+mj-lt"/>
              </a:rPr>
              <a:t>SEO</a:t>
            </a:r>
            <a:r>
              <a:rPr lang="bg-BG" sz="2100" dirty="0">
                <a:latin typeface="+mj-lt"/>
              </a:rPr>
              <a:t>-оптимизация</a:t>
            </a:r>
            <a:r>
              <a:rPr lang="bg-BG" sz="2100" dirty="0" smtClean="0">
                <a:latin typeface="+mj-lt"/>
              </a:rPr>
              <a:t>.</a:t>
            </a:r>
            <a:endParaRPr lang="bg-BG" sz="2100" dirty="0">
              <a:latin typeface="+mj-lt"/>
            </a:endParaRPr>
          </a:p>
        </p:txBody>
      </p:sp>
    </p:spTree>
    <p:extLst>
      <p:ext uri="{BB962C8B-B14F-4D97-AF65-F5344CB8AC3E}">
        <p14:creationId xmlns:p14="http://schemas.microsoft.com/office/powerpoint/2010/main" val="751819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latin typeface="+mj-lt"/>
              </a:rPr>
              <a:t>Тема 1</a:t>
            </a:r>
            <a:r>
              <a:rPr lang="en-US" dirty="0" smtClean="0">
                <a:latin typeface="+mj-lt"/>
              </a:rPr>
              <a:t>. </a:t>
            </a:r>
            <a:r>
              <a:rPr lang="bg-BG" dirty="0" smtClean="0">
                <a:latin typeface="+mj-lt"/>
              </a:rPr>
              <a:t>Въведение</a:t>
            </a:r>
            <a:endParaRPr lang="bg-BG" dirty="0">
              <a:latin typeface="+mj-lt"/>
            </a:endParaRPr>
          </a:p>
        </p:txBody>
      </p:sp>
      <p:sp>
        <p:nvSpPr>
          <p:cNvPr id="3" name="Content Placeholder 2"/>
          <p:cNvSpPr>
            <a:spLocks noGrp="1"/>
          </p:cNvSpPr>
          <p:nvPr>
            <p:ph idx="1"/>
          </p:nvPr>
        </p:nvSpPr>
        <p:spPr/>
        <p:txBody>
          <a:bodyPr/>
          <a:lstStyle/>
          <a:p>
            <a:pPr marL="0" lvl="0" indent="0" defTabSz="449263">
              <a:lnSpc>
                <a:spcPct val="90000"/>
              </a:lnSpc>
              <a:spcBef>
                <a:spcPts val="650"/>
              </a:spcBef>
              <a:buSzPct val="100000"/>
              <a:buNone/>
              <a:defRPr/>
            </a:pPr>
            <a:r>
              <a:rPr lang="ru-RU" altLang="en-US" sz="2000" b="1" kern="1200" dirty="0">
                <a:solidFill>
                  <a:srgbClr val="000000"/>
                </a:solidFill>
                <a:latin typeface="+mj-lt"/>
                <a:ea typeface="SimSun" pitchFamily="2" charset="-122"/>
              </a:rPr>
              <a:t>Уеб дизайнът </a:t>
            </a:r>
            <a:r>
              <a:rPr lang="ru-RU" altLang="en-US" sz="2000" kern="1200" dirty="0">
                <a:solidFill>
                  <a:srgbClr val="000000"/>
                </a:solidFill>
                <a:latin typeface="+mj-lt"/>
                <a:ea typeface="SimSun" pitchFamily="2" charset="-122"/>
              </a:rPr>
              <a:t>е широко понятие, което покрива различни умения и дисциплини, използвани при изготвянето на уеб сайтовете като:</a:t>
            </a:r>
            <a:r>
              <a:rPr lang="ru-RU" altLang="en-US" sz="2000" b="1" kern="1200" dirty="0">
                <a:solidFill>
                  <a:srgbClr val="000000"/>
                </a:solidFill>
                <a:latin typeface="+mj-lt"/>
                <a:ea typeface="SimSun" pitchFamily="2" charset="-122"/>
              </a:rPr>
              <a:t> </a:t>
            </a:r>
          </a:p>
          <a:p>
            <a:pPr marL="400050" lvl="2" indent="0" defTabSz="449263">
              <a:lnSpc>
                <a:spcPct val="90000"/>
              </a:lnSpc>
              <a:spcBef>
                <a:spcPts val="650"/>
              </a:spcBef>
              <a:buSzPct val="100000"/>
              <a:buFont typeface="Arial" panose="020B0604020202020204" pitchFamily="34" charset="0"/>
              <a:buChar char="•"/>
              <a:defRPr/>
            </a:pPr>
            <a:r>
              <a:rPr lang="ru-RU" altLang="en-US" kern="1200" dirty="0">
                <a:solidFill>
                  <a:srgbClr val="000000"/>
                </a:solidFill>
                <a:latin typeface="+mj-lt"/>
                <a:ea typeface="SimSun" pitchFamily="2" charset="-122"/>
                <a:cs typeface="+mn-cs"/>
              </a:rPr>
              <a:t>Уеб графичен дизайн;</a:t>
            </a:r>
          </a:p>
          <a:p>
            <a:pPr marL="400050" lvl="2" indent="0" defTabSz="449263">
              <a:lnSpc>
                <a:spcPct val="90000"/>
              </a:lnSpc>
              <a:spcBef>
                <a:spcPts val="650"/>
              </a:spcBef>
              <a:buSzPct val="100000"/>
              <a:buFont typeface="Arial" panose="020B0604020202020204" pitchFamily="34" charset="0"/>
              <a:buChar char="•"/>
              <a:defRPr/>
            </a:pPr>
            <a:r>
              <a:rPr lang="ru-RU" altLang="en-US" kern="1200" dirty="0">
                <a:solidFill>
                  <a:srgbClr val="000000"/>
                </a:solidFill>
                <a:latin typeface="+mj-lt"/>
                <a:ea typeface="SimSun" pitchFamily="2" charset="-122"/>
                <a:cs typeface="+mn-cs"/>
              </a:rPr>
              <a:t>дизайн на интерфейса;</a:t>
            </a:r>
          </a:p>
          <a:p>
            <a:pPr marL="400050" lvl="2" indent="0" defTabSz="449263">
              <a:lnSpc>
                <a:spcPct val="90000"/>
              </a:lnSpc>
              <a:spcBef>
                <a:spcPts val="650"/>
              </a:spcBef>
              <a:buSzPct val="100000"/>
              <a:buFont typeface="Arial" panose="020B0604020202020204" pitchFamily="34" charset="0"/>
              <a:buChar char="•"/>
              <a:defRPr/>
            </a:pPr>
            <a:r>
              <a:rPr lang="bg-BG" altLang="en-US" kern="1200" dirty="0">
                <a:solidFill>
                  <a:srgbClr val="000000"/>
                </a:solidFill>
                <a:latin typeface="+mj-lt"/>
                <a:ea typeface="SimSun" pitchFamily="2" charset="-122"/>
                <a:cs typeface="+mn-cs"/>
              </a:rPr>
              <a:t>оригинално </a:t>
            </a:r>
            <a:r>
              <a:rPr lang="ru-RU" altLang="en-US" kern="1200" dirty="0">
                <a:solidFill>
                  <a:srgbClr val="000000"/>
                </a:solidFill>
                <a:latin typeface="+mj-lt"/>
                <a:ea typeface="SimSun" pitchFamily="2" charset="-122"/>
                <a:cs typeface="+mn-cs"/>
              </a:rPr>
              <a:t>авторско мислене;</a:t>
            </a:r>
          </a:p>
          <a:p>
            <a:pPr marL="400050" lvl="2" indent="0" defTabSz="449263">
              <a:lnSpc>
                <a:spcPct val="90000"/>
              </a:lnSpc>
              <a:spcBef>
                <a:spcPts val="650"/>
              </a:spcBef>
              <a:buSzPct val="100000"/>
              <a:buFont typeface="Arial" panose="020B0604020202020204" pitchFamily="34" charset="0"/>
              <a:buChar char="•"/>
              <a:defRPr/>
            </a:pPr>
            <a:r>
              <a:rPr lang="ru-RU" altLang="en-US" kern="1200" dirty="0">
                <a:solidFill>
                  <a:srgbClr val="000000"/>
                </a:solidFill>
                <a:latin typeface="+mj-lt"/>
                <a:ea typeface="SimSun" pitchFamily="2" charset="-122"/>
                <a:cs typeface="+mn-cs"/>
              </a:rPr>
              <a:t>стандартизиран код, </a:t>
            </a:r>
          </a:p>
          <a:p>
            <a:pPr marL="400050" lvl="2" indent="0" defTabSz="449263">
              <a:lnSpc>
                <a:spcPct val="90000"/>
              </a:lnSpc>
              <a:spcBef>
                <a:spcPts val="650"/>
              </a:spcBef>
              <a:buSzPct val="100000"/>
              <a:buFont typeface="Arial" panose="020B0604020202020204" pitchFamily="34" charset="0"/>
              <a:buChar char="•"/>
              <a:defRPr/>
            </a:pPr>
            <a:r>
              <a:rPr lang="ru-RU" altLang="en-US" kern="1200" dirty="0">
                <a:solidFill>
                  <a:srgbClr val="000000"/>
                </a:solidFill>
                <a:latin typeface="+mj-lt"/>
                <a:ea typeface="SimSun" pitchFamily="2" charset="-122"/>
                <a:cs typeface="+mn-cs"/>
              </a:rPr>
              <a:t>оптимизация на търсачките и др. </a:t>
            </a:r>
          </a:p>
          <a:p>
            <a:pPr marL="400050" lvl="2" indent="0" defTabSz="449263">
              <a:lnSpc>
                <a:spcPct val="90000"/>
              </a:lnSpc>
              <a:spcBef>
                <a:spcPts val="650"/>
              </a:spcBef>
              <a:buSzPct val="100000"/>
              <a:buNone/>
              <a:defRPr/>
            </a:pPr>
            <a:r>
              <a:rPr lang="ru-RU" altLang="en-US" kern="1200" dirty="0">
                <a:solidFill>
                  <a:srgbClr val="000000"/>
                </a:solidFill>
                <a:latin typeface="+mj-lt"/>
                <a:ea typeface="SimSun" pitchFamily="2" charset="-122"/>
                <a:cs typeface="+mn-cs"/>
              </a:rPr>
              <a:t>Обикновено терминът уеб дизайн се използва за описването на проце</a:t>
            </a:r>
            <a:r>
              <a:rPr lang="bg-BG" altLang="en-US" kern="1200" dirty="0">
                <a:solidFill>
                  <a:srgbClr val="000000"/>
                </a:solidFill>
                <a:latin typeface="+mj-lt"/>
                <a:ea typeface="SimSun" pitchFamily="2" charset="-122"/>
                <a:cs typeface="+mn-cs"/>
              </a:rPr>
              <a:t>с</a:t>
            </a:r>
            <a:r>
              <a:rPr lang="ru-RU" altLang="en-US" kern="1200" dirty="0">
                <a:solidFill>
                  <a:srgbClr val="000000"/>
                </a:solidFill>
                <a:latin typeface="+mj-lt"/>
                <a:ea typeface="SimSun" pitchFamily="2" charset="-122"/>
                <a:cs typeface="+mn-cs"/>
              </a:rPr>
              <a:t>а, свързан с визуалния дизайн на (front-end  design) сайта, включващ и кодирането му с HTML. Последното се припокрива отчасти с уеб разработката.</a:t>
            </a:r>
            <a:endParaRPr lang="bg-BG" altLang="en-US" kern="1200" dirty="0">
              <a:solidFill>
                <a:srgbClr val="000000"/>
              </a:solidFill>
              <a:latin typeface="+mj-lt"/>
              <a:ea typeface="SimSun" pitchFamily="2" charset="-122"/>
              <a:cs typeface="+mn-cs"/>
            </a:endParaRPr>
          </a:p>
          <a:p>
            <a:pPr marL="0" indent="0">
              <a:buNone/>
            </a:pPr>
            <a:endParaRPr lang="bg-BG" sz="2000" dirty="0">
              <a:latin typeface="+mj-lt"/>
            </a:endParaRPr>
          </a:p>
        </p:txBody>
      </p:sp>
    </p:spTree>
    <p:extLst>
      <p:ext uri="{BB962C8B-B14F-4D97-AF65-F5344CB8AC3E}">
        <p14:creationId xmlns:p14="http://schemas.microsoft.com/office/powerpoint/2010/main" val="33407846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latin typeface="+mj-lt"/>
              </a:rPr>
              <a:t>Интернет и УЕБ</a:t>
            </a:r>
            <a:endParaRPr lang="bg-BG" dirty="0">
              <a:latin typeface="+mj-lt"/>
            </a:endParaRPr>
          </a:p>
        </p:txBody>
      </p:sp>
      <p:sp>
        <p:nvSpPr>
          <p:cNvPr id="3" name="Content Placeholder 2"/>
          <p:cNvSpPr>
            <a:spLocks noGrp="1"/>
          </p:cNvSpPr>
          <p:nvPr>
            <p:ph idx="1"/>
          </p:nvPr>
        </p:nvSpPr>
        <p:spPr/>
        <p:txBody>
          <a:bodyPr/>
          <a:lstStyle/>
          <a:p>
            <a:pPr lvl="0" defTabSz="449263" eaLnBrk="0" hangingPunct="0">
              <a:spcBef>
                <a:spcPts val="800"/>
              </a:spcBef>
              <a:buClr>
                <a:srgbClr val="000000"/>
              </a:buClr>
              <a:buSzPct val="100000"/>
              <a:buFont typeface="Arial" pitchFamily="34" charset="0"/>
              <a:buChar char="•"/>
              <a:defRPr/>
            </a:pPr>
            <a:r>
              <a:rPr lang="bg-BG" sz="2000" dirty="0">
                <a:solidFill>
                  <a:srgbClr val="000000"/>
                </a:solidFill>
                <a:latin typeface="+mj-lt"/>
                <a:ea typeface="SimSun" pitchFamily="2" charset="-122"/>
              </a:rPr>
              <a:t>Роля на World Wide Web (Световна паяжина), съкр. WWW, Уеб или Световната мрежа</a:t>
            </a:r>
          </a:p>
          <a:p>
            <a:pPr lvl="0" defTabSz="449263" eaLnBrk="0" hangingPunct="0">
              <a:spcBef>
                <a:spcPts val="800"/>
              </a:spcBef>
              <a:buClr>
                <a:srgbClr val="000000"/>
              </a:buClr>
              <a:buSzPct val="100000"/>
              <a:buFont typeface="Arial" pitchFamily="34" charset="0"/>
              <a:buChar char="•"/>
              <a:defRPr/>
            </a:pPr>
            <a:r>
              <a:rPr lang="bg-BG" sz="2000" dirty="0">
                <a:solidFill>
                  <a:srgbClr val="000000"/>
                </a:solidFill>
                <a:latin typeface="+mj-lt"/>
                <a:ea typeface="SimSun" pitchFamily="2" charset="-122"/>
              </a:rPr>
              <a:t>Нов начин на общуване между хората, общностите и дори начините за комуникация между електронните устройства.</a:t>
            </a:r>
          </a:p>
          <a:p>
            <a:pPr lvl="0" defTabSz="449263" eaLnBrk="0" hangingPunct="0">
              <a:spcBef>
                <a:spcPts val="800"/>
              </a:spcBef>
              <a:buClr>
                <a:srgbClr val="000000"/>
              </a:buClr>
              <a:buSzPct val="100000"/>
              <a:buFont typeface="Arial" pitchFamily="34" charset="0"/>
              <a:buChar char="•"/>
              <a:defRPr/>
            </a:pPr>
            <a:r>
              <a:rPr lang="bg-BG" sz="2000" dirty="0">
                <a:solidFill>
                  <a:srgbClr val="000000"/>
                </a:solidFill>
                <a:latin typeface="+mj-lt"/>
                <a:ea typeface="SimSun" pitchFamily="2" charset="-122"/>
              </a:rPr>
              <a:t>Услуги за е-бизнес, електронна търговия, е-икономика, електронно правителство, електронна демокрация, електронно обучение, ...</a:t>
            </a:r>
          </a:p>
          <a:p>
            <a:pPr lvl="0" defTabSz="449263" eaLnBrk="0" hangingPunct="0">
              <a:spcBef>
                <a:spcPts val="800"/>
              </a:spcBef>
              <a:buClr>
                <a:srgbClr val="000000"/>
              </a:buClr>
              <a:buSzPct val="100000"/>
              <a:buFont typeface="Arial" pitchFamily="34" charset="0"/>
              <a:buChar char="•"/>
              <a:defRPr/>
            </a:pPr>
            <a:r>
              <a:rPr lang="bg-BG" sz="2000" dirty="0">
                <a:solidFill>
                  <a:srgbClr val="000000"/>
                </a:solidFill>
                <a:latin typeface="+mj-lt"/>
                <a:ea typeface="SimSun" pitchFamily="2" charset="-122"/>
              </a:rPr>
              <a:t>Информационен обмен и взаимодействие между различни актьори – лица, организации, Уеб приложения, интелигентни агенти и др. </a:t>
            </a:r>
          </a:p>
          <a:p>
            <a:endParaRPr lang="bg-BG" sz="2000" dirty="0">
              <a:latin typeface="+mj-lt"/>
            </a:endParaRPr>
          </a:p>
        </p:txBody>
      </p:sp>
    </p:spTree>
    <p:extLst>
      <p:ext uri="{BB962C8B-B14F-4D97-AF65-F5344CB8AC3E}">
        <p14:creationId xmlns:p14="http://schemas.microsoft.com/office/powerpoint/2010/main" val="23941093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3247</TotalTime>
  <Words>3588</Words>
  <Application>Microsoft Office PowerPoint</Application>
  <PresentationFormat>On-screen Show (4:3)</PresentationFormat>
  <Paragraphs>440</Paragraphs>
  <Slides>68</Slides>
  <Notes>38</Notes>
  <HiddenSlides>0</HiddenSlides>
  <MMClips>0</MMClips>
  <ScaleCrop>false</ScaleCrop>
  <HeadingPairs>
    <vt:vector size="4" baseType="variant">
      <vt:variant>
        <vt:lpstr>Theme</vt:lpstr>
      </vt:variant>
      <vt:variant>
        <vt:i4>1</vt:i4>
      </vt:variant>
      <vt:variant>
        <vt:lpstr>Slide Titles</vt:lpstr>
      </vt:variant>
      <vt:variant>
        <vt:i4>68</vt:i4>
      </vt:variant>
    </vt:vector>
  </HeadingPairs>
  <TitlesOfParts>
    <vt:vector size="69" baseType="lpstr">
      <vt:lpstr>Office Theme</vt:lpstr>
      <vt:lpstr>PowerPoint Presentation</vt:lpstr>
      <vt:lpstr>Съдържание на курса</vt:lpstr>
      <vt:lpstr>Организация на курса</vt:lpstr>
      <vt:lpstr>Курсовият проект</vt:lpstr>
      <vt:lpstr>Курсовият проект</vt:lpstr>
      <vt:lpstr>Координати на  преподавателския екип</vt:lpstr>
      <vt:lpstr>Цели на курса</vt:lpstr>
      <vt:lpstr>Тема 1. Въведение</vt:lpstr>
      <vt:lpstr>Интернет и УЕБ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Тодорка Глушкова</dc:creator>
  <cp:lastModifiedBy>Тодорка Глушкова</cp:lastModifiedBy>
  <cp:revision>25</cp:revision>
  <dcterms:created xsi:type="dcterms:W3CDTF">2018-12-23T09:23:59Z</dcterms:created>
  <dcterms:modified xsi:type="dcterms:W3CDTF">2020-01-15T17:09:49Z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TC100690461033</vt:lpwstr>
  </property>
</Properties>
</file>