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6"/>
  </p:notesMasterIdLst>
  <p:sldIdLst>
    <p:sldId id="256" r:id="rId2"/>
    <p:sldId id="324" r:id="rId3"/>
    <p:sldId id="397" r:id="rId4"/>
    <p:sldId id="398" r:id="rId5"/>
    <p:sldId id="399" r:id="rId6"/>
    <p:sldId id="400" r:id="rId7"/>
    <p:sldId id="401" r:id="rId8"/>
    <p:sldId id="447" r:id="rId9"/>
    <p:sldId id="402" r:id="rId10"/>
    <p:sldId id="403" r:id="rId11"/>
    <p:sldId id="404" r:id="rId12"/>
    <p:sldId id="405" r:id="rId13"/>
    <p:sldId id="406" r:id="rId14"/>
    <p:sldId id="407" r:id="rId15"/>
    <p:sldId id="448" r:id="rId16"/>
    <p:sldId id="408" r:id="rId17"/>
    <p:sldId id="409" r:id="rId18"/>
    <p:sldId id="449" r:id="rId19"/>
    <p:sldId id="410" r:id="rId20"/>
    <p:sldId id="411" r:id="rId21"/>
    <p:sldId id="412" r:id="rId22"/>
    <p:sldId id="450" r:id="rId23"/>
    <p:sldId id="413" r:id="rId24"/>
    <p:sldId id="415" r:id="rId25"/>
    <p:sldId id="416" r:id="rId26"/>
    <p:sldId id="417" r:id="rId27"/>
    <p:sldId id="418" r:id="rId28"/>
    <p:sldId id="451" r:id="rId29"/>
    <p:sldId id="419" r:id="rId30"/>
    <p:sldId id="420" r:id="rId31"/>
    <p:sldId id="421" r:id="rId32"/>
    <p:sldId id="452" r:id="rId33"/>
    <p:sldId id="422" r:id="rId34"/>
    <p:sldId id="423" r:id="rId35"/>
    <p:sldId id="424" r:id="rId36"/>
    <p:sldId id="425" r:id="rId37"/>
    <p:sldId id="426" r:id="rId38"/>
    <p:sldId id="427" r:id="rId39"/>
    <p:sldId id="428" r:id="rId40"/>
    <p:sldId id="429" r:id="rId41"/>
    <p:sldId id="430" r:id="rId42"/>
    <p:sldId id="431" r:id="rId43"/>
    <p:sldId id="432" r:id="rId44"/>
    <p:sldId id="433" r:id="rId45"/>
    <p:sldId id="434" r:id="rId46"/>
    <p:sldId id="435" r:id="rId47"/>
    <p:sldId id="436" r:id="rId48"/>
    <p:sldId id="437" r:id="rId49"/>
    <p:sldId id="453" r:id="rId50"/>
    <p:sldId id="438" r:id="rId51"/>
    <p:sldId id="439" r:id="rId52"/>
    <p:sldId id="440" r:id="rId53"/>
    <p:sldId id="454" r:id="rId54"/>
    <p:sldId id="441" r:id="rId55"/>
    <p:sldId id="442" r:id="rId56"/>
    <p:sldId id="455" r:id="rId57"/>
    <p:sldId id="443" r:id="rId58"/>
    <p:sldId id="444" r:id="rId59"/>
    <p:sldId id="456" r:id="rId60"/>
    <p:sldId id="445" r:id="rId61"/>
    <p:sldId id="446" r:id="rId62"/>
    <p:sldId id="319" r:id="rId63"/>
    <p:sldId id="320" r:id="rId64"/>
    <p:sldId id="322" r:id="rId6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-7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72708" name="Date Placeholder 3"/>
          <p:cNvSpPr>
            <a:spLocks noGrp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EA6598-163D-4630-A860-6C74F1894EA5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0AD967-7C12-496A-A2F5-3FDD7C4975E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F0C567C-4741-47EE-ABED-C095F4BFABB6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3881E2A-1E52-404D-B9A2-0E3826E6F5D4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57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8E21B66-36F9-4976-9439-9D611E173FD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2409D0E-815F-44D0-8B6D-E7F704999829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8E21B66-36F9-4976-9439-9D611E173FD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2409D0E-815F-44D0-8B6D-E7F704999829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68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68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5B10621-C847-4820-8498-9A4050529BE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78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0CD495B-5619-4E60-9603-6DA6DF1FA7DF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78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78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CBB0B24-1F07-426F-A510-2130FC3B0FE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88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43CF849-53C3-4F49-8A80-0C066F1DFA7C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88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88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0D8BC37-9780-4FCE-ADDF-445B6F9B733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BBAADB9-F44C-4B51-9B95-13288EAE51BA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0D8BC37-9780-4FCE-ADDF-445B6F9B733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BBAADB9-F44C-4B51-9B95-13288EAE51BA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98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98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1BB4423-431F-4251-A6A2-1C179A0ECE5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8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A3A152B-5953-4B22-B942-A48CBB538BF6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09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09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2212658-DDAF-4002-9E1C-02714BCB8F66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C847FE1-6C02-41D8-98BC-B96AE0C3C454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29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29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B9515EB-77BE-456B-838D-060317FE1A43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ACC2E55-EEE2-4E2F-B7B6-2BB38E8D5176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39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AFF3400-76A7-42DF-B690-AD899593DFC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0A609A2-264C-4E54-93FA-94A040439ECB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AD29F7C-40BC-42D4-B0D6-4B05E3D3677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F98F5D4-6037-4F99-B5F0-72D6A7CA696B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49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D0ED62F-240C-4BAD-A617-F2A9F45280B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A7EE421-8F0D-45CF-9DB2-273BCF4F317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60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D0ED62F-240C-4BAD-A617-F2A9F45280B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A7EE421-8F0D-45CF-9DB2-273BCF4F317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60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769A8F2-9CD2-4058-A44D-9A9E41DFF48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C65D856-617D-4651-9885-A00F099A2C0B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773069B-2467-496B-8BCA-666AED4C2C3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3B6EF3-3D47-41B5-9246-A82B9FA81EC1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80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1FEF8D0-C5EA-478A-BEF5-47E745C790C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2DEF6C8-AB01-4299-9E25-12E83C37AEB0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90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1FEF8D0-C5EA-478A-BEF5-47E745C790C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2DEF6C8-AB01-4299-9E25-12E83C37AEB0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90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78BB45F-DBF0-4843-A1B4-90BB5708F98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1ED3AC4-6E00-44BE-AACF-B1589870C1FD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570EE1E-1D14-4F6B-A8CB-9E816F32FA0A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152FF83-02C6-4A82-AAF0-D7B87C63793A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11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8A200D6-7E21-4C95-82D5-0DB201244DA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4D45460-E1E9-4766-AD55-6297A8C8C14F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21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AFF3400-76A7-42DF-B690-AD899593DFC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0A609A2-264C-4E54-93FA-94A040439ECB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86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CE526E8-B375-4980-9461-E1C6E41C01C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9AB990B-A9A9-4D0B-8863-7DC599837A47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E21E134-F880-487A-9884-E38B6ADB0B5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6F9698-3068-491C-9848-4187F77E3CF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42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8359ECF-AF3B-4761-9AE6-AD75753E009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E9B40A4-E86D-4197-AEA9-7F1E38837D4E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52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7C8527F-F324-4869-860F-AD9C3A2FF9D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57FC6EB-D06C-4CBE-A2E3-CC31FC42736B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62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FDA5AEF-4300-40AC-BC8A-2B567228037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A8DAFF5-1A6B-4170-8E43-211286A06967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E7F45AF-EE30-4EC0-9B77-41D53B80F4D8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8D7D6A5-C563-4479-B24A-F67BE79B0248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83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F92A6C0-92D4-4F55-9B9D-3F6DEF58A0F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AEC9B47-4347-4BF4-BEF5-832F0F62D0B6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F92A6C0-92D4-4F55-9B9D-3F6DEF58A0F7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AEC9B47-4347-4BF4-BEF5-832F0F62D0B6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C1BB92B-DC03-409E-A406-DB370CEEB7B2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03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DAE9B02-BF07-4231-A6FD-2ED434D4713F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03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03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5D00342-6DF8-4082-A084-E2697D0EA93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8740F6A-A0F7-47A4-B8A6-6E5FF52F240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15AFA25-FAC5-4B4E-9EFD-D2E5CDE9AE4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96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FA68FAF-85D4-4A59-9189-94631BE32F76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696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96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5D00342-6DF8-4082-A084-E2697D0EA93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8740F6A-A0F7-47A4-B8A6-6E5FF52F240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53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A8402B1-6608-46A7-BCD5-F28EE196ED68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5E7E0AD-B38D-4F98-B946-305E2FCECD0F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24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6DA623B-9B65-444F-9193-2FADE3C89A2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9BDEDD0-B4CF-477C-9918-8DE05BD8BDB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6DA623B-9B65-444F-9193-2FADE3C89A2E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9BDEDD0-B4CF-477C-9918-8DE05BD8BDB2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EBB99E9-DAFA-4729-9213-6958154AEF70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61B73A1-17CB-4EB1-9CC2-27FB05165EC5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44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FDBC924-3D8B-4D8D-8F62-098214A708F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9C61902-B5CD-4A43-A653-B387C56F1BAE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FDBC924-3D8B-4D8D-8F62-098214A708FB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9C61902-B5CD-4A43-A653-B387C56F1BAE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71232A7-7E61-4B40-A6C2-74A81FAC2C0F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4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2769CDD-D6D1-46C5-9864-9B6DFD6B44B9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5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65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C203046-789B-47F5-8FBB-2AB9C1E4680C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75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F20DADD-4979-4CB2-8EA9-FCA1E3793BDA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61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75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75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62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DCDCB4B-6765-4AA9-93EF-8F0D2ADB6AF9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06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12A52BE-0EA1-49A3-8AC6-1695C0D73AFA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06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06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63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6E7AA3B-7957-48D1-9507-20F359AF4F25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522D6C7-D40A-4844-AECA-2539FB3AB6FC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16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DC74D0C-07EE-4FB2-83E4-9069EC50864D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B07B7F3-FF7E-4A07-80BF-92F197E3BBDB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7D7137-0C52-4E31-AEF4-610566DFB101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39E6E7B-E3E6-4A4D-B35A-FFF050E07558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37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023D900-1707-41FF-9282-362F85099034}" type="datetime1">
              <a:rPr lang="en-US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47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48E0176-394C-4103-8D0C-B4FD1FEC3C20}" type="slidenum">
              <a:rPr lang="bg-BG" altLang="bg-BG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47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47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egines.net.au/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034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62756" y="500651"/>
            <a:ext cx="8229600" cy="132814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1200"/>
            <a:ext cx="7818384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26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1481" y="7136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755650" y="1981200"/>
            <a:ext cx="7561263" cy="4040188"/>
          </a:xfrm>
          <a:prstGeom prst="rect">
            <a:avLst/>
          </a:prstGeom>
          <a:ln/>
        </p:spPr>
        <p:txBody>
          <a:bodyPr/>
          <a:lstStyle/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en-US" sz="19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CMYK – Cyan, Magenta, Yellow, black</a:t>
            </a: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 smtClean="0">
              <a:solidFill>
                <a:schemeClr val="tx1"/>
              </a:solidFill>
              <a:latin typeface="Arial" charset="0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/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bg-BG" sz="1900" b="1" kern="0" dirty="0" smtClean="0">
                <a:solidFill>
                  <a:schemeClr val="tx1"/>
                </a:solidFill>
                <a:latin typeface="Arial" charset="0"/>
                <a:cs typeface="+mn-cs"/>
              </a:rPr>
              <a:t> </a:t>
            </a:r>
            <a:r>
              <a:rPr lang="en-US" sz="1900" b="1" kern="0" dirty="0" smtClean="0">
                <a:solidFill>
                  <a:schemeClr val="tx1"/>
                </a:solidFill>
                <a:latin typeface="Arial" charset="0"/>
                <a:cs typeface="+mn-cs"/>
              </a:rPr>
              <a:t>RGB </a:t>
            </a:r>
            <a:r>
              <a:rPr lang="en-US" sz="1900" b="1" kern="0" dirty="0">
                <a:solidFill>
                  <a:schemeClr val="tx1"/>
                </a:solidFill>
                <a:latin typeface="Arial" charset="0"/>
                <a:cs typeface="+mn-cs"/>
              </a:rPr>
              <a:t>– Red, Green, Blue</a:t>
            </a:r>
            <a:endParaRPr lang="ru-RU" sz="19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2533" name="Picture 2" descr="image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981200"/>
            <a:ext cx="2663825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3" descr="images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596142"/>
            <a:ext cx="24257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4" descr="webcolors_rgb_spac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018" y="2211251"/>
            <a:ext cx="21685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023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3351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>
                <a:latin typeface="+mn-lt"/>
                <a:ea typeface="SimSun" charset="-122"/>
                <a:cs typeface="+mn-cs"/>
              </a:rPr>
              <a:t>RGB-</a:t>
            </a:r>
            <a:r>
              <a:rPr lang="bg-BG" sz="4000" b="1" dirty="0">
                <a:latin typeface="+mn-lt"/>
                <a:ea typeface="SimSun" charset="-122"/>
                <a:cs typeface="+mn-cs"/>
              </a:rPr>
              <a:t>цветови модел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81446" y="1981200"/>
            <a:ext cx="7772400" cy="3657600"/>
          </a:xfrm>
          <a:prstGeom prst="rect">
            <a:avLst/>
          </a:prstGeom>
          <a:ln/>
        </p:spPr>
        <p:txBody>
          <a:bodyPr/>
          <a:lstStyle/>
          <a:p>
            <a:pPr marL="280988" indent="-263525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339725" algn="l"/>
                <a:tab pos="457200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	RGB е най-разпространения цветен модел за компютърни изображения. Възможни са 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256</a:t>
            </a:r>
            <a:r>
              <a:rPr lang="en-US" sz="2200" kern="0" dirty="0" smtClean="0">
                <a:solidFill>
                  <a:schemeClr val="tx1"/>
                </a:solidFill>
                <a:latin typeface="+mj-lt"/>
                <a:ea typeface="+mn-ea"/>
              </a:rPr>
              <a:t> (0-255)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стойности за всеки от трите основни цвята: червено, зелено, синьо. Без сериозни математически познания можем да изчислим, че съществуват 16 777 216 комбинации</a:t>
            </a:r>
          </a:p>
          <a:p>
            <a:pPr marL="280988" indent="-263525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5095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Когато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всички стойности са "0" (за Red, Green и Blue), резултатният цвят ще е "черно". Когато всички стойности са "255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",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резултатният цвят ще е "бяло". Ако R=0, G=0 и B=255 очакваният цвят е "ослепително синьо" и т.н. аналогично за червено и зелено. </a:t>
            </a:r>
          </a:p>
        </p:txBody>
      </p:sp>
    </p:spTree>
    <p:extLst>
      <p:ext uri="{BB962C8B-B14F-4D97-AF65-F5344CB8AC3E}">
        <p14:creationId xmlns:p14="http://schemas.microsoft.com/office/powerpoint/2010/main" val="38604409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1481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33575"/>
            <a:ext cx="7561263" cy="3582988"/>
          </a:xfrm>
          <a:prstGeom prst="rect">
            <a:avLst/>
          </a:prstGeom>
          <a:ln/>
        </p:spPr>
        <p:txBody>
          <a:bodyPr/>
          <a:lstStyle/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en-US" sz="19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HSL/HSB/HSV – Hue, Saturation, Luminance</a:t>
            </a:r>
            <a:r>
              <a:rPr lang="en-US" sz="19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 </a:t>
            </a:r>
            <a:r>
              <a:rPr lang="en-US" sz="1900" b="1" kern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Britness</a:t>
            </a:r>
            <a:r>
              <a:rPr lang="en-US" sz="19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/Value </a:t>
            </a: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bg-BG" sz="19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4581" name="Picture 2" descr="400px-Hsl-hsv_mode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590800"/>
            <a:ext cx="3230563" cy="323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0289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30122" y="7727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762000" y="2057400"/>
            <a:ext cx="7554913" cy="3963988"/>
          </a:xfrm>
          <a:prstGeom prst="rect">
            <a:avLst/>
          </a:prstGeom>
          <a:ln/>
        </p:spPr>
        <p:txBody>
          <a:bodyPr/>
          <a:lstStyle/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Tint (нюанс) –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Цветът, получен при добавяне на бяло към друг цвят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Tone </a:t>
            </a: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(тон) –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Цветът,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получен при добавяне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сиво към друг цвят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Shade </a:t>
            </a: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(сянка) –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Цветът,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получен при добавяне на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черно към друг цвят</a:t>
            </a:r>
          </a:p>
          <a:p>
            <a:pPr marL="608013" indent="-60801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endParaRPr lang="ru-RU" sz="2400" b="1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8" t="36771" r="39375" b="35835"/>
          <a:stretch>
            <a:fillRect/>
          </a:stretch>
        </p:blipFill>
        <p:spPr bwMode="auto">
          <a:xfrm>
            <a:off x="4992190" y="2611438"/>
            <a:ext cx="3287712" cy="317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868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49222" y="2286000"/>
            <a:ext cx="7391400" cy="241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>
                <a:latin typeface="+mj-lt"/>
              </a:rPr>
              <a:t>Обикновено ако настройваме цвят със софтуерна програма, и двата модела HSL и RGB използват един и същ диалогов прозорец (Adobe Photoshop например). </a:t>
            </a:r>
            <a:endParaRPr lang="en-US" sz="2400" kern="0" dirty="0" smtClean="0">
              <a:latin typeface="+mj-lt"/>
            </a:endParaRP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 smtClean="0">
                <a:latin typeface="+mj-lt"/>
              </a:rPr>
              <a:t>Когато търси</a:t>
            </a:r>
            <a:r>
              <a:rPr lang="bg-BG" sz="2400" kern="0" dirty="0" smtClean="0">
                <a:latin typeface="+mj-lt"/>
              </a:rPr>
              <a:t>м</a:t>
            </a:r>
            <a:r>
              <a:rPr lang="ru-RU" sz="2400" kern="0" dirty="0" smtClean="0">
                <a:latin typeface="+mj-lt"/>
              </a:rPr>
              <a:t> </a:t>
            </a:r>
            <a:r>
              <a:rPr lang="ru-RU" sz="2400" kern="0" dirty="0">
                <a:latin typeface="+mj-lt"/>
              </a:rPr>
              <a:t>или </a:t>
            </a:r>
            <a:r>
              <a:rPr lang="ru-RU" sz="2400" kern="0" dirty="0" smtClean="0">
                <a:latin typeface="+mj-lt"/>
              </a:rPr>
              <a:t>настройва</a:t>
            </a:r>
            <a:r>
              <a:rPr lang="bg-BG" sz="2400" kern="0" dirty="0">
                <a:latin typeface="+mj-lt"/>
              </a:rPr>
              <a:t>м</a:t>
            </a:r>
            <a:r>
              <a:rPr lang="ru-RU" sz="2400" kern="0" dirty="0" smtClean="0">
                <a:latin typeface="+mj-lt"/>
              </a:rPr>
              <a:t>е </a:t>
            </a:r>
            <a:r>
              <a:rPr lang="ru-RU" sz="2400" kern="0" dirty="0">
                <a:latin typeface="+mj-lt"/>
              </a:rPr>
              <a:t>определен цвят HSL модела е по-удобен от RGB модела.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30122" y="7727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620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1" y="1905000"/>
            <a:ext cx="7924800" cy="3829050"/>
          </a:xfrm>
          <a:prstGeom prst="rect">
            <a:avLst/>
          </a:prstGeom>
          <a:ln/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Всеки цвят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се разлага на трите си съставни от системата HSV(Hue-тон, Saturation-наситеност, Value-яркост). </a:t>
            </a:r>
          </a:p>
          <a:p>
            <a:pPr marL="608013" indent="-2111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>
                <a:solidFill>
                  <a:schemeClr val="tx1"/>
                </a:solidFill>
                <a:ea typeface="+mn-ea"/>
              </a:rPr>
              <a:t>"Hue" – </a:t>
            </a:r>
            <a:r>
              <a:rPr lang="ru-RU" sz="2000" kern="0" dirty="0">
                <a:solidFill>
                  <a:schemeClr val="tx1"/>
                </a:solidFill>
                <a:ea typeface="+mn-ea"/>
              </a:rPr>
              <a:t>тон. Приемаме го като цвят или цветен нюанс</a:t>
            </a:r>
          </a:p>
          <a:p>
            <a:pPr marL="608013" indent="-2111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>
                <a:solidFill>
                  <a:schemeClr val="tx1"/>
                </a:solidFill>
                <a:ea typeface="+mn-ea"/>
              </a:rPr>
              <a:t>"Saturation" </a:t>
            </a:r>
            <a:r>
              <a:rPr lang="ru-RU" sz="2000" kern="0" dirty="0">
                <a:solidFill>
                  <a:schemeClr val="tx1"/>
                </a:solidFill>
                <a:ea typeface="+mn-ea"/>
              </a:rPr>
              <a:t>е наситеността (количеството) на всеки един цвят. Определя колко да е зелено зеленото, например. Когато намалява клони към сиво.</a:t>
            </a:r>
          </a:p>
          <a:p>
            <a:pPr marL="608013" indent="-2111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000" b="1" kern="0" dirty="0">
                <a:solidFill>
                  <a:schemeClr val="tx1"/>
                </a:solidFill>
                <a:ea typeface="+mn-ea"/>
              </a:rPr>
              <a:t>"Luminance", "Brightness" или “Value" </a:t>
            </a:r>
            <a:r>
              <a:rPr lang="ru-RU" sz="2000" kern="0" dirty="0">
                <a:solidFill>
                  <a:schemeClr val="tx1"/>
                </a:solidFill>
                <a:ea typeface="+mn-ea"/>
              </a:rPr>
              <a:t>е осветеността (яркостта, силата) на цвета. При добавяне на luminance, получавате по-светла версия на цвета, с който работим и обратно.</a:t>
            </a:r>
            <a:r>
              <a:rPr lang="ru-RU" sz="2000" b="1" kern="0" dirty="0">
                <a:solidFill>
                  <a:schemeClr val="tx1"/>
                </a:solidFill>
                <a:ea typeface="+mn-e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3316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46326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4000" b="1" kern="0" dirty="0">
                <a:latin typeface="+mj-lt"/>
                <a:cs typeface="Arial" charset="0"/>
              </a:rPr>
              <a:t>Indexed Color модел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546327" y="1905000"/>
            <a:ext cx="7988074" cy="5113338"/>
          </a:xfrm>
          <a:prstGeom prst="rect">
            <a:avLst/>
          </a:prstGeom>
          <a:ln/>
        </p:spPr>
        <p:txBody>
          <a:bodyPr/>
          <a:lstStyle/>
          <a:p>
            <a:pPr marL="431800" indent="-4318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ситуации, когато се налага да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използваме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ограничен брой цветове, е непрактично или невъзможно да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дефинираме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цветовете директно. </a:t>
            </a:r>
            <a:endParaRPr lang="ru-RU" sz="24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31800" indent="-4318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Ако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имате изображение с няколко бита на пиксел (1, 2, 3, 4 или 8, например), тогава всеки пиксел е твърде малък за да съдържа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пълната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цветова дефиниция. </a:t>
            </a:r>
            <a:endParaRPr lang="ru-RU" sz="24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31800" indent="-4318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Тогава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неговият цвят може да бъде описан срещу определен индекс в списък или таблица от цветни стойности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24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229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46326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4000" b="1" kern="0" dirty="0">
                <a:latin typeface="+mj-lt"/>
                <a:cs typeface="Arial" charset="0"/>
              </a:rPr>
              <a:t>Indexed Color модел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546327" y="1905000"/>
            <a:ext cx="7988074" cy="4038600"/>
          </a:xfrm>
          <a:prstGeom prst="rect">
            <a:avLst/>
          </a:prstGeom>
          <a:ln/>
        </p:spPr>
        <p:txBody>
          <a:bodyPr/>
          <a:lstStyle/>
          <a:p>
            <a:pPr marL="431800" indent="-4318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използване на мастилено-струен принтер или перо за плотиране, ще бъде много по-лесно, а в повечето случаи и по-прецизно да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дефинираме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всеки цвят като индекс от списък с точно определени цветове, отколкото да използвате неговата действителна цветова стойност. </a:t>
            </a:r>
            <a:endParaRPr lang="ru-RU" sz="24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31800" indent="-4318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случай, че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желаем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 ограничите потребителя да използва при изобразяване специфичен набор от цветове,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можем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 ги подредите в списък и да ги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индексираме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1922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23591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608013" indent="-608013" algn="ctr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4000" b="1" kern="0" dirty="0">
                <a:latin typeface="+mj-lt"/>
                <a:cs typeface="+mn-cs"/>
              </a:rPr>
              <a:t>Indexed Color модел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200"/>
            <a:ext cx="7924800" cy="3860800"/>
          </a:xfrm>
          <a:prstGeom prst="rect">
            <a:avLst/>
          </a:prstGeom>
          <a:ln/>
        </p:spPr>
        <p:txBody>
          <a:bodyPr/>
          <a:lstStyle/>
          <a:p>
            <a:pPr marL="34925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Стойността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индексирания цвят представлява определение сочещо към определен индекс от списък с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цветове.</a:t>
            </a:r>
          </a:p>
          <a:p>
            <a:pPr marL="34925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Indexed 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Color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 същият като RGB модела и може да се разглежда като негова подсекция. Използвайки този модел,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имаме лимит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256 цвята дефинирани от кои да е от 16,7-те милиона цвята от RGB модела.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925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608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Индексираният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цвят е много важен за GIF изображенията, а те са един от най-разпространените графични файлови формати в мрежата.</a:t>
            </a:r>
          </a:p>
        </p:txBody>
      </p:sp>
    </p:spTree>
    <p:extLst>
      <p:ext uri="{BB962C8B-B14F-4D97-AF65-F5344CB8AC3E}">
        <p14:creationId xmlns:p14="http://schemas.microsoft.com/office/powerpoint/2010/main" val="3961165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919163" y="6858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>
                <a:solidFill>
                  <a:schemeClr val="tx1"/>
                </a:solidFill>
              </a:rPr>
              <a:t>Тема </a:t>
            </a:r>
            <a:r>
              <a:rPr lang="en-US" altLang="en-US" dirty="0" smtClean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0" y="2057400"/>
            <a:ext cx="7010400" cy="3581400"/>
          </a:xfrm>
        </p:spPr>
        <p:txBody>
          <a:bodyPr/>
          <a:lstStyle/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bg-BG" sz="2400" dirty="0">
                <a:solidFill>
                  <a:schemeClr val="tx1"/>
                </a:solidFill>
                <a:latin typeface="Arial" charset="0"/>
                <a:ea typeface="SimSun" charset="-122"/>
              </a:rPr>
              <a:t>Цветови и </a:t>
            </a:r>
            <a:r>
              <a:rPr lang="ru-RU" sz="2400" dirty="0">
                <a:solidFill>
                  <a:schemeClr val="tx1"/>
                </a:solidFill>
                <a:latin typeface="Arial" charset="0"/>
                <a:ea typeface="SimSun" charset="-122"/>
              </a:rPr>
              <a:t>файлови формати за Уеб и печат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400" dirty="0">
              <a:solidFill>
                <a:schemeClr val="tx1"/>
              </a:solidFill>
              <a:latin typeface="Arial" charset="0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solidFill>
                  <a:schemeClr val="tx1"/>
                </a:solidFill>
                <a:latin typeface="Arial" charset="0"/>
                <a:ea typeface="SimSun" charset="-122"/>
              </a:rPr>
              <a:t>Какво е важно да знаем за цветовете и тяхното значение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400" dirty="0">
              <a:solidFill>
                <a:schemeClr val="tx1"/>
              </a:solidFill>
              <a:latin typeface="Arial" charset="0"/>
              <a:ea typeface="SimSun" charset="-122"/>
            </a:endParaRP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Clr>
                <a:srgbClr val="000000"/>
              </a:buClr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solidFill>
                  <a:schemeClr val="tx1"/>
                </a:solidFill>
                <a:latin typeface="Arial" charset="0"/>
                <a:ea typeface="SimSun" charset="-122"/>
              </a:rPr>
              <a:t>Символика на цветовете</a:t>
            </a:r>
          </a:p>
          <a:p>
            <a:pPr marL="4762" indent="0">
              <a:lnSpc>
                <a:spcPct val="90000"/>
              </a:lnSpc>
              <a:spcBef>
                <a:spcPts val="650"/>
              </a:spcBef>
              <a:buSzPct val="100000"/>
              <a:buNone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400" dirty="0">
              <a:solidFill>
                <a:schemeClr val="tx1"/>
              </a:solidFill>
              <a:latin typeface="Arial" pitchFamily="34" charset="0"/>
              <a:ea typeface="SimSun" charset="-122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2931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32299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29700" name="Text Box 2"/>
          <p:cNvSpPr txBox="1">
            <a:spLocks noChangeArrowheads="1"/>
          </p:cNvSpPr>
          <p:nvPr/>
        </p:nvSpPr>
        <p:spPr bwMode="auto">
          <a:xfrm>
            <a:off x="304800" y="1905000"/>
            <a:ext cx="8229600" cy="406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457200" indent="-454025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en-US" altLang="bg-BG" sz="2000" b="1" dirty="0">
                <a:solidFill>
                  <a:schemeClr val="tx1"/>
                </a:solidFill>
                <a:latin typeface="Arial" pitchFamily="34" charset="0"/>
              </a:rPr>
              <a:t>	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1. Формати за цифрова фотография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pitchFamily="34" charset="0"/>
              </a:rPr>
              <a:t>		</a:t>
            </a:r>
            <a:r>
              <a:rPr lang="bg-BG" altLang="bg-BG" sz="2000" dirty="0" smtClean="0">
                <a:solidFill>
                  <a:schemeClr val="tx1"/>
                </a:solidFill>
                <a:latin typeface="Arial" pitchFamily="34" charset="0"/>
              </a:rPr>
              <a:t>- 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PSD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		</a:t>
            </a:r>
            <a:r>
              <a:rPr lang="bg-BG" altLang="bg-BG" sz="2000" b="1" dirty="0" smtClean="0">
                <a:solidFill>
                  <a:schemeClr val="tx1"/>
                </a:solidFill>
                <a:latin typeface="Arial" pitchFamily="34" charset="0"/>
              </a:rPr>
              <a:t>- 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TIFF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		</a:t>
            </a:r>
            <a:r>
              <a:rPr lang="bg-BG" altLang="bg-BG" sz="2000" b="1" dirty="0" smtClean="0">
                <a:solidFill>
                  <a:schemeClr val="tx1"/>
                </a:solidFill>
                <a:latin typeface="Arial" pitchFamily="34" charset="0"/>
              </a:rPr>
              <a:t>- 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JPG (</a:t>
            </a:r>
            <a:r>
              <a:rPr lang="bg-BG" altLang="bg-BG" sz="2000" i="1" dirty="0">
                <a:solidFill>
                  <a:schemeClr val="tx1"/>
                </a:solidFill>
                <a:latin typeface="Arial" pitchFamily="34" charset="0"/>
              </a:rPr>
              <a:t>по-скоро вид компресия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) – </a:t>
            </a:r>
            <a:r>
              <a:rPr lang="bg-BG" altLang="bg-BG" sz="2000" i="1" dirty="0">
                <a:solidFill>
                  <a:schemeClr val="tx1"/>
                </a:solidFill>
                <a:latin typeface="Arial" pitchFamily="34" charset="0"/>
              </a:rPr>
              <a:t>не поддържа 16-bit цвят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		</a:t>
            </a:r>
            <a:r>
              <a:rPr lang="bg-BG" altLang="bg-BG" sz="2000" b="1" dirty="0" smtClean="0">
                <a:solidFill>
                  <a:schemeClr val="tx1"/>
                </a:solidFill>
                <a:latin typeface="Arial" pitchFamily="34" charset="0"/>
              </a:rPr>
              <a:t>- 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PDF</a:t>
            </a:r>
            <a:b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</a:b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	</a:t>
            </a:r>
            <a:r>
              <a:rPr lang="bg-BG" altLang="bg-BG" sz="2000" b="1" dirty="0" smtClean="0">
                <a:solidFill>
                  <a:schemeClr val="tx1"/>
                </a:solidFill>
                <a:latin typeface="Arial" pitchFamily="34" charset="0"/>
              </a:rPr>
              <a:t>- 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Large Document Format (PSB): </a:t>
            </a:r>
            <a:r>
              <a:rPr lang="bg-BG" altLang="bg-BG" sz="2000" i="1" dirty="0">
                <a:solidFill>
                  <a:schemeClr val="tx1"/>
                </a:solidFill>
                <a:latin typeface="Arial" pitchFamily="34" charset="0"/>
              </a:rPr>
              <a:t>за големи изображения 30 000 pixels ширина или височина</a:t>
            </a:r>
            <a:br>
              <a:rPr lang="bg-BG" altLang="bg-BG" sz="2000" i="1" dirty="0">
                <a:solidFill>
                  <a:schemeClr val="tx1"/>
                </a:solidFill>
                <a:latin typeface="Arial" pitchFamily="34" charset="0"/>
              </a:rPr>
            </a:br>
            <a:r>
              <a:rPr lang="bg-BG" altLang="bg-BG" sz="2000" b="1" dirty="0" smtClean="0">
                <a:solidFill>
                  <a:schemeClr val="tx1"/>
                </a:solidFill>
                <a:latin typeface="Arial" pitchFamily="34" charset="0"/>
              </a:rPr>
              <a:t>2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. Формати за уеб и десктоп приложения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000" dirty="0">
                <a:solidFill>
                  <a:schemeClr val="tx1"/>
                </a:solidFill>
                <a:latin typeface="Arial" pitchFamily="34" charset="0"/>
              </a:rPr>
              <a:t>		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- JPG (</a:t>
            </a:r>
            <a:r>
              <a:rPr lang="bg-BG" altLang="bg-BG" sz="2000" dirty="0">
                <a:solidFill>
                  <a:schemeClr val="tx1"/>
                </a:solidFill>
                <a:latin typeface="Arial" pitchFamily="34" charset="0"/>
              </a:rPr>
              <a:t>за снимки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		- GIF (</a:t>
            </a:r>
            <a:r>
              <a:rPr lang="bg-BG" altLang="bg-BG" sz="1800" dirty="0">
                <a:solidFill>
                  <a:schemeClr val="tx1"/>
                </a:solidFill>
                <a:latin typeface="Arial" pitchFamily="34" charset="0"/>
              </a:rPr>
              <a:t>GIF е по-подходящ за уеб бутони и банери, близките           цветове се трансформират в един –поддържа неповече от 256 цвята)</a:t>
            </a:r>
            <a:br>
              <a:rPr lang="bg-BG" altLang="bg-BG" sz="1800" dirty="0">
                <a:solidFill>
                  <a:schemeClr val="tx1"/>
                </a:solidFill>
                <a:latin typeface="Arial" pitchFamily="34" charset="0"/>
              </a:rPr>
            </a:br>
            <a:r>
              <a:rPr lang="bg-BG" altLang="bg-BG" sz="2000" dirty="0">
                <a:solidFill>
                  <a:schemeClr val="tx1"/>
                </a:solidFill>
                <a:latin typeface="Arial" pitchFamily="34" charset="0"/>
              </a:rPr>
              <a:t>	- </a:t>
            </a:r>
            <a:r>
              <a:rPr lang="bg-BG" altLang="bg-BG" sz="2000" b="1" dirty="0">
                <a:solidFill>
                  <a:schemeClr val="tx1"/>
                </a:solidFill>
                <a:latin typeface="Arial" pitchFamily="34" charset="0"/>
              </a:rPr>
              <a:t>PNG (</a:t>
            </a:r>
            <a:r>
              <a:rPr lang="bg-BG" altLang="bg-BG" sz="2000" dirty="0">
                <a:solidFill>
                  <a:schemeClr val="tx1"/>
                </a:solidFill>
                <a:latin typeface="Arial" pitchFamily="34" charset="0"/>
              </a:rPr>
              <a:t>PNG </a:t>
            </a:r>
            <a:r>
              <a:rPr lang="bg-BG" altLang="bg-BG" sz="2000" dirty="0" smtClean="0">
                <a:solidFill>
                  <a:schemeClr val="tx1"/>
                </a:solidFill>
                <a:latin typeface="Arial" pitchFamily="34" charset="0"/>
              </a:rPr>
              <a:t>е </a:t>
            </a:r>
            <a:r>
              <a:rPr lang="bg-BG" altLang="bg-BG" sz="2000" dirty="0">
                <a:solidFill>
                  <a:schemeClr val="tx1"/>
                </a:solidFill>
                <a:latin typeface="Arial" pitchFamily="34" charset="0"/>
              </a:rPr>
              <a:t>в два варианта: </a:t>
            </a:r>
            <a:r>
              <a:rPr lang="bg-BG" altLang="bg-BG" sz="2000" i="1" dirty="0">
                <a:solidFill>
                  <a:schemeClr val="tx1"/>
                </a:solidFill>
                <a:latin typeface="Arial" pitchFamily="34" charset="0"/>
              </a:rPr>
              <a:t>PNG-8 (подходящ 	за GIF) и PNG-24 (подходящ за JPEG), </a:t>
            </a:r>
            <a:r>
              <a:rPr lang="bg-BG" altLang="bg-BG" sz="2000" i="1" dirty="0" smtClean="0">
                <a:solidFill>
                  <a:schemeClr val="tx1"/>
                </a:solidFill>
                <a:latin typeface="Arial" pitchFamily="34" charset="0"/>
              </a:rPr>
              <a:t>поддържа прозрачност.</a:t>
            </a:r>
            <a:endParaRPr lang="bg-BG" altLang="bg-BG" sz="2000" i="1" dirty="0">
              <a:solidFill>
                <a:schemeClr val="tx1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0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2625" y="1981200"/>
            <a:ext cx="8004175" cy="3886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402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000" b="1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3</a:t>
            </a: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. Формати за печат (задължително в </a:t>
            </a:r>
            <a:r>
              <a:rPr lang="en-US" sz="20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CMYK</a:t>
            </a: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marL="457200" indent="-45402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TIFF</a:t>
            </a:r>
          </a:p>
          <a:p>
            <a:pPr marL="457200" indent="-45402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000" b="1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EPS</a:t>
            </a:r>
          </a:p>
          <a:p>
            <a:pPr marL="457200" indent="-45402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en-US" sz="2000" b="1" kern="0" dirty="0" smtClean="0">
                <a:solidFill>
                  <a:srgbClr val="000000"/>
                </a:solidFill>
                <a:latin typeface="+mn-lt"/>
              </a:rPr>
              <a:t>PSD</a:t>
            </a:r>
          </a:p>
          <a:p>
            <a:pPr marL="457200" indent="-45402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000" b="1" kern="0" dirty="0">
                <a:solidFill>
                  <a:srgbClr val="000000"/>
                </a:solidFill>
              </a:rPr>
              <a:t>DCS: </a:t>
            </a:r>
            <a:r>
              <a:rPr lang="bg-BG" sz="2000" kern="0" dirty="0" smtClean="0">
                <a:solidFill>
                  <a:srgbClr val="000000"/>
                </a:solidFill>
              </a:rPr>
              <a:t>вариация </a:t>
            </a:r>
            <a:r>
              <a:rPr lang="bg-BG" sz="2000" kern="0" dirty="0">
                <a:solidFill>
                  <a:srgbClr val="000000"/>
                </a:solidFill>
              </a:rPr>
              <a:t>на EPS формата, който има поддръжка на спот цветове и прозрачност. Използва се </a:t>
            </a:r>
            <a:r>
              <a:rPr lang="bg-BG" sz="2000" kern="0" dirty="0" smtClean="0">
                <a:solidFill>
                  <a:srgbClr val="000000"/>
                </a:solidFill>
              </a:rPr>
              <a:t>с QuarkXPress</a:t>
            </a:r>
            <a:r>
              <a:rPr lang="bg-BG" sz="2000" kern="0" dirty="0">
                <a:solidFill>
                  <a:srgbClr val="000000"/>
                </a:solidFill>
              </a:rPr>
              <a:t>.</a:t>
            </a:r>
          </a:p>
          <a:p>
            <a:pPr marL="457200" indent="-45402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000" b="1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PDF </a:t>
            </a:r>
            <a:r>
              <a:rPr lang="bg-BG" sz="20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(поддържа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spot color канала, прозрачност за разлика от EPS</a:t>
            </a:r>
            <a:r>
              <a:rPr lang="bg-BG" sz="2000" b="1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)</a:t>
            </a:r>
            <a:endParaRPr lang="en-US" sz="2000" b="1" kern="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1553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2624" y="1981200"/>
            <a:ext cx="8004175" cy="3886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17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Да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напомним разликата между Spot и Process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Color</a:t>
            </a:r>
            <a:endParaRPr lang="en-US" sz="2200" kern="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6075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Ако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публикацията съдържа само един-два-три цвята, например черен текст и сини рамки, то печатът се извършва в два етапа: със син цвят се нанасят рамките, а след това с черен се печата текста. </a:t>
            </a:r>
            <a:endParaRPr lang="en-US" sz="2200" kern="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6075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Тук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синята боя задава самият цвят, наречен прост цвят (Spot Color), получен като предварително се смесват някои основни цветове в смесителя. </a:t>
            </a:r>
            <a:endParaRPr lang="en-US" sz="2200" kern="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6075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Този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способ на печат е изгоден, когато има само няколко цвята, но при печат на цветна снимка, например, вече трябва да се използват много нюанси на различните цветове. </a:t>
            </a:r>
          </a:p>
        </p:txBody>
      </p:sp>
    </p:spTree>
    <p:extLst>
      <p:ext uri="{BB962C8B-B14F-4D97-AF65-F5344CB8AC3E}">
        <p14:creationId xmlns:p14="http://schemas.microsoft.com/office/powerpoint/2010/main" val="3573821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599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09599" y="1828800"/>
            <a:ext cx="8139113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6075" indent="-342900" eaLnBrk="0" hangingPunct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100" kern="0" dirty="0">
                <a:latin typeface="+mn-lt"/>
                <a:ea typeface="+mn-ea"/>
                <a:cs typeface="+mn-cs"/>
              </a:rPr>
              <a:t>В такива случаи се използва синтез на цвета, с помощта на основните цветове – C, M, Y, K. Цветовете получени по този начин се наричат съставни (Process Color).</a:t>
            </a:r>
          </a:p>
          <a:p>
            <a:pPr marL="346075" indent="-342900" eaLnBrk="0" hangingPunct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100" kern="0" dirty="0">
                <a:latin typeface="+mn-lt"/>
                <a:ea typeface="+mn-ea"/>
                <a:cs typeface="+mn-cs"/>
              </a:rPr>
              <a:t>Основните цветове при печат не могат да възпроизведат всички оттенъци (нюанси) на цветовете. Например, не е възможно да предадат ярко сините и оранжеви тонове, златните и сребърни цветове. Затова, за по-точното им възпроизвеждане, се използва Spot Color.</a:t>
            </a:r>
          </a:p>
          <a:p>
            <a:pPr marL="346075" indent="-342900" eaLnBrk="0" hangingPunct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57200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8983663" algn="l"/>
                <a:tab pos="9432925" algn="l"/>
                <a:tab pos="9882188" algn="l"/>
                <a:tab pos="10331450" algn="l"/>
                <a:tab pos="10780713" algn="l"/>
              </a:tabLst>
              <a:defRPr/>
            </a:pPr>
            <a:r>
              <a:rPr lang="bg-BG" sz="2100" kern="0" dirty="0">
                <a:latin typeface="+mn-lt"/>
                <a:ea typeface="+mn-ea"/>
                <a:cs typeface="+mn-cs"/>
              </a:rPr>
              <a:t>Съществуват няколко системи Spot-цветове. У нас най-разпространена е системата PANTONE. Издават се каталози на цветовете, позволяващи да се избере необходимия оттенък и да се зададе необходимия цвят</a:t>
            </a:r>
            <a:r>
              <a:rPr lang="bg-BG" sz="21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2538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88599" y="73973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Цветовете и тяхната символика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1" y="1981200"/>
            <a:ext cx="8153399" cy="37353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000" b="1" kern="0" dirty="0">
                <a:latin typeface="+mn-lt"/>
                <a:ea typeface="+mn-ea"/>
                <a:cs typeface="+mn-cs"/>
              </a:rPr>
              <a:t>	Изборът на цветовете за вашият уеб сайт</a:t>
            </a:r>
            <a:r>
              <a:rPr lang="bg-BG" sz="2000" kern="0" dirty="0">
                <a:latin typeface="+mn-lt"/>
                <a:ea typeface="+mn-ea"/>
                <a:cs typeface="+mn-cs"/>
              </a:rPr>
              <a:t> е от първостепенно значение точно както и подбора на графичното и текстово съдържание. За никого не е тайна, че </a:t>
            </a:r>
            <a:r>
              <a:rPr lang="bg-BG" sz="2000" b="1" kern="0" dirty="0">
                <a:latin typeface="+mn-lt"/>
                <a:ea typeface="+mn-ea"/>
                <a:cs typeface="+mn-cs"/>
              </a:rPr>
              <a:t>цветовете влияят върху човешкия мозък и психиката</a:t>
            </a:r>
            <a:r>
              <a:rPr lang="bg-BG" sz="2000" kern="0" dirty="0">
                <a:latin typeface="+mn-lt"/>
                <a:ea typeface="+mn-ea"/>
                <a:cs typeface="+mn-cs"/>
              </a:rPr>
              <a:t>. Някои цветове могат да предизвикат специфични емоции у хората.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000" b="1" kern="0" dirty="0">
                <a:latin typeface="+mn-lt"/>
                <a:ea typeface="+mn-ea"/>
                <a:cs typeface="+mn-cs"/>
              </a:rPr>
              <a:t>	</a:t>
            </a:r>
            <a:r>
              <a:rPr lang="bg-BG" sz="2000" b="1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Неутрални цветове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000" b="1" kern="0" dirty="0">
                <a:latin typeface="+mn-lt"/>
                <a:ea typeface="+mn-ea"/>
                <a:cs typeface="+mn-cs"/>
              </a:rPr>
              <a:t>	Бяло</a:t>
            </a:r>
            <a:r>
              <a:rPr lang="bg-BG" sz="2000" kern="0" dirty="0">
                <a:latin typeface="+mn-lt"/>
                <a:ea typeface="+mn-ea"/>
                <a:cs typeface="+mn-cs"/>
              </a:rPr>
              <a:t> – Бялото е символ на чистотата и непорочността. В източните култури това е цвета на смъртта, докато в западните – на брака и надеждата.</a:t>
            </a:r>
            <a:br>
              <a:rPr lang="bg-BG" sz="2000" kern="0" dirty="0">
                <a:latin typeface="+mn-lt"/>
                <a:ea typeface="+mn-ea"/>
                <a:cs typeface="+mn-cs"/>
              </a:rPr>
            </a:br>
            <a:r>
              <a:rPr lang="bg-BG" sz="2000" b="1" kern="0" dirty="0">
                <a:latin typeface="+mn-lt"/>
                <a:ea typeface="+mn-ea"/>
                <a:cs typeface="+mn-cs"/>
              </a:rPr>
              <a:t>Сиво</a:t>
            </a:r>
            <a:r>
              <a:rPr lang="bg-BG" sz="2000" kern="0" dirty="0">
                <a:latin typeface="+mn-lt"/>
                <a:ea typeface="+mn-ea"/>
                <a:cs typeface="+mn-cs"/>
              </a:rPr>
              <a:t> – Сивите нюанси излъчват надеждност и консерватизъм. Оттенъците на сивото са едни от най-популярните цветове за бизнес облеклото.</a:t>
            </a:r>
            <a:br>
              <a:rPr lang="bg-BG" sz="2000" kern="0" dirty="0">
                <a:latin typeface="+mn-lt"/>
                <a:ea typeface="+mn-ea"/>
                <a:cs typeface="+mn-cs"/>
              </a:rPr>
            </a:br>
            <a:r>
              <a:rPr lang="bg-BG" sz="2000" b="1" kern="0" dirty="0">
                <a:latin typeface="+mn-lt"/>
                <a:ea typeface="+mn-ea"/>
                <a:cs typeface="+mn-cs"/>
              </a:rPr>
              <a:t>Кафяво</a:t>
            </a:r>
            <a:r>
              <a:rPr lang="bg-BG" sz="2000" kern="0" dirty="0">
                <a:latin typeface="+mn-lt"/>
                <a:ea typeface="+mn-ea"/>
                <a:cs typeface="+mn-cs"/>
              </a:rPr>
              <a:t> – Символ на земята, дома и семейството.</a:t>
            </a:r>
            <a:br>
              <a:rPr lang="bg-BG" sz="2000" kern="0" dirty="0">
                <a:latin typeface="+mn-lt"/>
                <a:ea typeface="+mn-ea"/>
                <a:cs typeface="+mn-cs"/>
              </a:rPr>
            </a:br>
            <a:r>
              <a:rPr lang="bg-BG" sz="2000" b="1" kern="0" dirty="0">
                <a:latin typeface="+mn-lt"/>
                <a:ea typeface="+mn-ea"/>
                <a:cs typeface="+mn-cs"/>
              </a:rPr>
              <a:t>Черно</a:t>
            </a:r>
            <a:r>
              <a:rPr lang="bg-BG" sz="2000" kern="0" dirty="0">
                <a:latin typeface="+mn-lt"/>
                <a:ea typeface="+mn-ea"/>
                <a:cs typeface="+mn-cs"/>
              </a:rPr>
              <a:t> – Черното изразява сила, елегантност и съвършенство. Освен това в западните култури то е цветът на смъртта.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000" kern="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482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7891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n-lt"/>
                <a:ea typeface="SimSun" charset="-122"/>
                <a:cs typeface="+mn-cs"/>
              </a:rPr>
              <a:t>Цветовете и тяхната символика</a:t>
            </a:r>
            <a:endParaRPr lang="bg-BG" sz="4000" b="1" dirty="0">
              <a:latin typeface="+mn-lt"/>
              <a:ea typeface="SimSun" charset="-122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95288" y="1981200"/>
            <a:ext cx="8229600" cy="3878263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200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	</a:t>
            </a:r>
            <a:r>
              <a:rPr lang="bg-BG" sz="2200" b="1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Топли цветове</a:t>
            </a:r>
          </a:p>
          <a:p>
            <a:pPr marL="342900" indent="-342900" eaLnBrk="0" hangingPunct="0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Червено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– Червените нюанси са идеални за привличане на внимание. Ето защо са често използвани в писма за продажби, за да подчертаят специална точка. Червеното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символизира също гн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</a:rPr>
              <a:t>яв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, насилие, страст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може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да повиши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кръвното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налягане на хората.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Жълто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– Жълтото може да означава, както слабост и страхливост, така и топлота и щастие.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Оранжево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Може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да се </a:t>
            </a:r>
            <a:r>
              <a:rPr lang="bg-BG" sz="22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асоциира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с есенната реколта или Хелоуин. Освен това стимулира апетита.</a:t>
            </a:r>
            <a:b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bg-BG" sz="2200" b="1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Розово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– Розовото обикновено символизира невинност, женственост и романтика. </a:t>
            </a:r>
          </a:p>
        </p:txBody>
      </p:sp>
    </p:spTree>
    <p:extLst>
      <p:ext uri="{BB962C8B-B14F-4D97-AF65-F5344CB8AC3E}">
        <p14:creationId xmlns:p14="http://schemas.microsoft.com/office/powerpoint/2010/main" val="8545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Цветовете и тяхната символика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42529" y="1981200"/>
            <a:ext cx="7982359" cy="38862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200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	</a:t>
            </a:r>
            <a:r>
              <a:rPr lang="bg-BG" sz="2200" b="1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Студени</a:t>
            </a:r>
            <a:r>
              <a:rPr lang="bg-BG" sz="2200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bg-BG" sz="2200" b="1" kern="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цветове</a:t>
            </a:r>
          </a:p>
          <a:p>
            <a:pPr marL="342900" indent="-342900" eaLnBrk="0" hangingPunct="0">
              <a:lnSpc>
                <a:spcPct val="9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	Син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– Влияе успокояващо. Символ на интелигентността и истината. Изненадващо много финансови и здравни институции използват, именно, тази палитра. Синият цвят също така потиска апетита.</a:t>
            </a:r>
            <a:b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bg-BG" sz="2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Зелен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– Освен че зеленият цвят е символ на ревност, алчност и неопитност, той също така представя парите и заможността.</a:t>
            </a:r>
            <a:b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bg-BG" sz="22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Виолетов, Лилав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 – Лилавото символизира творческите способности. По-тъмните нюанси се асоциират с величественост, докато по-светлите са свързани с романтиката. </a:t>
            </a:r>
          </a:p>
        </p:txBody>
      </p:sp>
    </p:spTree>
    <p:extLst>
      <p:ext uri="{BB962C8B-B14F-4D97-AF65-F5344CB8AC3E}">
        <p14:creationId xmlns:p14="http://schemas.microsoft.com/office/powerpoint/2010/main" val="12237296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4000" b="1" dirty="0" smtClean="0">
                <a:latin typeface="+mj-lt"/>
                <a:ea typeface="SimSun" charset="-122"/>
                <a:cs typeface="+mn-cs"/>
              </a:rPr>
              <a:t>Web Safe Colors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35038" y="1981199"/>
            <a:ext cx="7370762" cy="38957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	</a:t>
            </a:r>
            <a:r>
              <a:rPr lang="bg-BG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Цветове за уеб (Web Safe Colors)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Всички </a:t>
            </a:r>
            <a:r>
              <a:rPr lang="bg-BG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монитори изобразяват цветовете по различен начин. </a:t>
            </a:r>
            <a:endParaRPr lang="bg-BG" sz="24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Но почти </a:t>
            </a:r>
            <a:r>
              <a:rPr lang="bg-BG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всеки тип монитор и браузър може да изобразява </a:t>
            </a:r>
            <a:r>
              <a:rPr lang="bg-BG" sz="2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основните 216 </a:t>
            </a:r>
            <a:r>
              <a:rPr lang="bg-BG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цвята </a:t>
            </a:r>
            <a:r>
              <a:rPr lang="bg-BG" sz="2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по един и същи начин. 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4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Тези цветове </a:t>
            </a:r>
            <a:r>
              <a:rPr lang="bg-BG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се наричат цветове за уеб (Web Safe Colors). 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defRPr/>
            </a:pPr>
            <a:r>
              <a:rPr lang="bg-BG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	</a:t>
            </a:r>
            <a:endParaRPr lang="bg-BG" sz="2400" kern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4792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 smtClean="0">
                <a:latin typeface="+mj-lt"/>
                <a:ea typeface="SimSun" charset="-122"/>
                <a:cs typeface="+mn-cs"/>
              </a:rPr>
              <a:t>Цвет</a:t>
            </a:r>
            <a:r>
              <a:rPr lang="bg-BG" sz="4000" b="1" dirty="0" smtClean="0">
                <a:latin typeface="+mj-lt"/>
                <a:ea typeface="SimSun" charset="-122"/>
              </a:rPr>
              <a:t>ни палитри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38200" y="1981199"/>
            <a:ext cx="7620000" cy="3895725"/>
          </a:xfrm>
          <a:prstGeom prst="rect">
            <a:avLst/>
          </a:prstGeom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	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Цветните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палитри могат да се съставят от един цвят, съвместими цветове или пък контрастни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цветове.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Един </a:t>
            </a:r>
            <a:r>
              <a:rPr lang="bg-BG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цвят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– Тази палитра използва няколко различни нюанса и оттенъци на един цвят на бял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фон.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Съвместими</a:t>
            </a:r>
            <a:r>
              <a:rPr lang="bg-BG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, подхождащи си цветове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– Съвместимата цветова палитра използва два или повече цвята, които си подхождат и изглеждат добре заедно, и създават приятно за окото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съчетание.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Контрастни </a:t>
            </a:r>
            <a:r>
              <a:rPr lang="bg-BG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цветове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– Тази палитра използва два или повече доминиращи цвята, зад, а създадат грабващ окото ефект.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	Когато се ползват контрастни цветове трябва много да се внимава, защото някои комбинации направо “изваждат очите”. Например червен текст на син фон. </a:t>
            </a:r>
          </a:p>
        </p:txBody>
      </p:sp>
    </p:spTree>
    <p:extLst>
      <p:ext uri="{BB962C8B-B14F-4D97-AF65-F5344CB8AC3E}">
        <p14:creationId xmlns:p14="http://schemas.microsoft.com/office/powerpoint/2010/main" val="1252061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1" y="1981199"/>
            <a:ext cx="7924800" cy="38957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Текстът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трябва да може да се чете. Очевидно черно на бяло е най-разпространения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избор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, но има и други, които също са добри. Бял или жълт цвят, или пък други светли цветове на черен фон също изглеждат добре, докато жълт, зелен или сив на бял фон – не.</a:t>
            </a:r>
            <a:endParaRPr lang="bg-BG" sz="2000" i="1" kern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Използвайте цветове, които са атрактивни и приятни за окото. 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Изберете цветове, които обрисуват картината, която бихте искали да представите на вашите посетители. 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Не използвайте изображения или графики,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за фон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на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сайта. 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Това прави текста трудно четим. Ако искате все пак да има изображение може да ползвате бледо, като воден знак.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Цветовете трябва да са еднакви за всичките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страници</a:t>
            </a:r>
            <a:r>
              <a:rPr lang="bg-BG" sz="2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, за да се състави един вид марка и уникална визия на </a:t>
            </a:r>
            <a:r>
              <a:rPr lang="bg-BG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уеб сайта.</a:t>
            </a:r>
            <a:endParaRPr lang="bg-BG" sz="2000" kern="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98027" y="609600"/>
            <a:ext cx="7625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4000" b="1" kern="0" dirty="0">
                <a:latin typeface="+mj-lt"/>
              </a:rPr>
              <a:t>Основни указания при използване на цветовете</a:t>
            </a:r>
            <a:endParaRPr lang="bg-BG" sz="40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1983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905000"/>
            <a:ext cx="8001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Наред с формата, шрифта и текста,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цветът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е един от базовите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строителни елементи в</a:t>
            </a:r>
            <a:r>
              <a:rPr lang="en-US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дизайн</a:t>
            </a:r>
            <a:r>
              <a:rPr lang="bg-BG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а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. Цветовете са първото нещо,  което забелязват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потребителите</a:t>
            </a:r>
            <a:r>
              <a:rPr 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.</a:t>
            </a:r>
            <a:endParaRPr lang="ru-RU" sz="2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Внимателно обмисления и балансиран подбор на цветове може да стане основа за великолепна композиция, дори и останалите елементи да са съвсем обичайни.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Във вселената на цветовете действат универсални закони, които всеки дизайнер е  длъжен да знае и да може да прилага в практиката.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Въведение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49551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1981199"/>
            <a:ext cx="3246569" cy="402272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Човешкото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око не може да се фокусира едновременно върху червения и синия цвят.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</a:rPr>
              <a:t>Т</a:t>
            </a:r>
            <a:r>
              <a:rPr lang="bg-BG" sz="2000" kern="0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оплите 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цветове като червено, кафяво, оранжево и жълто изглеждат добре в комбинация. Същото важи за студените  синьо, зелено, сиво и бяло.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1" t="39688" r="48619" b="46146"/>
          <a:stretch>
            <a:fillRect/>
          </a:stretch>
        </p:blipFill>
        <p:spPr bwMode="auto">
          <a:xfrm>
            <a:off x="3856170" y="1981198"/>
            <a:ext cx="4695647" cy="16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1" t="39604" r="46249" b="49040"/>
          <a:stretch>
            <a:fillRect/>
          </a:stretch>
        </p:blipFill>
        <p:spPr bwMode="auto">
          <a:xfrm>
            <a:off x="3856170" y="3581399"/>
            <a:ext cx="4695647" cy="144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908912" y="762000"/>
            <a:ext cx="7625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4000" b="1" kern="0" dirty="0">
                <a:latin typeface="+mj-lt"/>
              </a:rPr>
              <a:t>Основни указания при използване на цветовете</a:t>
            </a:r>
            <a:endParaRPr lang="bg-BG" sz="40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6428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2133600"/>
            <a:ext cx="7905750" cy="3735388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Повечето 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страници са бели с черен цвят на шрифта. </a:t>
            </a:r>
            <a:endParaRPr lang="bg-BG" sz="2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За 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начало изглежда супер, но ако статиите са дълги в даден момент натоварват окото и стават трудни за четене.  </a:t>
            </a:r>
            <a:endParaRPr lang="bg-BG" sz="2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Светло 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сивото за цвят на текста върху тъмно сив фон е много по-добро решение за лесното фокусиране на потребителя, но не е най-добрата комбинация. </a:t>
            </a:r>
            <a:endParaRPr lang="bg-BG" sz="2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Която 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и да изберете, дръжте контраста под око. </a:t>
            </a:r>
            <a:endParaRPr lang="bg-BG" sz="2200" kern="0" dirty="0" smtClean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bg-BG" sz="22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Ако </a:t>
            </a:r>
            <a:r>
              <a:rPr lang="bg-BG" sz="2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фона ви има стойност 20%, нека текста да е с цвят 80%, избягвайте крайностите.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08912" y="762000"/>
            <a:ext cx="7625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4000" b="1" kern="0" dirty="0">
                <a:latin typeface="+mj-lt"/>
              </a:rPr>
              <a:t>Основни указания при използване на цветовете</a:t>
            </a:r>
            <a:endParaRPr lang="bg-BG" sz="40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3801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2" t="42438" r="39479" b="25417"/>
          <a:stretch>
            <a:fillRect/>
          </a:stretch>
        </p:blipFill>
        <p:spPr bwMode="auto">
          <a:xfrm>
            <a:off x="1219200" y="2133600"/>
            <a:ext cx="6705600" cy="363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08912" y="762000"/>
            <a:ext cx="7625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bg-BG" sz="4000" b="1" kern="0" dirty="0">
                <a:latin typeface="+mj-lt"/>
              </a:rPr>
              <a:t>Основни указания при използване на цветовете</a:t>
            </a:r>
            <a:endParaRPr lang="bg-BG" sz="40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9329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10394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Колелото на цветовете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10394" y="2057399"/>
            <a:ext cx="8000206" cy="4449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algn="just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	</a:t>
            </a:r>
            <a:r>
              <a:rPr lang="bg-BG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Там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, където има светлина, има и цвят. Бялата светлина съдържа всички видими цветове, разположени в спектър от червено до лилаво, точно като дъгата. Колелото на цветовете представлява точно този спектър, чрез 12 основни цвята - първични, вторични и третични. 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SimSun" charset="-122"/>
              <a:cs typeface="+mn-cs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	</a:t>
            </a:r>
            <a:r>
              <a:rPr lang="bg-BG" sz="20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Първичните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 са Червено, Синьо и Жълто.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	</a:t>
            </a:r>
            <a:r>
              <a:rPr lang="bg-BG" sz="20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Вторичните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 -комбинации на първичните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	</a:t>
            </a:r>
            <a:r>
              <a:rPr lang="bg-BG" sz="20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Третичните</a:t>
            </a: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- комбинации от вторичните. </a:t>
            </a: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SimSun" charset="-122"/>
              <a:cs typeface="+mn-cs"/>
            </a:endParaRPr>
          </a:p>
          <a:p>
            <a:pPr marL="457200" indent="-452438" algn="just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SimSun" charset="-122"/>
              <a:cs typeface="+mn-cs"/>
            </a:endParaRPr>
          </a:p>
          <a:p>
            <a:pPr marL="457200" indent="-452438" algn="just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SimSun" charset="-122"/>
                <a:cs typeface="+mn-cs"/>
              </a:rPr>
              <a:t>    	</a:t>
            </a:r>
          </a:p>
        </p:txBody>
      </p:sp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2" t="42482" r="59218" b="48758"/>
          <a:stretch>
            <a:fillRect/>
          </a:stretch>
        </p:blipFill>
        <p:spPr bwMode="auto">
          <a:xfrm>
            <a:off x="1214438" y="4572000"/>
            <a:ext cx="6643687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3853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6334" y="1905000"/>
            <a:ext cx="4651466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2438">
              <a:spcBef>
                <a:spcPts val="3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Тези 12 </a:t>
            </a:r>
            <a:r>
              <a:rPr lang="bg-BG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първични цвята </a:t>
            </a:r>
            <a:r>
              <a:rPr lang="bg-B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са в </a:t>
            </a:r>
            <a:r>
              <a:rPr lang="bg-BG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основата на Колелото на цветовете. </a:t>
            </a:r>
          </a:p>
          <a:p>
            <a:pPr marL="457200" indent="-452438"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Всеки цвят, освен определения нюанс, има и стойност.</a:t>
            </a:r>
          </a:p>
          <a:p>
            <a:pPr marL="457200" indent="-452438"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 Когато към основния нюанс добавим бяло или черно, цвета става по-светъл или по-тъмен. Това се нарича стойност. </a:t>
            </a:r>
          </a:p>
          <a:p>
            <a:pPr marL="457200" indent="-452438"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В колелото на цветовете, тези стойности се изобразяват с допълнителни кръгове – два външни за по-тъмните стойности и два вътрешни за по-светлите.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4" t="35483" r="28902" b="26009"/>
          <a:stretch>
            <a:fillRect/>
          </a:stretch>
        </p:blipFill>
        <p:spPr bwMode="auto">
          <a:xfrm>
            <a:off x="5181600" y="2642707"/>
            <a:ext cx="3356262" cy="2462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10394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Колелото на цветовете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91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3012" name="Text Box 2"/>
          <p:cNvSpPr txBox="1">
            <a:spLocks noChangeArrowheads="1"/>
          </p:cNvSpPr>
          <p:nvPr/>
        </p:nvSpPr>
        <p:spPr bwMode="auto">
          <a:xfrm>
            <a:off x="610394" y="2057400"/>
            <a:ext cx="7777956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buFont typeface="Wingdings" pitchFamily="2" charset="2"/>
              <a:buChar char="ü"/>
            </a:pPr>
            <a:r>
              <a:rPr lang="ru-RU" altLang="bg-BG" sz="2000" dirty="0">
                <a:solidFill>
                  <a:schemeClr val="tx1"/>
                </a:solidFill>
                <a:latin typeface="Arial" pitchFamily="34" charset="0"/>
              </a:rPr>
              <a:t>Трудно ще срещнете цвят, който е изолиран от всички останали. Цветовете вървят в някакви комбинации и се интерпретират в съответния контекст. 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bg-BG" sz="2000" dirty="0">
                <a:solidFill>
                  <a:schemeClr val="tx1"/>
                </a:solidFill>
                <a:latin typeface="Arial" pitchFamily="34" charset="0"/>
              </a:rPr>
              <a:t>Ефекта от цвета се определя от светлината, която отразява; цветовете, които го заобикалят и перспективата на човека, който го гледа. </a:t>
            </a:r>
          </a:p>
          <a:p>
            <a:pPr algn="just" eaLnBrk="1" hangingPunct="1">
              <a:buFont typeface="Wingdings" pitchFamily="2" charset="2"/>
              <a:buChar char="ü"/>
            </a:pPr>
            <a:r>
              <a:rPr lang="ru-RU" altLang="bg-BG" sz="2000" dirty="0">
                <a:solidFill>
                  <a:schemeClr val="tx1"/>
                </a:solidFill>
                <a:latin typeface="Arial" pitchFamily="34" charset="0"/>
              </a:rPr>
              <a:t>Няма “добри” и “лоши” цветове. По-скоро можем да кажем, че дадена част от композицията е приятна за гледане или не. Има няколко основни комбинации от цветове, които правят избора ни по-лесен.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ru-RU" altLang="bg-BG" sz="2000" b="1" dirty="0">
              <a:solidFill>
                <a:schemeClr val="tx1"/>
              </a:solidFill>
              <a:latin typeface="Arial" pitchFamily="34" charset="0"/>
            </a:endParaRP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b="1" dirty="0">
                <a:solidFill>
                  <a:schemeClr val="tx1"/>
                </a:solidFill>
                <a:latin typeface="Arial" pitchFamily="34" charset="0"/>
              </a:rPr>
              <a:t>	</a:t>
            </a:r>
            <a:endParaRPr lang="bg-BG" altLang="bg-BG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10394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Колелото на цветовете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61641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39" y="1981200"/>
            <a:ext cx="3789634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rgbClr val="C00000"/>
                </a:solidFill>
                <a:latin typeface="Arial" charset="0"/>
                <a:cs typeface="Arial" charset="0"/>
              </a:rPr>
              <a:t>• </a:t>
            </a:r>
            <a:r>
              <a:rPr lang="ru-RU" sz="2000" b="1" u="sng" dirty="0">
                <a:solidFill>
                  <a:srgbClr val="C00000"/>
                </a:solidFill>
                <a:latin typeface="Arial" charset="0"/>
                <a:cs typeface="Arial" charset="0"/>
              </a:rPr>
              <a:t>Принципът на единството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изисква използваните цветове да са възможно най-близки един до друг.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•Дизайнерите обикновено ограничават спектъра във всяка отделна композиция до неголямо количество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(3-4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) цвята, използвайки всеки цвят за няколко различни елемента. 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3" t="47249" r="16132" b="21742"/>
          <a:stretch>
            <a:fillRect/>
          </a:stretch>
        </p:blipFill>
        <p:spPr bwMode="auto">
          <a:xfrm>
            <a:off x="4428219" y="2514600"/>
            <a:ext cx="3963339" cy="2920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98793" y="6477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Принципи на съчетание на цветовете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1731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828800"/>
            <a:ext cx="4648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b="1" u="sng" dirty="0">
                <a:solidFill>
                  <a:srgbClr val="C00000"/>
                </a:solidFill>
                <a:latin typeface="Arial" charset="0"/>
                <a:cs typeface="Arial" charset="0"/>
              </a:rPr>
              <a:t>Принципът на контраста-   </a:t>
            </a:r>
            <a:endParaRPr lang="ru-RU" sz="2000" b="1" u="sng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изисква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използваните цветове да са контрастиращи един на друг. </a:t>
            </a:r>
          </a:p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• Правило на тона –не трябва да се използват цветове, които са прекалено близко един до друг в цветовия кръг</a:t>
            </a:r>
          </a:p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•Напълно противоположните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цветове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рядко образуват хармонични двойки. </a:t>
            </a:r>
          </a:p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•Най-добре 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се съчетават и контрастират цветове, разположени на разстояние  около една четвърт от цветовия кръг един от друг.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41926" y="79152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Принципи на съчетание на цветовете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3575" y="4581525"/>
            <a:ext cx="4572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4506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3" t="33960" r="18495" b="29865"/>
          <a:stretch>
            <a:fillRect/>
          </a:stretch>
        </p:blipFill>
        <p:spPr bwMode="auto">
          <a:xfrm>
            <a:off x="5334000" y="2286000"/>
            <a:ext cx="3259741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945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5245" y="1952033"/>
            <a:ext cx="43195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b="1" u="sng" dirty="0">
                <a:solidFill>
                  <a:srgbClr val="C00000"/>
                </a:solidFill>
                <a:latin typeface="Arial" charset="0"/>
                <a:cs typeface="Arial" charset="0"/>
              </a:rPr>
              <a:t>Принципът на контраста</a:t>
            </a:r>
          </a:p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3575" y="4581525"/>
            <a:ext cx="4572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598714" y="2514600"/>
            <a:ext cx="793568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3363" indent="-233363" algn="just"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Разликите в наситеността или яркостта на два цвята веднага се  забелязва, но все пак тя обикновено се възприема като нещо допълнително към разликата на основните тонове. </a:t>
            </a:r>
          </a:p>
          <a:p>
            <a:pPr marL="233363" indent="-233363"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Добре е цветовете рязко да се различават по един от тези два параметъра, засилвайки контраста между тоновете, а по втория –да се поддържат един друг</a:t>
            </a:r>
          </a:p>
          <a:p>
            <a:pPr marL="233363" indent="-233363"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Може да се използва противопоставяне на всички три компонента на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цвета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charset="0"/>
            </a:endParaRPr>
          </a:p>
        </p:txBody>
      </p:sp>
      <p:pic>
        <p:nvPicPr>
          <p:cNvPr id="460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5" t="63773" r="14362" b="18509"/>
          <a:stretch>
            <a:fillRect/>
          </a:stretch>
        </p:blipFill>
        <p:spPr bwMode="auto">
          <a:xfrm>
            <a:off x="-5443" y="5146090"/>
            <a:ext cx="9144000" cy="1711910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Принципи на съчетание на цветовете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17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ChangeArrowheads="1"/>
          </p:cNvSpPr>
          <p:nvPr/>
        </p:nvSpPr>
        <p:spPr bwMode="auto">
          <a:xfrm>
            <a:off x="2286000" y="2413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>
                <a:solidFill>
                  <a:schemeClr val="tx1"/>
                </a:solidFill>
              </a:rPr>
              <a:t>.</a:t>
            </a:r>
            <a:endParaRPr lang="en-US" altLang="bg-BG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27844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схеми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8200" y="2057400"/>
            <a:ext cx="7467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Цветовите схеми са основни модели за създаване на хармонични и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ефективени цветови комбинации.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Съществуват различни видове цветови схеми: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Arial" charset="0"/>
              </a:rPr>
              <a:t>Едноцветна (монохроматична). 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Arial" charset="0"/>
              </a:rPr>
              <a:t>Аналогична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;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cs typeface="Arial" charset="0"/>
              </a:rPr>
              <a:t>Допълнителна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;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cs typeface="Arial" charset="0"/>
              </a:rPr>
              <a:t>Разделителна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charset="0"/>
              </a:rPr>
              <a:t>;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cs typeface="Arial" charset="0"/>
              </a:rPr>
              <a:t>Триадичена</a:t>
            </a:r>
            <a:r>
              <a:rPr lang="ru-RU" sz="2000" b="1" dirty="0">
                <a:solidFill>
                  <a:schemeClr val="tx1"/>
                </a:solidFill>
                <a:latin typeface="+mj-lt"/>
                <a:cs typeface="Arial" charset="0"/>
              </a:rPr>
              <a:t>;</a:t>
            </a:r>
          </a:p>
          <a:p>
            <a:pPr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cs typeface="Arial" charset="0"/>
              </a:rPr>
              <a:t>Тетриадичена </a:t>
            </a:r>
            <a:r>
              <a:rPr lang="ru-RU" sz="2000" b="1" dirty="0">
                <a:solidFill>
                  <a:schemeClr val="tx1"/>
                </a:solidFill>
                <a:latin typeface="+mj-lt"/>
                <a:cs typeface="Arial" charset="0"/>
              </a:rPr>
              <a:t>(двойно допълваща се).</a:t>
            </a:r>
          </a:p>
          <a:p>
            <a:pPr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0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charset="0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755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0162" y="2133600"/>
            <a:ext cx="768191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В предна ретината на човешкото окото се намират пръчици(отговарят за възприемането на тона) и колбички (отговарят за  възприемането на цвета).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При различните хора съотношението между пръчици и колбички е различно и затова възприятието е съвършено различно. Възприемането на цветовете е субективно -различните хора имат различни любими цветове и различни усещания, предизвиквани от един или друг цвят.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99642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  <a:cs typeface="+mn-cs"/>
              </a:rPr>
              <a:t>Цветово възприятие</a:t>
            </a:r>
          </a:p>
        </p:txBody>
      </p:sp>
    </p:spTree>
    <p:extLst>
      <p:ext uri="{BB962C8B-B14F-4D97-AF65-F5344CB8AC3E}">
        <p14:creationId xmlns:p14="http://schemas.microsoft.com/office/powerpoint/2010/main" val="37348838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828800"/>
            <a:ext cx="342900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Монохроматична:</a:t>
            </a:r>
          </a:p>
          <a:p>
            <a:pPr marL="233363" indent="-233363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Тази </a:t>
            </a:r>
            <a:r>
              <a:rPr lang="ru-RU" dirty="0">
                <a:solidFill>
                  <a:schemeClr val="tx1"/>
                </a:solidFill>
                <a:latin typeface="Arial" charset="0"/>
                <a:cs typeface="Arial" charset="0"/>
              </a:rPr>
              <a:t>палитра съдържа тъмните, средните и светлите стойности на един цвят. </a:t>
            </a:r>
          </a:p>
          <a:p>
            <a:pPr marL="233363" indent="-233363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1"/>
                </a:solidFill>
                <a:latin typeface="Arial" charset="0"/>
                <a:cs typeface="Arial" charset="0"/>
              </a:rPr>
              <a:t>Тук липсва дълбочина в цветовете, но пък имаме контраст от тъмните, средните и светлите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стойности, което е добро за хубав дизайн. </a:t>
            </a:r>
          </a:p>
          <a:p>
            <a:pPr marL="233363" indent="-233363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Тази схема съдържа един основен цвят и няколко багри и сенки на този цвят. 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84402" y="52546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схеми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44" t="42477" r="29691" b="26009"/>
          <a:stretch>
            <a:fillRect/>
          </a:stretch>
        </p:blipFill>
        <p:spPr bwMode="auto">
          <a:xfrm>
            <a:off x="4038600" y="2057400"/>
            <a:ext cx="2951163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81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4" t="37498" r="26242" b="16379"/>
          <a:stretch>
            <a:fillRect/>
          </a:stretch>
        </p:blipFill>
        <p:spPr bwMode="auto">
          <a:xfrm>
            <a:off x="4491037" y="3753576"/>
            <a:ext cx="290512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4"/>
          <a:srcRect l="25641" t="27856" r="27244" b="21844"/>
          <a:stretch>
            <a:fillRect/>
          </a:stretch>
        </p:blipFill>
        <p:spPr bwMode="auto">
          <a:xfrm>
            <a:off x="5943600" y="3023994"/>
            <a:ext cx="2670402" cy="1796653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1118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609600" y="1982674"/>
            <a:ext cx="3429000" cy="417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b="1" dirty="0">
                <a:solidFill>
                  <a:schemeClr val="tx1"/>
                </a:solidFill>
                <a:latin typeface="Arial" pitchFamily="34" charset="0"/>
              </a:rPr>
              <a:t>	</a:t>
            </a:r>
            <a:r>
              <a:rPr lang="ru-RU" altLang="bg-BG" sz="2400" b="1" u="sng" dirty="0">
                <a:solidFill>
                  <a:schemeClr val="tx1"/>
                </a:solidFill>
                <a:latin typeface="Arial" pitchFamily="34" charset="0"/>
              </a:rPr>
              <a:t>Аналогична</a:t>
            </a:r>
            <a:r>
              <a:rPr lang="ru-RU" altLang="bg-BG" sz="2400" b="1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ru-RU" altLang="bg-BG" sz="2000" dirty="0" smtClean="0">
                <a:solidFill>
                  <a:schemeClr val="tx1"/>
                </a:solidFill>
                <a:latin typeface="Arial" pitchFamily="34" charset="0"/>
              </a:rPr>
              <a:t>Тя </a:t>
            </a:r>
            <a:r>
              <a:rPr lang="ru-RU" altLang="bg-BG" sz="2000" dirty="0">
                <a:solidFill>
                  <a:schemeClr val="tx1"/>
                </a:solidFill>
                <a:latin typeface="Arial" pitchFamily="34" charset="0"/>
              </a:rPr>
              <a:t>е съставена от цветове, които са близки един до друг. </a:t>
            </a:r>
            <a:endParaRPr lang="ru-RU" altLang="bg-BG" sz="2000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bg-BG" sz="2000" dirty="0" smtClean="0">
                <a:solidFill>
                  <a:schemeClr val="tx1"/>
                </a:solidFill>
                <a:latin typeface="Arial" pitchFamily="34" charset="0"/>
              </a:rPr>
              <a:t>Палитрата </a:t>
            </a:r>
            <a:r>
              <a:rPr lang="ru-RU" altLang="bg-BG" sz="2000" dirty="0">
                <a:solidFill>
                  <a:schemeClr val="tx1"/>
                </a:solidFill>
                <a:latin typeface="Arial" pitchFamily="34" charset="0"/>
              </a:rPr>
              <a:t>съдържа силни полутонове, които създават приятна за гледане, ниско контрастна хармония. </a:t>
            </a:r>
            <a:endParaRPr lang="ru-RU" altLang="bg-BG" sz="2000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altLang="bg-BG" sz="2000" dirty="0" smtClean="0">
                <a:solidFill>
                  <a:schemeClr val="tx1"/>
                </a:solidFill>
                <a:latin typeface="Arial" pitchFamily="34" charset="0"/>
              </a:rPr>
              <a:t>Аналогичните </a:t>
            </a:r>
            <a:r>
              <a:rPr lang="ru-RU" altLang="bg-BG" sz="2000" dirty="0">
                <a:solidFill>
                  <a:schemeClr val="tx1"/>
                </a:solidFill>
                <a:latin typeface="Arial" pitchFamily="34" charset="0"/>
              </a:rPr>
              <a:t>палитри са богати на цветове и лесни за работа.</a:t>
            </a:r>
            <a:endParaRPr lang="bg-BG" altLang="bg-BG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4915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3" t="32031" r="29742" b="52644"/>
          <a:stretch>
            <a:fillRect/>
          </a:stretch>
        </p:blipFill>
        <p:spPr bwMode="auto">
          <a:xfrm>
            <a:off x="4420687" y="1987028"/>
            <a:ext cx="4003881" cy="119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915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3" t="21533" r="29742" b="29460"/>
          <a:stretch>
            <a:fillRect/>
          </a:stretch>
        </p:blipFill>
        <p:spPr bwMode="auto">
          <a:xfrm>
            <a:off x="4016884" y="3352798"/>
            <a:ext cx="2438400" cy="2438401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4" t="24364" r="15382" b="23248"/>
          <a:stretch>
            <a:fillRect/>
          </a:stretch>
        </p:blipFill>
        <p:spPr bwMode="auto">
          <a:xfrm rot="575953">
            <a:off x="6383663" y="3798515"/>
            <a:ext cx="2289270" cy="1814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0" name="TextBox 9"/>
          <p:cNvSpPr txBox="1">
            <a:spLocks noChangeArrowheads="1"/>
          </p:cNvSpPr>
          <p:nvPr/>
        </p:nvSpPr>
        <p:spPr bwMode="auto">
          <a:xfrm>
            <a:off x="935038" y="5609749"/>
            <a:ext cx="3095625" cy="276225"/>
          </a:xfrm>
          <a:prstGeom prst="rect">
            <a:avLst/>
          </a:prstGeom>
          <a:solidFill>
            <a:srgbClr val="6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bg-BG" sz="1200" dirty="0">
                <a:solidFill>
                  <a:schemeClr val="tx1"/>
                </a:solidFill>
                <a:hlinkClick r:id="rId6"/>
              </a:rPr>
              <a:t>http://www.regines.net.au/</a:t>
            </a:r>
            <a:endParaRPr lang="en-US" altLang="bg-BG" sz="1200" dirty="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84402" y="52546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схеми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32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09600" y="1981200"/>
            <a:ext cx="8153400" cy="27627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457200" indent="-452438" algn="just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200" b="1" u="sng" dirty="0">
                <a:latin typeface="Arial" charset="0"/>
                <a:ea typeface="SimSun" charset="-122"/>
                <a:cs typeface="+mn-cs"/>
              </a:rPr>
              <a:t>Допълнителна цветова схема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bg-BG" sz="2200" u="sng" dirty="0">
                <a:solidFill>
                  <a:schemeClr val="tx1"/>
                </a:solidFill>
                <a:latin typeface="Arial" charset="0"/>
                <a:ea typeface="SimSun" charset="-122"/>
                <a:cs typeface="+mn-cs"/>
              </a:rPr>
              <a:t>Срещуположни цветове- </a:t>
            </a:r>
            <a:r>
              <a:rPr lang="bg-BG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  <a:ea typeface="SimSun" charset="-122"/>
                <a:cs typeface="+mn-cs"/>
              </a:rPr>
              <a:t>Това са цветове, които са директно един срещу друг в колелото на цветовете. Срещуположните цветове са контрастни, носители на енергия, жизненост и вълнение</a:t>
            </a:r>
            <a:r>
              <a:rPr lang="bg-BG" sz="2200" dirty="0">
                <a:solidFill>
                  <a:schemeClr val="tx1"/>
                </a:solidFill>
                <a:latin typeface="Arial" charset="0"/>
                <a:ea typeface="SimSun" charset="-122"/>
                <a:cs typeface="+mn-cs"/>
              </a:rPr>
              <a:t>.</a:t>
            </a:r>
            <a:r>
              <a:rPr lang="ru-RU" sz="220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u="sng" dirty="0">
                <a:solidFill>
                  <a:schemeClr val="tx1"/>
                </a:solidFill>
                <a:latin typeface="Arial" charset="0"/>
                <a:cs typeface="Arial" charset="0"/>
              </a:rPr>
              <a:t>Допълнителната цветова схема </a:t>
            </a:r>
            <a:r>
              <a:rPr lang="ru-RU" sz="2200" dirty="0">
                <a:solidFill>
                  <a:schemeClr val="tx1"/>
                </a:solidFill>
                <a:latin typeface="Arial" charset="0"/>
                <a:cs typeface="Arial" charset="0"/>
              </a:rPr>
              <a:t>съдържа цетове, които са срещуположни в цветовия кръг. Например зелен и червен, жълт и виолетов, или оранжав и син. </a:t>
            </a:r>
            <a:endParaRPr lang="bg-BG" sz="2200" dirty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200" dirty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200" b="1" dirty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200" b="1" dirty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 algn="just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endParaRPr lang="bg-BG" sz="2200" b="1" dirty="0">
              <a:solidFill>
                <a:schemeClr val="tx1"/>
              </a:solidFill>
              <a:latin typeface="Arial" charset="0"/>
              <a:ea typeface="SimSun" charset="-122"/>
              <a:cs typeface="+mn-cs"/>
            </a:endParaRPr>
          </a:p>
          <a:p>
            <a:pPr marL="457200" indent="-452438" algn="just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/>
            </a:pPr>
            <a:r>
              <a:rPr lang="bg-BG" sz="2200" b="1" dirty="0">
                <a:solidFill>
                  <a:schemeClr val="tx1"/>
                </a:solidFill>
                <a:latin typeface="Arial" charset="0"/>
                <a:ea typeface="SimSun" charset="-122"/>
                <a:cs typeface="+mn-cs"/>
              </a:rPr>
              <a:t>    	</a:t>
            </a:r>
          </a:p>
        </p:txBody>
      </p:sp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4" t="28532" r="25806" b="58333"/>
          <a:stretch>
            <a:fillRect/>
          </a:stretch>
        </p:blipFill>
        <p:spPr bwMode="auto">
          <a:xfrm>
            <a:off x="1412478" y="4953000"/>
            <a:ext cx="6547643" cy="1468959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84402" y="52546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схеми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8526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8" t="25032" r="33679" b="43459"/>
          <a:stretch>
            <a:fillRect/>
          </a:stretch>
        </p:blipFill>
        <p:spPr bwMode="auto">
          <a:xfrm>
            <a:off x="1054099" y="574111"/>
            <a:ext cx="24479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3" t="21533" r="29742" b="36455"/>
          <a:stretch>
            <a:fillRect/>
          </a:stretch>
        </p:blipFill>
        <p:spPr bwMode="auto">
          <a:xfrm>
            <a:off x="4572000" y="476250"/>
            <a:ext cx="317500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0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5" t="30269" r="15543" b="15099"/>
          <a:stretch>
            <a:fillRect/>
          </a:stretch>
        </p:blipFill>
        <p:spPr bwMode="auto">
          <a:xfrm>
            <a:off x="838200" y="3109006"/>
            <a:ext cx="2879725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TextBox 6"/>
          <p:cNvSpPr txBox="1">
            <a:spLocks noChangeArrowheads="1"/>
          </p:cNvSpPr>
          <p:nvPr/>
        </p:nvSpPr>
        <p:spPr bwMode="auto">
          <a:xfrm>
            <a:off x="838200" y="5183143"/>
            <a:ext cx="2879725" cy="461962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1200"/>
              <a:t>Web сайт на Университета във Флорида -http://www.ufl.edu/</a:t>
            </a:r>
          </a:p>
        </p:txBody>
      </p:sp>
      <p:pic>
        <p:nvPicPr>
          <p:cNvPr id="5120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1" t="7144" r="19989" b="4749"/>
          <a:stretch>
            <a:fillRect/>
          </a:stretch>
        </p:blipFill>
        <p:spPr bwMode="auto">
          <a:xfrm>
            <a:off x="4859338" y="3022036"/>
            <a:ext cx="2532062" cy="292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TextBox 9"/>
          <p:cNvSpPr txBox="1">
            <a:spLocks noChangeArrowheads="1"/>
          </p:cNvSpPr>
          <p:nvPr/>
        </p:nvSpPr>
        <p:spPr bwMode="auto">
          <a:xfrm>
            <a:off x="5003800" y="5661025"/>
            <a:ext cx="2016125" cy="277813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bg-BG" sz="1200"/>
              <a:t>http://www.faithink.com/</a:t>
            </a:r>
            <a:endParaRPr lang="ru-RU" altLang="bg-BG" sz="1200"/>
          </a:p>
        </p:txBody>
      </p:sp>
    </p:spTree>
    <p:extLst>
      <p:ext uri="{BB962C8B-B14F-4D97-AF65-F5344CB8AC3E}">
        <p14:creationId xmlns:p14="http://schemas.microsoft.com/office/powerpoint/2010/main" val="4035952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2600" b="1" dirty="0">
              <a:solidFill>
                <a:schemeClr val="accent4">
                  <a:lumMod val="65000"/>
                  <a:lumOff val="35000"/>
                </a:schemeClr>
              </a:solidFill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52228" name="Text Box 2"/>
          <p:cNvSpPr txBox="1">
            <a:spLocks noChangeArrowheads="1"/>
          </p:cNvSpPr>
          <p:nvPr/>
        </p:nvSpPr>
        <p:spPr bwMode="auto">
          <a:xfrm>
            <a:off x="616903" y="2021681"/>
            <a:ext cx="7841297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+mj-lt"/>
              </a:rPr>
              <a:t>	Разделителна</a:t>
            </a:r>
          </a:p>
          <a:p>
            <a:pPr algn="just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bg-BG" altLang="bg-BG" sz="2000" dirty="0">
                <a:solidFill>
                  <a:srgbClr val="C00000"/>
                </a:solidFill>
                <a:latin typeface="+mj-lt"/>
              </a:rPr>
              <a:t>Допълнени-Срещуположни</a:t>
            </a:r>
            <a:r>
              <a:rPr lang="bg-BG" altLang="bg-BG" sz="2000" dirty="0">
                <a:solidFill>
                  <a:srgbClr val="7030A0"/>
                </a:solidFill>
                <a:latin typeface="+mj-lt"/>
              </a:rPr>
              <a:t>. </a:t>
            </a:r>
            <a:r>
              <a:rPr lang="bg-BG" altLang="bg-BG" sz="2000" dirty="0">
                <a:solidFill>
                  <a:schemeClr val="tx1"/>
                </a:solidFill>
                <a:latin typeface="+mj-lt"/>
              </a:rPr>
              <a:t>Това са цветове, които са разположени срещуположно на основния цвят на една стъпка един от друг. Тяхната сила е в красотата на ниския контраст от аналогичните цветове, плюс добавения акцент от срещуположния цвят.</a:t>
            </a:r>
          </a:p>
          <a:p>
            <a:pPr algn="just" eaLnBrk="1" hangingPunct="1">
              <a:spcBef>
                <a:spcPct val="0"/>
              </a:spcBef>
              <a:buFont typeface="Arial" pitchFamily="34" charset="0"/>
              <a:buChar char="•"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Разделителна цветова схема използва два цвята разположени срещуположно на основния цвят</a:t>
            </a:r>
          </a:p>
          <a:p>
            <a:pPr eaLnBrk="1" hangingPunct="1">
              <a:spcBef>
                <a:spcPct val="0"/>
              </a:spcBef>
              <a:buFont typeface="Times New Roman" pitchFamily="18" charset="0"/>
              <a:buNone/>
            </a:pPr>
            <a:endParaRPr lang="bg-BG" altLang="bg-BG" sz="2000" dirty="0">
              <a:solidFill>
                <a:schemeClr val="tx1"/>
              </a:solidFill>
              <a:latin typeface="+mj-lt"/>
            </a:endParaRP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bg-BG" altLang="bg-BG" sz="2000" b="1" dirty="0">
              <a:solidFill>
                <a:schemeClr val="tx1"/>
              </a:solidFill>
              <a:latin typeface="+mj-lt"/>
            </a:endParaRP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bg-BG" altLang="bg-BG" sz="2000" b="1" dirty="0">
                <a:solidFill>
                  <a:schemeClr val="tx1"/>
                </a:solidFill>
                <a:latin typeface="+mj-lt"/>
              </a:rPr>
              <a:t>    	</a:t>
            </a:r>
          </a:p>
        </p:txBody>
      </p:sp>
      <p:pic>
        <p:nvPicPr>
          <p:cNvPr id="5222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93" t="39035" r="29742" b="46957"/>
          <a:stretch>
            <a:fillRect/>
          </a:stretch>
        </p:blipFill>
        <p:spPr bwMode="auto">
          <a:xfrm>
            <a:off x="1633697" y="4419600"/>
            <a:ext cx="5605303" cy="1600337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84402" y="525462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схеми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510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685801" y="2060575"/>
            <a:ext cx="78486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400" b="1" u="sng" dirty="0">
                <a:solidFill>
                  <a:schemeClr val="tx1"/>
                </a:solidFill>
              </a:rPr>
              <a:t>Триадичена цветова схема </a:t>
            </a:r>
            <a:r>
              <a:rPr lang="ru-RU" altLang="bg-BG" dirty="0">
                <a:solidFill>
                  <a:schemeClr val="tx1"/>
                </a:solidFill>
              </a:rPr>
              <a:t>–</a:t>
            </a:r>
          </a:p>
          <a:p>
            <a:pPr algn="just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</a:rPr>
              <a:t>използва три цвята равноотдалечении в цветовата палитра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bg-BG" sz="2000" b="1" u="sng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bg-BG" sz="2000" b="1" u="sng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bg-BG" sz="2000" b="1" u="sng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altLang="bg-BG" sz="2000" b="1" u="sng" dirty="0">
              <a:solidFill>
                <a:schemeClr val="tx1"/>
              </a:solidFill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400" b="1" u="sng" dirty="0" smtClean="0">
                <a:solidFill>
                  <a:schemeClr val="tx1"/>
                </a:solidFill>
              </a:rPr>
              <a:t>Тетриадичена </a:t>
            </a:r>
            <a:r>
              <a:rPr lang="ru-RU" altLang="bg-BG" sz="2400" b="1" u="sng" dirty="0">
                <a:solidFill>
                  <a:schemeClr val="tx1"/>
                </a:solidFill>
              </a:rPr>
              <a:t>цветова схема-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</a:rPr>
              <a:t>използва две двойки  цветове в допълнителна схема стоящи близо в цветовия кръг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88" t="61734" r="7748" b="18907"/>
          <a:stretch>
            <a:fillRect/>
          </a:stretch>
        </p:blipFill>
        <p:spPr bwMode="auto">
          <a:xfrm>
            <a:off x="3657600" y="2895600"/>
            <a:ext cx="331152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89" t="45293" r="8282" b="36307"/>
          <a:stretch>
            <a:fillRect/>
          </a:stretch>
        </p:blipFill>
        <p:spPr bwMode="auto">
          <a:xfrm>
            <a:off x="4495800" y="4648200"/>
            <a:ext cx="3598862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18387" y="6858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схеми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449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67441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Символика на цветовете 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4276" name="Text Box 2"/>
          <p:cNvSpPr txBox="1">
            <a:spLocks noChangeArrowheads="1"/>
          </p:cNvSpPr>
          <p:nvPr/>
        </p:nvSpPr>
        <p:spPr bwMode="auto">
          <a:xfrm>
            <a:off x="935037" y="2057400"/>
            <a:ext cx="6989763" cy="372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506413" indent="-2238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339725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ru-RU" altLang="bg-BG" sz="2400" dirty="0" smtClean="0">
                <a:solidFill>
                  <a:schemeClr val="tx1"/>
                </a:solidFill>
                <a:latin typeface="+mj-lt"/>
              </a:rPr>
              <a:t>В </a:t>
            </a:r>
            <a:r>
              <a:rPr lang="ru-RU" altLang="bg-BG" sz="2400" dirty="0">
                <a:solidFill>
                  <a:schemeClr val="tx1"/>
                </a:solidFill>
                <a:latin typeface="+mj-lt"/>
              </a:rPr>
              <a:t>уеб дизайна по-важно е посланието, което носи всеки един от нюансите на цвета. </a:t>
            </a:r>
          </a:p>
          <a:p>
            <a:pPr algn="just" eaLnBrk="1" hangingPunct="1">
              <a:spcAft>
                <a:spcPts val="600"/>
              </a:spcAft>
              <a:buFont typeface="Arial" pitchFamily="34" charset="0"/>
              <a:buChar char="•"/>
            </a:pPr>
            <a:r>
              <a:rPr lang="ru-RU" altLang="bg-BG" sz="2400" dirty="0">
                <a:solidFill>
                  <a:schemeClr val="tx1"/>
                </a:solidFill>
                <a:latin typeface="+mj-lt"/>
              </a:rPr>
              <a:t>Тяхното влияние би могло да успокои или разгневи, да завладее или отблъсне. Умелото използване на цветовете е гаранция за постигане на желания ефект.</a:t>
            </a:r>
          </a:p>
        </p:txBody>
      </p:sp>
    </p:spTree>
    <p:extLst>
      <p:ext uri="{BB962C8B-B14F-4D97-AF65-F5344CB8AC3E}">
        <p14:creationId xmlns:p14="http://schemas.microsoft.com/office/powerpoint/2010/main" val="42851549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98487" y="7136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ЧЕРВЕН (</a:t>
            </a:r>
            <a:r>
              <a:rPr lang="en-US" sz="3600" dirty="0">
                <a:latin typeface="+mj-lt"/>
                <a:ea typeface="SimSun" charset="-122"/>
                <a:cs typeface="+mn-cs"/>
              </a:rPr>
              <a:t>E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нергия, възбуда, насилие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</a:t>
            </a:r>
            <a:endParaRPr lang="bg-BG" sz="36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5300" name="Text Box 2"/>
          <p:cNvSpPr txBox="1">
            <a:spLocks noChangeArrowheads="1"/>
          </p:cNvSpPr>
          <p:nvPr/>
        </p:nvSpPr>
        <p:spPr bwMode="auto">
          <a:xfrm>
            <a:off x="685799" y="1905000"/>
            <a:ext cx="7848601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	Оттенъците на червеното могат да се класифицират като преобладаваща жълта и синя основа. Първите са “по-топли”, а тези основани на синия цвят “по-студени”. Именно поради това, оттенъците на един и същ цвят предизвикват толкова противоречиви асоциации.</a:t>
            </a: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Психологическа </a:t>
            </a:r>
            <a:r>
              <a:rPr lang="ru-RU" altLang="bg-BG" sz="1800" b="1" dirty="0" smtClean="0">
                <a:solidFill>
                  <a:schemeClr val="tx1"/>
                </a:solidFill>
                <a:latin typeface="+mj-lt"/>
              </a:rPr>
              <a:t>символика:</a:t>
            </a:r>
            <a:r>
              <a:rPr lang="ru-RU" altLang="bg-BG" sz="1800" dirty="0" smtClean="0">
                <a:solidFill>
                  <a:schemeClr val="tx1"/>
                </a:solidFill>
                <a:latin typeface="+mj-lt"/>
              </a:rPr>
              <a:t> Енергия, топло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, сила, импулс, динамика, активност, възбуда, смелост, любов, страст, доминиращо начало, въстание, агресия, война, </a:t>
            </a:r>
            <a:r>
              <a:rPr lang="ru-RU" altLang="bg-BG" sz="1800" dirty="0" smtClean="0">
                <a:solidFill>
                  <a:schemeClr val="tx1"/>
                </a:solidFill>
                <a:latin typeface="+mj-lt"/>
              </a:rPr>
              <a:t>насилие.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	</a:t>
            </a:r>
            <a:endParaRPr lang="ru-RU" altLang="bg-BG" sz="1800" dirty="0" smtClean="0">
              <a:solidFill>
                <a:schemeClr val="tx1"/>
              </a:solidFill>
              <a:latin typeface="+mj-lt"/>
            </a:endParaRP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b="1" dirty="0" smtClean="0">
                <a:solidFill>
                  <a:schemeClr val="tx1"/>
                </a:solidFill>
                <a:latin typeface="+mj-lt"/>
              </a:rPr>
              <a:t>Аналогия 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в природата: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Огън, кръв, плът, рози, ябълки, домати, други плодове и зеленчуци, рубини. </a:t>
            </a: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Използване в съвременното общество: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Пътни знаци (забрана), символ на пожарникарите, символ на планетата </a:t>
            </a:r>
            <a:r>
              <a:rPr lang="ru-RU" altLang="bg-BG" sz="1800" dirty="0" smtClean="0">
                <a:solidFill>
                  <a:schemeClr val="tx1"/>
                </a:solidFill>
                <a:latin typeface="+mj-lt"/>
              </a:rPr>
              <a:t>Марс</a:t>
            </a: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Религия: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 Дявол.     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История: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Символ на комунизма.  </a:t>
            </a:r>
            <a:endParaRPr lang="ru-RU" altLang="bg-BG" sz="1800" dirty="0" smtClean="0">
              <a:solidFill>
                <a:schemeClr val="tx1"/>
              </a:solidFill>
              <a:latin typeface="+mj-lt"/>
            </a:endParaRP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b="1" dirty="0" smtClean="0">
                <a:solidFill>
                  <a:schemeClr val="tx1"/>
                </a:solidFill>
                <a:latin typeface="+mj-lt"/>
              </a:rPr>
              <a:t>Мода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: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Привличане на вниманието, сексуалност. </a:t>
            </a: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1800" b="1" dirty="0">
                <a:solidFill>
                  <a:schemeClr val="tx1"/>
                </a:solidFill>
                <a:latin typeface="+mj-lt"/>
              </a:rPr>
              <a:t>Оптически характеристики: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Поради </a:t>
            </a:r>
            <a:r>
              <a:rPr lang="ru-RU" altLang="bg-BG" sz="1800" dirty="0" smtClean="0">
                <a:solidFill>
                  <a:schemeClr val="tx1"/>
                </a:solidFill>
                <a:latin typeface="+mj-lt"/>
              </a:rPr>
              <a:t>своите </a:t>
            </a:r>
            <a:r>
              <a:rPr lang="ru-RU" altLang="bg-BG" sz="1800" dirty="0">
                <a:solidFill>
                  <a:schemeClr val="tx1"/>
                </a:solidFill>
                <a:latin typeface="+mj-lt"/>
              </a:rPr>
              <a:t>особености, червеният цвят “изпъква”, червените обекти правят впечатление, че са по-близо</a:t>
            </a: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endParaRPr lang="ru-RU" altLang="bg-BG" sz="1800" dirty="0">
              <a:solidFill>
                <a:schemeClr val="tx1"/>
              </a:solidFill>
              <a:latin typeface="+mj-lt"/>
            </a:endParaRP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endParaRPr lang="ru-RU" altLang="bg-BG" sz="1800" dirty="0">
              <a:solidFill>
                <a:schemeClr val="tx1"/>
              </a:solidFill>
              <a:latin typeface="+mj-lt"/>
            </a:endParaRPr>
          </a:p>
          <a:p>
            <a:pPr marL="0" indent="0" algn="just" eaLnBrk="1" hangingPunct="1">
              <a:lnSpc>
                <a:spcPct val="80000"/>
              </a:lnSpc>
              <a:buFont typeface="Times New Roman" pitchFamily="18" charset="0"/>
              <a:buNone/>
              <a:tabLst>
                <a:tab pos="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</a:pPr>
            <a:endParaRPr lang="ru-RU" altLang="bg-BG" sz="1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8288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56324" name="Picture 2" descr="C:\Users\maya\Desktop\Untitled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2" y="533401"/>
            <a:ext cx="6466945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116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8747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Arial" charset="0"/>
                <a:ea typeface="SimSun" charset="-122"/>
                <a:cs typeface="+mn-cs"/>
              </a:rPr>
              <a:t>ВИОЛЕТОВ  (</a:t>
            </a:r>
            <a:r>
              <a:rPr lang="ru-RU" sz="3600" dirty="0">
                <a:latin typeface="Arial" charset="0"/>
                <a:ea typeface="SimSun" charset="-122"/>
                <a:cs typeface="+mn-cs"/>
              </a:rPr>
              <a:t>Мистика, страст, траур</a:t>
            </a:r>
            <a:r>
              <a:rPr lang="ru-RU" sz="3600" b="1" dirty="0">
                <a:latin typeface="Arial" charset="0"/>
                <a:ea typeface="SimSun" charset="-122"/>
                <a:cs typeface="+mn-cs"/>
              </a:rPr>
              <a:t>) </a:t>
            </a:r>
          </a:p>
        </p:txBody>
      </p:sp>
      <p:sp>
        <p:nvSpPr>
          <p:cNvPr id="57348" name="Text Box 2"/>
          <p:cNvSpPr txBox="1">
            <a:spLocks noChangeArrowheads="1"/>
          </p:cNvSpPr>
          <p:nvPr/>
        </p:nvSpPr>
        <p:spPr bwMode="auto">
          <a:xfrm>
            <a:off x="300446" y="1963781"/>
            <a:ext cx="8139113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1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100" i="1" dirty="0">
                <a:solidFill>
                  <a:schemeClr val="tx1"/>
                </a:solidFill>
                <a:latin typeface="+mj-lt"/>
              </a:rPr>
              <a:t>Виолетовия цвят се среща рядко в природата, затова е разбираемо защо дрехите на императорите са били в пурпурен цвят. Навярно с това е свързан и стремежа на човек, да разбира виолетовия цвят, като нещо тайнствено и недостъпно.</a:t>
            </a:r>
            <a:endParaRPr lang="ru-RU" altLang="bg-BG" sz="2100" dirty="0">
              <a:solidFill>
                <a:schemeClr val="tx1"/>
              </a:solidFill>
              <a:latin typeface="+mj-lt"/>
            </a:endParaRP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1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100" b="1" dirty="0">
                <a:solidFill>
                  <a:schemeClr val="tx1"/>
                </a:solidFill>
                <a:latin typeface="+mj-lt"/>
              </a:rPr>
              <a:t>Психологическа символика: </a:t>
            </a:r>
            <a:r>
              <a:rPr lang="ru-RU" altLang="bg-BG" sz="2100" dirty="0">
                <a:solidFill>
                  <a:schemeClr val="tx1"/>
                </a:solidFill>
                <a:latin typeface="+mj-lt"/>
              </a:rPr>
              <a:t>Духовност, мистика, магия, вяра, безсъзнателно, достойнство, тайна, креативност, самостоятелност, вдъхновение, страст, чувствителност, аристокрация, тщеславие, помпозност, жестокост, траур, смърт.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1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100" b="1" dirty="0">
                <a:solidFill>
                  <a:schemeClr val="tx1"/>
                </a:solidFill>
                <a:latin typeface="+mj-lt"/>
              </a:rPr>
              <a:t>Аналогия в природата: </a:t>
            </a:r>
            <a:r>
              <a:rPr lang="ru-RU" altLang="bg-BG" sz="2100" dirty="0">
                <a:solidFill>
                  <a:schemeClr val="tx1"/>
                </a:solidFill>
                <a:latin typeface="+mj-lt"/>
              </a:rPr>
              <a:t>Орхидеи, ириси, грозде, сливи, цвекло, пурпурни миди — purpura (добиват се в Средиземно море, именно те са били източник на пурпурния пигмент в древността).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100" dirty="0">
                <a:solidFill>
                  <a:schemeClr val="tx1"/>
                </a:solidFill>
                <a:latin typeface="+mj-lt"/>
              </a:rPr>
              <a:t>	</a:t>
            </a:r>
            <a:endParaRPr lang="ru-RU" altLang="bg-BG" sz="21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12835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1" y="1905000"/>
            <a:ext cx="801528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По различни начини в мозъка се възприема цвета в зависимост от това, каква форма или площ заема и какви са цветове около него. 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При намаляване на заеманата от цвета площ се намалява количеството оттенъци, които може да  различи окото и повечето цветове започват да изглеждат </a:t>
            </a:r>
            <a:r>
              <a:rPr lang="ru-RU" sz="2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по-бледи </a:t>
            </a: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и тъмни, особено ако яркостта и наситеността им и без това не са били на максимума.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За  по-малките елементи трябва да се избират по-ярки цветове, а за да се покаже цялата красота на някой тъмен, слабо-наситен оттенък е необходима достатъчна площ (например, фонът на цялата страница). 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Цветово възприятие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127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8747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Arial" charset="0"/>
                <a:ea typeface="SimSun" charset="-122"/>
                <a:cs typeface="+mn-cs"/>
              </a:rPr>
              <a:t>ВИОЛЕТОВ  (</a:t>
            </a:r>
            <a:r>
              <a:rPr lang="ru-RU" sz="3600" dirty="0">
                <a:latin typeface="Arial" charset="0"/>
                <a:ea typeface="SimSun" charset="-122"/>
                <a:cs typeface="+mn-cs"/>
              </a:rPr>
              <a:t>Мистика, страст, траур</a:t>
            </a:r>
            <a:r>
              <a:rPr lang="ru-RU" sz="3600" b="1" dirty="0">
                <a:latin typeface="Arial" charset="0"/>
                <a:ea typeface="SimSun" charset="-122"/>
                <a:cs typeface="+mn-cs"/>
              </a:rPr>
              <a:t>) </a:t>
            </a:r>
          </a:p>
        </p:txBody>
      </p:sp>
      <p:sp>
        <p:nvSpPr>
          <p:cNvPr id="57348" name="Text Box 2"/>
          <p:cNvSpPr txBox="1">
            <a:spLocks noChangeArrowheads="1"/>
          </p:cNvSpPr>
          <p:nvPr/>
        </p:nvSpPr>
        <p:spPr bwMode="auto">
          <a:xfrm>
            <a:off x="609600" y="2286000"/>
            <a:ext cx="7504521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 smtClean="0">
                <a:solidFill>
                  <a:schemeClr val="tx1"/>
                </a:solidFill>
                <a:latin typeface="+mj-lt"/>
              </a:rPr>
              <a:t>Използване 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в съвременното общество: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Purple Heart (награда за ранените в САЩ), </a:t>
            </a: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обозначаване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на радиоактивни вещества.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История: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Символ на римската империя.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Мода: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В някои страни от Изтока и Европа, виолетовите дрехи са признак за траур.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Оптически характеристики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    	Виолетовото е един от най-тежките за възприемане цветове. </a:t>
            </a:r>
            <a:endParaRPr lang="ru-RU" altLang="bg-BG" sz="2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6260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58372" name="Picture 2" descr="C:\Users\maya\Desktop\Untitled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533400"/>
            <a:ext cx="78486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631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СИН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Истина, доверие, чистота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sp>
        <p:nvSpPr>
          <p:cNvPr id="59396" name="Text Box 2"/>
          <p:cNvSpPr txBox="1">
            <a:spLocks noChangeArrowheads="1"/>
          </p:cNvSpPr>
          <p:nvPr/>
        </p:nvSpPr>
        <p:spPr bwMode="auto">
          <a:xfrm>
            <a:off x="685800" y="2057400"/>
            <a:ext cx="7772400" cy="50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i="1" dirty="0">
                <a:solidFill>
                  <a:schemeClr val="tx1"/>
                </a:solidFill>
                <a:latin typeface="+mj-lt"/>
              </a:rPr>
              <a:t>Синият цвят открива огромна гама от мрачно сини, студено сиви и снежно бели тонове. Цветовете от тази зона (зоната на вечния студ) идеално придават усещане за кристална чистота и ледено спокойствие, без ни най-малък намек за огън или присъствие на живи същества.</a:t>
            </a:r>
            <a:endParaRPr lang="ru-RU" altLang="bg-BG" sz="2200" dirty="0">
              <a:solidFill>
                <a:schemeClr val="tx1"/>
              </a:solidFill>
              <a:latin typeface="+mj-lt"/>
            </a:endParaRP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Психологическа символика: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Духовност, истина, доверие, чистота, спокойствие, удоволствие, пасивност, разбиране, консерватизъм, безопасност, технология, мъжественост, студ, прохлада, меланхолия, депресия.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Аналогия в природата: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Небе, океан, метличина и други цветя, риби.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endParaRPr lang="ru-RU" altLang="bg-BG" sz="2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9139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СИН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Истина, доверие, чистота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sp>
        <p:nvSpPr>
          <p:cNvPr id="59396" name="Text Box 2"/>
          <p:cNvSpPr txBox="1">
            <a:spLocks noChangeArrowheads="1"/>
          </p:cNvSpPr>
          <p:nvPr/>
        </p:nvSpPr>
        <p:spPr bwMode="auto">
          <a:xfrm>
            <a:off x="685800" y="2057400"/>
            <a:ext cx="7772400" cy="50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 smtClean="0">
                <a:solidFill>
                  <a:schemeClr val="tx1"/>
                </a:solidFill>
                <a:latin typeface="+mj-lt"/>
              </a:rPr>
              <a:t>Използване в съвременното общество: </a:t>
            </a: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Джинси, полицейска униформа, задължаващ цвят (в пътните знаци).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 smtClean="0">
                <a:solidFill>
                  <a:schemeClr val="tx1"/>
                </a:solidFill>
                <a:latin typeface="+mj-lt"/>
              </a:rPr>
              <a:t>История: </a:t>
            </a: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В древен Рим философите са носили сини роби. Символ на добродетелта в християнството.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 smtClean="0">
                <a:solidFill>
                  <a:schemeClr val="tx1"/>
                </a:solidFill>
                <a:latin typeface="+mj-lt"/>
              </a:rPr>
              <a:t>Значение в другите култури: </a:t>
            </a: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В Китай синият цвят символизира безсмъртие. Цвят на бога Кришна и на светостта в индуизма.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 smtClean="0">
                <a:solidFill>
                  <a:schemeClr val="tx1"/>
                </a:solidFill>
                <a:latin typeface="+mj-lt"/>
              </a:rPr>
              <a:t>Оптически характеристики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 smtClean="0">
                <a:solidFill>
                  <a:schemeClr val="tx1"/>
                </a:solidFill>
                <a:latin typeface="+mj-lt"/>
              </a:rPr>
              <a:t>   	Синият цвят има особеността да отива на заден план, сините обекти изглеждат по-далече, отколкото са в действителност. </a:t>
            </a:r>
            <a:endParaRPr lang="ru-RU" altLang="bg-BG" sz="2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8689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09601" y="81189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СИН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Истина, доверие, чистота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pic>
        <p:nvPicPr>
          <p:cNvPr id="60420" name="Picture 2" descr="C:\Users\maya\Desktop\Untitled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905000"/>
            <a:ext cx="7848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096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ЗЕЛЕН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Природа, растеж, здраве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381000" y="2057399"/>
            <a:ext cx="8153401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i="1" dirty="0">
                <a:solidFill>
                  <a:schemeClr val="tx1"/>
                </a:solidFill>
                <a:latin typeface="+mj-lt"/>
              </a:rPr>
              <a:t>Зеленият цвят в повечето случаи е позитивен цвят, но някои негови оттенъци, могат да извикат отрицателни емоции, които навяват негативни асоциации, като: завист, инфантилност, болезненост. В този случай по-голямо значение има смисъла на съдържанието. Например, зелената кожа или зелената кръв не се срещат в природата, но въпреки това са признак за болен организъм или токсично вещество.</a:t>
            </a:r>
            <a:endParaRPr lang="ru-RU" altLang="bg-BG" sz="2000" dirty="0">
              <a:solidFill>
                <a:schemeClr val="tx1"/>
              </a:solidFill>
              <a:latin typeface="+mj-lt"/>
            </a:endParaRP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b="1" dirty="0">
                <a:solidFill>
                  <a:schemeClr val="tx1"/>
                </a:solidFill>
                <a:latin typeface="+mj-lt"/>
              </a:rPr>
              <a:t>Психологическа символика: </a:t>
            </a: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Природа, растеж, растителност, свежест, спокойствие, надежда, младост, здраве, мир, късмет.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b="1" dirty="0">
                <a:solidFill>
                  <a:schemeClr val="tx1"/>
                </a:solidFill>
                <a:latin typeface="+mj-lt"/>
              </a:rPr>
              <a:t>Аналогия в природата: </a:t>
            </a: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Всички растения, изумруди, нефрити, птици, тропически риби.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endParaRPr lang="ru-RU" altLang="bg-BG" sz="20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39110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ЗЕЛЕН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Природа, растеж, здраве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685801" y="2057399"/>
            <a:ext cx="7848600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b="1" dirty="0" smtClean="0">
                <a:solidFill>
                  <a:schemeClr val="tx1"/>
                </a:solidFill>
                <a:latin typeface="+mj-lt"/>
              </a:rPr>
              <a:t>Използване </a:t>
            </a:r>
            <a:r>
              <a:rPr lang="ru-RU" altLang="bg-BG" sz="2000" b="1" dirty="0">
                <a:solidFill>
                  <a:schemeClr val="tx1"/>
                </a:solidFill>
                <a:latin typeface="+mj-lt"/>
              </a:rPr>
              <a:t>в съвременното общество: </a:t>
            </a: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Цветът на разрешаващия сигнал (светофар), екология и природоохранителна дейност, долари, маскировка.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b="1" dirty="0">
                <a:solidFill>
                  <a:schemeClr val="tx1"/>
                </a:solidFill>
                <a:latin typeface="+mj-lt"/>
              </a:rPr>
              <a:t>История: </a:t>
            </a: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Зеленият човек е бил бог на плодородието в келтските легенди. Митичните Леприкони.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b="1" dirty="0">
                <a:solidFill>
                  <a:schemeClr val="tx1"/>
                </a:solidFill>
                <a:latin typeface="+mj-lt"/>
              </a:rPr>
              <a:t>Мода: </a:t>
            </a: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От дълго време насам, зеления цвят на дрехите е популярен в европейската култура. От издържаните тонове модерни през 60-те, беше направен преход до крещящо киселите оттенъци на 90-те.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000" b="1" dirty="0">
                <a:solidFill>
                  <a:schemeClr val="tx1"/>
                </a:solidFill>
                <a:latin typeface="+mj-lt"/>
              </a:rPr>
              <a:t>Оптически характеристики: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000" dirty="0">
                <a:solidFill>
                  <a:schemeClr val="tx1"/>
                </a:solidFill>
                <a:latin typeface="+mj-lt"/>
              </a:rPr>
              <a:t>    	Зеления цвят най-малко уморява очите. </a:t>
            </a:r>
            <a:endParaRPr lang="ru-RU" altLang="bg-BG" sz="20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72410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pic>
        <p:nvPicPr>
          <p:cNvPr id="62468" name="Picture 2" descr="C:\Users\maya\Desktop\Untitled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304800"/>
            <a:ext cx="6961188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7064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84279" y="74041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ЖЪЛТ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Радост, надежда, философия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sp>
        <p:nvSpPr>
          <p:cNvPr id="63492" name="Text Box 2"/>
          <p:cNvSpPr txBox="1">
            <a:spLocks noChangeArrowheads="1"/>
          </p:cNvSpPr>
          <p:nvPr/>
        </p:nvSpPr>
        <p:spPr bwMode="auto">
          <a:xfrm>
            <a:off x="304800" y="2057400"/>
            <a:ext cx="8139113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Психологическа символика: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Радост, надежда, жизненост, просветление, общителност, разширение, оптимизъм, философия, егоизъм, нечестност, предателство, страх.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Аналогия в природата: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Слънце, пясък, есенни листа, пшеница, тиква, лимони, банани и други плодове, минзухари и други цветя, канарчета и други птици, злато, топаз, цветът на болно лице, блондинки...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Използване в съвременното общество: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Предупредителен сигнал (на светофар, за радиоактивност и т.н.), цветът на такситата.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endParaRPr lang="ru-RU" altLang="bg-BG" sz="2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2350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84279" y="740411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ЖЪЛТ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Радост, надежда, философия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sp>
        <p:nvSpPr>
          <p:cNvPr id="63492" name="Text Box 2"/>
          <p:cNvSpPr txBox="1">
            <a:spLocks noChangeArrowheads="1"/>
          </p:cNvSpPr>
          <p:nvPr/>
        </p:nvSpPr>
        <p:spPr bwMode="auto">
          <a:xfrm>
            <a:off x="381000" y="2057400"/>
            <a:ext cx="8139113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457200" indent="-4524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История: 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Според гръцката митология, косите на боговете са били със златист цвят, техните дрехи са били също с такъв цвят. Именно поради това този цвят не е бил особено любим в ранното християнство. 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Символ на жълтото в другите култури:</a:t>
            </a:r>
          </a:p>
          <a:p>
            <a:pPr algn="just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    	В Китай жълтият цвят символизира императорската власт. В Индия този цвят е свещен. Любимия цвят на Конфуций и Ван Гог. Жълтото е бил важен цвят за ранния Египет.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Оптически характеристики: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b="1" dirty="0">
                <a:solidFill>
                  <a:schemeClr val="tx1"/>
                </a:solidFill>
                <a:latin typeface="+mj-lt"/>
              </a:rPr>
              <a:t>	</a:t>
            </a: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Най-видимият и ярък цвят в спектъра. 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bg-BG" sz="2200" dirty="0">
                <a:solidFill>
                  <a:schemeClr val="tx1"/>
                </a:solidFill>
                <a:latin typeface="+mj-lt"/>
              </a:rPr>
              <a:t>	Жълтия цвят се възприема пръв от човешките очи.</a:t>
            </a:r>
            <a:endParaRPr lang="ru-RU" altLang="bg-BG" sz="2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662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9808" y="1905000"/>
            <a:ext cx="79850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3363" indent="-233363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Цветовете, достатъчно близки до черното или бялото, трудно могат да бъдат изразени ефективно дори и разположени върху площ с огромни размери. </a:t>
            </a:r>
          </a:p>
          <a:p>
            <a:pPr marL="233363" indent="-233363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Всеки два цвята поставени близко един до друг се възприемат по-различно, отколкото ако стоят самостоятелно.</a:t>
            </a:r>
          </a:p>
          <a:p>
            <a:pPr marL="233363" indent="-233363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Ако съседните цветове имат приблизително еднаква яркост, то те са склонни да обменят наситеността и цвета си.</a:t>
            </a:r>
          </a:p>
          <a:p>
            <a:pPr marL="233363" indent="-233363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charset="0"/>
              </a:rPr>
              <a:t>По-тъмният цвят в съседство с по-светъл придобива още по-тъмен "ръб", а светлият точно на самата граница изглежда по-ярък</a:t>
            </a:r>
          </a:p>
          <a:p>
            <a:pPr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 sz="2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Arial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17548" y="7620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Цветово възприятие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434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26428" y="677409"/>
            <a:ext cx="8229600" cy="981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>
                <a:latin typeface="+mj-lt"/>
                <a:ea typeface="SimSun" charset="-122"/>
                <a:cs typeface="+mn-cs"/>
              </a:rPr>
              <a:t>ЖЪЛТ  (</a:t>
            </a:r>
            <a:r>
              <a:rPr lang="ru-RU" sz="3600" dirty="0">
                <a:latin typeface="+mj-lt"/>
                <a:ea typeface="SimSun" charset="-122"/>
                <a:cs typeface="+mn-cs"/>
              </a:rPr>
              <a:t>Радост, надежда, философия</a:t>
            </a:r>
            <a:r>
              <a:rPr lang="ru-RU" sz="3600" b="1" dirty="0">
                <a:latin typeface="+mj-lt"/>
                <a:ea typeface="SimSun" charset="-122"/>
                <a:cs typeface="+mn-cs"/>
              </a:rPr>
              <a:t>) </a:t>
            </a:r>
          </a:p>
        </p:txBody>
      </p:sp>
      <p:pic>
        <p:nvPicPr>
          <p:cNvPr id="64516" name="Picture 2" descr="C:\Users\maya\Desktop\Untitled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8" y="2057400"/>
            <a:ext cx="7374572" cy="382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2971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539750" y="1484313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45239" y="954769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latin typeface="+mj-lt"/>
                <a:ea typeface="SimSun" charset="-122"/>
                <a:cs typeface="+mn-cs"/>
              </a:rPr>
              <a:t>Литература по темата</a:t>
            </a:r>
            <a:endParaRPr lang="bg-BG" sz="4000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6687" y="1981200"/>
            <a:ext cx="8435975" cy="3816350"/>
          </a:xfrm>
          <a:prstGeom prst="rect">
            <a:avLst/>
          </a:prstGeom>
        </p:spPr>
        <p:txBody>
          <a:bodyPr/>
          <a:lstStyle/>
          <a:p>
            <a:pPr marL="457200" indent="-457200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1)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http://my-photoshop.com,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Color Psychology Quick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Reference Cards</a:t>
            </a:r>
          </a:p>
          <a:p>
            <a:pPr marL="457200" indent="-457200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2)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http://msdn.microsoft.com, Design Guidelines, UX Design</a:t>
            </a:r>
          </a:p>
          <a:p>
            <a:pPr marL="457200" indent="-457200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3)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http://wellstyled.com/tools</a:t>
            </a:r>
          </a:p>
          <a:p>
            <a:pPr marL="457200" indent="-457200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4)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http://www.evgenidinev.com/</a:t>
            </a:r>
          </a:p>
          <a:p>
            <a:pPr marL="457200" indent="-457200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5) </a:t>
            </a:r>
            <a:r>
              <a:rPr lang="en-US" sz="2000" kern="0" dirty="0" err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Goin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L., Design for Web developers –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+mn-lt"/>
                <a:ea typeface="+mn-ea"/>
                <a:cs typeface="+mn-cs"/>
              </a:rPr>
              <a:t>Colour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and Layouts for the Artistically Overwhelmed, Dynamic Zones</a:t>
            </a: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/>
            </a:r>
            <a:b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6) 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smashingmagazine.com</a:t>
            </a:r>
            <a:endParaRPr lang="bg-BG" sz="2000" kern="0" dirty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  <a:p>
            <a:pPr marL="457200" indent="-457200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bg-BG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	7</a:t>
            </a:r>
            <a:r>
              <a:rPr lang="en-US" sz="2000" kern="0" dirty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) http://www.tigercolor.com/color-lab/color-theory/color-harmonies.htm</a:t>
            </a:r>
          </a:p>
        </p:txBody>
      </p:sp>
    </p:spTree>
    <p:extLst>
      <p:ext uri="{BB962C8B-B14F-4D97-AF65-F5344CB8AC3E}">
        <p14:creationId xmlns:p14="http://schemas.microsoft.com/office/powerpoint/2010/main" val="155372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02444" y="7136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838200" y="2286000"/>
            <a:ext cx="7315200" cy="4305300"/>
          </a:xfrm>
          <a:prstGeom prst="rect">
            <a:avLst/>
          </a:prstGeom>
          <a:ln/>
        </p:spPr>
        <p:txBody>
          <a:bodyPr/>
          <a:lstStyle/>
          <a:p>
            <a:pPr marL="431800" indent="-431800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54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Използват различни методи за възпроизвеждане на цветовете. </a:t>
            </a:r>
          </a:p>
          <a:p>
            <a:pPr marL="431800" indent="-431800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54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Не всички RGB и CMYK гами са еднакви. Всеки модел монитор и принтер е различен, затова възпроизвеждат малко по-различна гама спрямо останалите устройства </a:t>
            </a:r>
          </a:p>
          <a:p>
            <a:pPr marL="431800" indent="-431800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540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С RGB модела бялата светлина се получава чрез сумиране на RGB цветовете, затова те се наричат адитивни, а системата адитивно смесване на цветовете</a:t>
            </a: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.</a:t>
            </a:r>
            <a:endParaRPr lang="ru-RU" sz="2100" kern="0" dirty="0">
              <a:solidFill>
                <a:schemeClr val="tx1"/>
              </a:solidFill>
              <a:latin typeface="+mj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2695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02444" y="713604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latin typeface="+mj-lt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4000" b="1" dirty="0">
              <a:latin typeface="+mj-lt"/>
              <a:ea typeface="SimSun" charset="-122"/>
              <a:cs typeface="+mn-cs"/>
            </a:endParaRP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09600" y="1981200"/>
            <a:ext cx="7696200" cy="4305300"/>
          </a:xfrm>
          <a:prstGeom prst="rect">
            <a:avLst/>
          </a:prstGeom>
          <a:ln/>
        </p:spPr>
        <p:txBody>
          <a:bodyPr/>
          <a:lstStyle/>
          <a:p>
            <a:pPr marL="357188" indent="-342900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CMYK 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се основава на свойството на печатарските мастила, отпечатани  върху хартия, да поглъщат и отразяват различни части от видимия </a:t>
            </a: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спектър</a:t>
            </a:r>
            <a:endParaRPr lang="en-US" sz="2100" kern="0" dirty="0" smtClean="0">
              <a:solidFill>
                <a:schemeClr val="tx1"/>
              </a:solidFill>
              <a:latin typeface="+mj-lt"/>
              <a:ea typeface="+mn-ea"/>
            </a:endParaRPr>
          </a:p>
          <a:p>
            <a:pPr marL="357188" indent="-342900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bg-BG" sz="2100" kern="0" dirty="0" smtClean="0">
                <a:latin typeface="+mj-lt"/>
              </a:rPr>
              <a:t>Понеже на теория </a:t>
            </a: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C+M+Y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= чисто черен </a:t>
            </a: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цвят, но на пактика е мръсно кафяв, се използва четвърти цвят К 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(blacK). </a:t>
            </a:r>
            <a:endParaRPr lang="ru-RU" sz="2100" kern="0" dirty="0" smtClean="0">
              <a:solidFill>
                <a:schemeClr val="tx1"/>
              </a:solidFill>
              <a:latin typeface="+mj-lt"/>
              <a:ea typeface="+mn-ea"/>
            </a:endParaRPr>
          </a:p>
          <a:p>
            <a:pPr marL="357188" indent="-342900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442913" algn="l"/>
                <a:tab pos="712788" algn="l"/>
                <a:tab pos="1162050" algn="l"/>
                <a:tab pos="1611313" algn="l"/>
                <a:tab pos="2060575" algn="l"/>
                <a:tab pos="2509838" algn="l"/>
                <a:tab pos="2959100" algn="l"/>
                <a:tab pos="3408363" algn="l"/>
                <a:tab pos="3857625" algn="l"/>
                <a:tab pos="4306888" algn="l"/>
                <a:tab pos="4756150" algn="l"/>
                <a:tab pos="5205413" algn="l"/>
                <a:tab pos="5654675" algn="l"/>
                <a:tab pos="6103938" algn="l"/>
                <a:tab pos="6553200" algn="l"/>
                <a:tab pos="7002463" algn="l"/>
                <a:tab pos="7451725" algn="l"/>
                <a:tab pos="7900988" algn="l"/>
                <a:tab pos="8350250" algn="l"/>
                <a:tab pos="8799513" algn="l"/>
                <a:tab pos="9248775" algn="l"/>
              </a:tabLst>
              <a:defRPr/>
            </a:pPr>
            <a:r>
              <a:rPr lang="ru-RU" sz="2100" kern="0" dirty="0" smtClean="0">
                <a:solidFill>
                  <a:schemeClr val="tx1"/>
                </a:solidFill>
                <a:latin typeface="+mj-lt"/>
                <a:ea typeface="+mn-ea"/>
              </a:rPr>
              <a:t>Те </a:t>
            </a:r>
            <a:r>
              <a:rPr lang="ru-RU" sz="2100" kern="0" dirty="0">
                <a:solidFill>
                  <a:schemeClr val="tx1"/>
                </a:solidFill>
                <a:latin typeface="+mj-lt"/>
                <a:ea typeface="+mn-ea"/>
              </a:rPr>
              <a:t>се наричат субтрактивни цветове, защото се получават като се изваждат части от бялата светлина.</a:t>
            </a:r>
          </a:p>
        </p:txBody>
      </p:sp>
    </p:spTree>
    <p:extLst>
      <p:ext uri="{BB962C8B-B14F-4D97-AF65-F5344CB8AC3E}">
        <p14:creationId xmlns:p14="http://schemas.microsoft.com/office/powerpoint/2010/main" val="1352762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Font typeface="Times New Roman" pitchFamily="18" charset="0"/>
              <a:buNone/>
            </a:pPr>
            <a:endParaRPr lang="bg-BG" altLang="bg-BG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11125" y="60960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600" b="1" dirty="0">
                <a:latin typeface="Arial" charset="0"/>
                <a:ea typeface="SimSun" charset="-122"/>
                <a:cs typeface="+mn-cs"/>
              </a:rPr>
              <a:t>Цветови и файлови формати за Уеб и печат</a:t>
            </a:r>
            <a:endParaRPr lang="bg-BG" sz="2600" b="1" dirty="0">
              <a:latin typeface="Arial" charset="0"/>
              <a:ea typeface="SimSun" charset="-122"/>
              <a:cs typeface="+mn-cs"/>
            </a:endParaRPr>
          </a:p>
        </p:txBody>
      </p:sp>
      <p:pic>
        <p:nvPicPr>
          <p:cNvPr id="20484" name="Picture 2" descr="C:\Users\maya\Desktop\pr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89138"/>
            <a:ext cx="2762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557338"/>
            <a:ext cx="4056062" cy="304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024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4638</TotalTime>
  <Words>2706</Words>
  <Application>Microsoft Office PowerPoint</Application>
  <PresentationFormat>On-screen Show (4:3)</PresentationFormat>
  <Paragraphs>426</Paragraphs>
  <Slides>64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PowerPoint Presentation</vt:lpstr>
      <vt:lpstr>Тема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60</cp:revision>
  <dcterms:created xsi:type="dcterms:W3CDTF">2018-12-23T09:23:59Z</dcterms:created>
  <dcterms:modified xsi:type="dcterms:W3CDTF">2020-01-15T17:28:25Z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