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56" r:id="rId2"/>
    <p:sldId id="324" r:id="rId3"/>
    <p:sldId id="326" r:id="rId4"/>
    <p:sldId id="373" r:id="rId5"/>
    <p:sldId id="374" r:id="rId6"/>
    <p:sldId id="370" r:id="rId7"/>
    <p:sldId id="371" r:id="rId8"/>
    <p:sldId id="375" r:id="rId9"/>
    <p:sldId id="376" r:id="rId10"/>
    <p:sldId id="377" r:id="rId11"/>
    <p:sldId id="378" r:id="rId12"/>
    <p:sldId id="379" r:id="rId13"/>
    <p:sldId id="380" r:id="rId14"/>
    <p:sldId id="381" r:id="rId15"/>
    <p:sldId id="383" r:id="rId16"/>
    <p:sldId id="382" r:id="rId17"/>
    <p:sldId id="384" r:id="rId18"/>
    <p:sldId id="327" r:id="rId19"/>
    <p:sldId id="369" r:id="rId20"/>
    <p:sldId id="328" r:id="rId21"/>
    <p:sldId id="330" r:id="rId22"/>
    <p:sldId id="372" r:id="rId23"/>
    <p:sldId id="331" r:id="rId24"/>
    <p:sldId id="332" r:id="rId25"/>
    <p:sldId id="385" r:id="rId26"/>
    <p:sldId id="386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344" r:id="rId37"/>
    <p:sldId id="345" r:id="rId38"/>
    <p:sldId id="346" r:id="rId39"/>
    <p:sldId id="349" r:id="rId40"/>
    <p:sldId id="368" r:id="rId41"/>
    <p:sldId id="319" r:id="rId42"/>
    <p:sldId id="320" r:id="rId43"/>
    <p:sldId id="322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>
        <p:scale>
          <a:sx n="73" d="100"/>
          <a:sy n="73" d="100"/>
        </p:scale>
        <p:origin x="-1212" y="72"/>
      </p:cViewPr>
      <p:guideLst>
        <p:guide orient="horz" pos="2160"/>
        <p:guide pos="288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236FA-4646-47D6-B5FF-7705AADBCC34}" type="datetimeFigureOut">
              <a:rPr lang="bg-BG" smtClean="0"/>
              <a:t>15.1.2020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47047-80BC-4C8F-B077-B0953932F4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83318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72708" name="Date Placeholder 3"/>
          <p:cNvSpPr>
            <a:spLocks noGrp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9EA6598-163D-4630-A860-6C74F1894EA5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9" name="Slide Number Placeholder 4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70AD967-7C12-496A-A2F5-3FDD7C4975E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EA51EC-6618-43B8-9B96-5D2E3FB9CD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1D1287-FBE0-4AAB-88A1-C72114622C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EA51EC-6618-43B8-9B96-5D2E3FB9CD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1D1287-FBE0-4AAB-88A1-C72114622C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EA51EC-6618-43B8-9B96-5D2E3FB9CD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1D1287-FBE0-4AAB-88A1-C72114622C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EA51EC-6618-43B8-9B96-5D2E3FB9CD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1D1287-FBE0-4AAB-88A1-C72114622C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EA51EC-6618-43B8-9B96-5D2E3FB9CD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1D1287-FBE0-4AAB-88A1-C72114622C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EA51EC-6618-43B8-9B96-5D2E3FB9CD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1D1287-FBE0-4AAB-88A1-C72114622C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EA51EC-6618-43B8-9B96-5D2E3FB9CD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1D1287-FBE0-4AAB-88A1-C72114622C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F46D91D-7A59-4897-A132-9944E72C798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246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C182289-5349-4FCC-8E84-DE2A65DC6F84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246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24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F46D91D-7A59-4897-A132-9944E72C798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246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C182289-5349-4FCC-8E84-DE2A65DC6F84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246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24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9A6D084-81E7-4A22-8A46-8953DBEA65ED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34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C3FB369-6D45-49F0-9B85-77DDF8FA9013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34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34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F4AE7BE-AD29-4FD9-8BD1-8B58ED5875E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14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8B4CB38-EB83-433A-968B-345C6186604F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14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14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3A56DA0-ED8D-431D-880C-61E929E49C5F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55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7FFC365-5A8F-494D-A556-6E444F255FA4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55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55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FC139E5-44B0-4958-97F0-BB84E54259D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65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FBBC263-41EA-40C0-B01D-B4503B7ABBAE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65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65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FC139E5-44B0-4958-97F0-BB84E54259D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65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FBBC263-41EA-40C0-B01D-B4503B7ABBAE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65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65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2EB4543-AEC3-4DDE-B06A-3A35C096954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75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663C166-7588-4D63-8B69-D89B4A2ECA86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75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75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2EB4543-AEC3-4DDE-B06A-3A35C096954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75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663C166-7588-4D63-8B69-D89B4A2ECA86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75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75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2EB4543-AEC3-4DDE-B06A-3A35C096954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75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663C166-7588-4D63-8B69-D89B4A2ECA86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75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75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B732B56-F73C-4F91-B0D6-6C72B45F4C29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86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2DE0797-8AA8-4142-A220-85EEA4957114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86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86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0F953E5-DB9C-49E4-9BAA-2564377F418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963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92653AB-30DD-49F1-BDF0-073BA40428D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96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96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55FC4B3-8C82-46DB-9689-6FD60817313D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065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53A2871-3025-4950-87B3-620EBCB191E1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706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06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C0547BE-EC1A-4323-BAB1-04697AE84AC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16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DBCAAC6-1D12-4991-869E-0F33FAC4E580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716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16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F4AE7BE-AD29-4FD9-8BD1-8B58ED5875E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14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8B4CB38-EB83-433A-968B-345C6186604F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14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14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119868C-07C0-42C8-8C95-60F7251258C2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679E35F-B8DD-43EA-8D62-59509B1AB912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727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27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BAA5C6B-A695-4015-944E-F2912FD2C07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373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8803CB9-B5B2-4E8A-B62B-8CE689E40E39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737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37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02AFBDD-E938-46D4-A22C-4D04D3FBB7C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475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73CE74-504E-4548-8EBC-DB3063445998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7475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475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9BE0C57-8EED-47A6-81EB-379155A8215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577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645C845-F92A-4E41-8AC2-443F28B9CCC7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757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57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651B458-9B42-4F41-B80D-ADA360157371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680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A423F48-B340-40DF-A843-4AA988DF1B98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768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68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8B777CB-AA9A-42F9-ADF6-2ABE28ED572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98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47503CE-F3F8-4B2A-A40A-FB2428C60A40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798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98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DDF4300-7883-499B-BC92-587BD47C3803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08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D6D7868-14A1-4EF3-88C0-DEAB60FBB36B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809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1A42992-04D6-4E44-98CE-4D95BE1F1359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19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E20EDF4-AADA-4F20-A2D5-EB5DC7F33F4A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819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19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E0A7218-4721-41A3-B62F-83283102016F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499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08B61A5-BB99-4C48-9ED4-AED0937C56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8499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49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2483613-FC3F-4262-BFD5-2263E95DAB8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342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06FC092-B569-45BD-AAC2-FA3A8F7B88D9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1034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34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F4AE7BE-AD29-4FD9-8BD1-8B58ED5875E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14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8B4CB38-EB83-433A-968B-345C6186604F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14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14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B2B06BB-7B57-4BE4-9B67-E09CB5A0A194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0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AF287FB-AA4E-4CC5-9EA6-5C0418681D9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41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1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21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AABECE-262E-44E4-B202-60318D1F568A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0C09BAE-19ED-4C31-AB9D-F497A4DC7A16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42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31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EA51EC-6618-43B8-9B96-5D2E3FB9CD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1D1287-FBE0-4AAB-88A1-C72114622C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EA51EC-6618-43B8-9B96-5D2E3FB9CD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1D1287-FBE0-4AAB-88A1-C72114622C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EA51EC-6618-43B8-9B96-5D2E3FB9CD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1D1287-FBE0-4AAB-88A1-C72114622C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EA51EC-6618-43B8-9B96-5D2E3FB9CD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1D1287-FBE0-4AAB-88A1-C72114622C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5EA51EC-6618-43B8-9B96-5D2E3FB9CDF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11D1287-FBE0-4AAB-88A1-C72114622C15}" type="slidenum">
              <a:rPr lang="bg-BG" altLang="bg-BG" smtClean="0">
                <a:latin typeface="Arial" charset="0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bg-BG" altLang="bg-BG" smtClean="0">
              <a:latin typeface="Arial" charset="0"/>
              <a:cs typeface="Lucida Sans Unicode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621D0-51B8-4E12-98AC-7F742F963DD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4370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04A68-9846-427C-9F2B-127F2EF12EA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67275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3601-6C99-4E38-9071-22ED02D1DB61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127376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26A8-0640-4B0D-93D2-6E1E60B8F5E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73396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FC20-E9A8-483B-9B17-785BFF15FDB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351449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3EC9-E63B-46FA-A357-C71ECB2B930F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3370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412B1-9944-44AF-9A48-53E89C227175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1577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2F273-033D-4E92-85E6-BA4A49D34DE4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766315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A8B1B-98FC-4A97-A1AB-1D106D1E6C4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55081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BCBF-AEDD-44C3-885E-E250CE913373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566135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C79D-4480-4831-88C0-615034B4322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2395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662EC-C11F-46D7-B938-AB5E3B3458BA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60640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stonlinesolutions.com/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503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81446" y="776465"/>
            <a:ext cx="6481354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4000" dirty="0" smtClean="0">
                <a:latin typeface="+mj-lt"/>
              </a:rPr>
              <a:t>SEO </a:t>
            </a:r>
            <a:r>
              <a:rPr lang="bg-BG" sz="4000" dirty="0" smtClean="0">
                <a:latin typeface="+mj-lt"/>
              </a:rPr>
              <a:t>анализ на сайт</a:t>
            </a:r>
            <a:endParaRPr lang="bg-BG" sz="4000" dirty="0">
              <a:latin typeface="+mj-lt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58586" y="1981199"/>
            <a:ext cx="7772399" cy="366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bg-BG" sz="2200" dirty="0" smtClean="0">
                <a:latin typeface="+mj-lt"/>
              </a:rPr>
              <a:t>Анализът на един сайт по отношение на </a:t>
            </a:r>
            <a:r>
              <a:rPr lang="en-US" sz="2200" dirty="0" smtClean="0">
                <a:latin typeface="+mj-lt"/>
              </a:rPr>
              <a:t>SEO</a:t>
            </a:r>
            <a:r>
              <a:rPr lang="bg-BG" sz="2200" dirty="0" smtClean="0">
                <a:latin typeface="+mj-lt"/>
              </a:rPr>
              <a:t>- оптимизация включва:</a:t>
            </a:r>
            <a:endParaRPr lang="en-US" sz="2200" dirty="0" smtClean="0">
              <a:latin typeface="+mj-lt"/>
            </a:endParaRPr>
          </a:p>
          <a:p>
            <a:r>
              <a:rPr lang="ru-RU" sz="2200" dirty="0" smtClean="0">
                <a:latin typeface="+mj-lt"/>
              </a:rPr>
              <a:t>Анализ </a:t>
            </a:r>
            <a:r>
              <a:rPr lang="ru-RU" sz="2200" dirty="0">
                <a:latin typeface="+mj-lt"/>
              </a:rPr>
              <a:t>на съдържанието на сайта (</a:t>
            </a:r>
            <a:r>
              <a:rPr lang="ru-RU" sz="2200" dirty="0" smtClean="0">
                <a:latin typeface="+mj-lt"/>
              </a:rPr>
              <a:t>въ</a:t>
            </a:r>
            <a:r>
              <a:rPr lang="bg-BG" sz="2200" dirty="0" smtClean="0">
                <a:latin typeface="+mj-lt"/>
              </a:rPr>
              <a:t>т</a:t>
            </a:r>
            <a:r>
              <a:rPr lang="ru-RU" sz="2200" dirty="0" smtClean="0">
                <a:latin typeface="+mj-lt"/>
              </a:rPr>
              <a:t>решна </a:t>
            </a:r>
            <a:r>
              <a:rPr lang="en-US" sz="2200" dirty="0" smtClean="0">
                <a:latin typeface="+mj-lt"/>
              </a:rPr>
              <a:t>SEO</a:t>
            </a:r>
            <a:r>
              <a:rPr lang="ru-RU" sz="2200" dirty="0" smtClean="0">
                <a:latin typeface="+mj-lt"/>
              </a:rPr>
              <a:t> </a:t>
            </a:r>
            <a:r>
              <a:rPr lang="ru-RU" sz="2200" dirty="0">
                <a:latin typeface="+mj-lt"/>
              </a:rPr>
              <a:t>оптимизация)</a:t>
            </a:r>
          </a:p>
          <a:p>
            <a:r>
              <a:rPr lang="ru-RU" sz="2200" dirty="0">
                <a:latin typeface="+mj-lt"/>
              </a:rPr>
              <a:t>Анализ на конкуренцията </a:t>
            </a:r>
            <a:endParaRPr lang="ru-RU" sz="2200" dirty="0" smtClean="0">
              <a:latin typeface="+mj-lt"/>
            </a:endParaRPr>
          </a:p>
          <a:p>
            <a:r>
              <a:rPr lang="ru-RU" sz="2200" dirty="0" smtClean="0">
                <a:latin typeface="+mj-lt"/>
              </a:rPr>
              <a:t>Анализ </a:t>
            </a:r>
            <a:r>
              <a:rPr lang="ru-RU" sz="2200" dirty="0">
                <a:latin typeface="+mj-lt"/>
              </a:rPr>
              <a:t>на необходимата популяризация на сайта (външна </a:t>
            </a:r>
            <a:r>
              <a:rPr lang="en-US" sz="2200" dirty="0" smtClean="0">
                <a:latin typeface="+mj-lt"/>
              </a:rPr>
              <a:t>SEO</a:t>
            </a:r>
            <a:r>
              <a:rPr lang="ru-RU" sz="2200" dirty="0" smtClean="0">
                <a:latin typeface="+mj-lt"/>
              </a:rPr>
              <a:t> </a:t>
            </a:r>
            <a:r>
              <a:rPr lang="ru-RU" sz="2200" dirty="0">
                <a:latin typeface="+mj-lt"/>
              </a:rPr>
              <a:t>оптимизация)</a:t>
            </a:r>
          </a:p>
          <a:p>
            <a:r>
              <a:rPr lang="ru-RU" sz="2200" dirty="0">
                <a:latin typeface="+mj-lt"/>
              </a:rPr>
              <a:t>Ориентировачно време за постигане на желаните резултати</a:t>
            </a:r>
          </a:p>
          <a:p>
            <a:r>
              <a:rPr lang="ru-RU" sz="2200" dirty="0">
                <a:latin typeface="+mj-lt"/>
              </a:rPr>
              <a:t>Определяне на цената на </a:t>
            </a:r>
            <a:r>
              <a:rPr lang="en-US" sz="2200" dirty="0" smtClean="0">
                <a:latin typeface="+mj-lt"/>
              </a:rPr>
              <a:t>SEO</a:t>
            </a:r>
            <a:r>
              <a:rPr lang="ru-RU" sz="2200" dirty="0" smtClean="0">
                <a:latin typeface="+mj-lt"/>
              </a:rPr>
              <a:t> </a:t>
            </a:r>
            <a:r>
              <a:rPr lang="ru-RU" sz="2200" dirty="0">
                <a:latin typeface="+mj-lt"/>
              </a:rPr>
              <a:t>оптимизацията </a:t>
            </a:r>
          </a:p>
        </p:txBody>
      </p:sp>
    </p:spTree>
    <p:extLst>
      <p:ext uri="{BB962C8B-B14F-4D97-AF65-F5344CB8AC3E}">
        <p14:creationId xmlns:p14="http://schemas.microsoft.com/office/powerpoint/2010/main" val="4190619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81446" y="776465"/>
            <a:ext cx="6481354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4000" dirty="0" smtClean="0">
                <a:latin typeface="+mj-lt"/>
              </a:rPr>
              <a:t>SEO </a:t>
            </a:r>
            <a:r>
              <a:rPr lang="bg-BG" sz="4000" dirty="0" smtClean="0">
                <a:latin typeface="+mj-lt"/>
              </a:rPr>
              <a:t>анализ на сайт</a:t>
            </a:r>
            <a:endParaRPr lang="bg-BG" sz="4000" dirty="0">
              <a:latin typeface="+mj-lt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58586" y="1981199"/>
            <a:ext cx="7772399" cy="366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000" dirty="0">
                <a:latin typeface="+mj-lt"/>
              </a:rPr>
              <a:t>Чрез този анализ се определят ключовите думи, които се търсят в </a:t>
            </a:r>
            <a:r>
              <a:rPr lang="ru-RU" sz="2000" dirty="0" smtClean="0">
                <a:latin typeface="+mj-lt"/>
              </a:rPr>
              <a:t>интернет. Извършва </a:t>
            </a:r>
            <a:r>
              <a:rPr lang="ru-RU" sz="2000" dirty="0">
                <a:latin typeface="+mj-lt"/>
              </a:rPr>
              <a:t>се преценка, какви трябва да са ключовите думи, по които трябва да се </a:t>
            </a:r>
            <a:r>
              <a:rPr lang="ru-RU" sz="2000" dirty="0" smtClean="0">
                <a:latin typeface="+mj-lt"/>
              </a:rPr>
              <a:t>структурира сайта. Могат да се използват специални </a:t>
            </a:r>
            <a:r>
              <a:rPr lang="ru-RU" sz="2000" dirty="0">
                <a:latin typeface="+mj-lt"/>
              </a:rPr>
              <a:t>инструменти на Google за определяне на ключвите думи</a:t>
            </a:r>
            <a:r>
              <a:rPr lang="ru-RU" sz="2000" dirty="0" smtClean="0">
                <a:latin typeface="+mj-lt"/>
              </a:rPr>
              <a:t>.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+mj-lt"/>
              </a:rPr>
              <a:t>Проверява </a:t>
            </a:r>
            <a:r>
              <a:rPr lang="ru-RU" sz="2000" dirty="0">
                <a:latin typeface="+mj-lt"/>
              </a:rPr>
              <a:t>се page rank-а на сайта, какви изградени външни връзки има сайта и др</a:t>
            </a:r>
            <a:r>
              <a:rPr lang="ru-RU" sz="2000" dirty="0" smtClean="0">
                <a:latin typeface="+mj-lt"/>
              </a:rPr>
              <a:t>.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+mj-lt"/>
              </a:rPr>
              <a:t>Анализира </a:t>
            </a:r>
            <a:r>
              <a:rPr lang="ru-RU" sz="2000" dirty="0">
                <a:latin typeface="+mj-lt"/>
              </a:rPr>
              <a:t>се конкуренцията на ключовите думи (колко други сайтове предоставят инфорамция на тази тематика). </a:t>
            </a:r>
            <a:endParaRPr lang="ru-RU" sz="2000" dirty="0" smtClean="0">
              <a:latin typeface="+mj-lt"/>
            </a:endParaRP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+mj-lt"/>
              </a:rPr>
              <a:t>Една </a:t>
            </a:r>
            <a:r>
              <a:rPr lang="ru-RU" sz="2000" dirty="0">
                <a:latin typeface="+mj-lt"/>
              </a:rPr>
              <a:t>от най-важните задачи на анализа е да се прецени, какво представлява конкуренцията и как е възможно да бъде изпреварена </a:t>
            </a:r>
            <a:r>
              <a:rPr lang="ru-RU" sz="2000" dirty="0" smtClean="0">
                <a:latin typeface="+mj-lt"/>
              </a:rPr>
              <a:t>чрез по-добра </a:t>
            </a:r>
            <a:r>
              <a:rPr lang="en-US" sz="2000" dirty="0" smtClean="0">
                <a:latin typeface="+mj-lt"/>
              </a:rPr>
              <a:t>SEO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>
                <a:latin typeface="+mj-lt"/>
              </a:rPr>
              <a:t>оптимизация.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73106"/>
            <a:ext cx="1903640" cy="1473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02311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81446" y="776465"/>
            <a:ext cx="6481354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bg-BG" sz="4000" dirty="0" smtClean="0">
                <a:latin typeface="+mj-lt"/>
              </a:rPr>
              <a:t>Конкуренцията и </a:t>
            </a:r>
            <a:r>
              <a:rPr lang="en-US" sz="4000" dirty="0" smtClean="0">
                <a:latin typeface="+mj-lt"/>
              </a:rPr>
              <a:t>SEO</a:t>
            </a:r>
            <a:endParaRPr lang="bg-BG" sz="4000" dirty="0">
              <a:latin typeface="+mj-lt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58586" y="2057400"/>
            <a:ext cx="7772399" cy="358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000" dirty="0">
                <a:latin typeface="+mj-lt"/>
              </a:rPr>
              <a:t>При извършването на анализа, особенно внимание се обръща на конкуренцията. </a:t>
            </a:r>
            <a:r>
              <a:rPr lang="ru-RU" sz="2000" dirty="0" smtClean="0">
                <a:latin typeface="+mj-lt"/>
              </a:rPr>
              <a:t>След </a:t>
            </a:r>
            <a:r>
              <a:rPr lang="ru-RU" sz="2000" dirty="0">
                <a:latin typeface="+mj-lt"/>
              </a:rPr>
              <a:t>определянето на ключвите думи се проверява, какви резултатие се показват от Google при тяхното търсене. </a:t>
            </a:r>
            <a:endParaRPr lang="ru-RU" sz="2000" dirty="0" smtClean="0">
              <a:latin typeface="+mj-lt"/>
            </a:endParaRP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+mj-lt"/>
              </a:rPr>
              <a:t>Тези </a:t>
            </a:r>
            <a:r>
              <a:rPr lang="ru-RU" sz="2000" dirty="0">
                <a:latin typeface="+mj-lt"/>
              </a:rPr>
              <a:t>резултати се явяват конкуренция, която трябва да бъде </a:t>
            </a:r>
            <a:r>
              <a:rPr lang="ru-RU" sz="2000" dirty="0" smtClean="0">
                <a:latin typeface="+mj-lt"/>
              </a:rPr>
              <a:t>изпреварена.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+mj-lt"/>
              </a:rPr>
              <a:t>Първите </a:t>
            </a:r>
            <a:r>
              <a:rPr lang="ru-RU" sz="2000" dirty="0">
                <a:latin typeface="+mj-lt"/>
              </a:rPr>
              <a:t>резултата или резултатите от първите страници се анализират за да стане ясно, колко голяма </a:t>
            </a:r>
            <a:r>
              <a:rPr lang="en-US" sz="2000" dirty="0" smtClean="0">
                <a:latin typeface="+mj-lt"/>
              </a:rPr>
              <a:t>SEO-</a:t>
            </a:r>
            <a:r>
              <a:rPr lang="ru-RU" sz="2000" dirty="0" smtClean="0">
                <a:latin typeface="+mj-lt"/>
              </a:rPr>
              <a:t> опти</a:t>
            </a:r>
            <a:r>
              <a:rPr lang="bg-BG" sz="2000" dirty="0" smtClean="0">
                <a:latin typeface="+mj-lt"/>
              </a:rPr>
              <a:t>ми</a:t>
            </a:r>
            <a:r>
              <a:rPr lang="ru-RU" sz="2000" dirty="0" smtClean="0">
                <a:latin typeface="+mj-lt"/>
              </a:rPr>
              <a:t>зация </a:t>
            </a:r>
            <a:r>
              <a:rPr lang="ru-RU" sz="2000" dirty="0">
                <a:latin typeface="+mj-lt"/>
              </a:rPr>
              <a:t>ще е </a:t>
            </a:r>
            <a:r>
              <a:rPr lang="ru-RU" sz="2000" dirty="0" smtClean="0">
                <a:latin typeface="+mj-lt"/>
              </a:rPr>
              <a:t>необходима, </a:t>
            </a:r>
            <a:r>
              <a:rPr lang="ru-RU" sz="2000" dirty="0">
                <a:latin typeface="+mj-lt"/>
              </a:rPr>
              <a:t>за да се изпреварят тези резултати и вашия сайт да заеме челни позиции.</a:t>
            </a:r>
          </a:p>
        </p:txBody>
      </p:sp>
      <p:pic>
        <p:nvPicPr>
          <p:cNvPr id="2" name="Picture 2" descr="сео конкуренц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78026"/>
            <a:ext cx="1905000" cy="1250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613381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81446" y="776465"/>
            <a:ext cx="6481354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4000" dirty="0" smtClean="0">
                <a:latin typeface="+mj-lt"/>
              </a:rPr>
              <a:t>SEO</a:t>
            </a:r>
            <a:r>
              <a:rPr lang="bg-BG" sz="4000" dirty="0" smtClean="0">
                <a:latin typeface="+mj-lt"/>
              </a:rPr>
              <a:t> оптимизация на съдържанието</a:t>
            </a:r>
            <a:endParaRPr lang="bg-BG" sz="4000" dirty="0">
              <a:latin typeface="+mj-lt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49877" y="1981200"/>
            <a:ext cx="7772399" cy="366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r>
              <a:rPr lang="ru-RU" sz="2200" dirty="0" smtClean="0">
                <a:latin typeface="+mj-lt"/>
              </a:rPr>
              <a:t>Това е вътрешна </a:t>
            </a:r>
            <a:r>
              <a:rPr lang="en-US" sz="2200" dirty="0" smtClean="0">
                <a:latin typeface="+mj-lt"/>
              </a:rPr>
              <a:t>SEO</a:t>
            </a:r>
            <a:r>
              <a:rPr lang="ru-RU" sz="2200" dirty="0" smtClean="0">
                <a:latin typeface="+mj-lt"/>
              </a:rPr>
              <a:t> </a:t>
            </a:r>
            <a:r>
              <a:rPr lang="ru-RU" sz="2200" dirty="0">
                <a:latin typeface="+mj-lt"/>
              </a:rPr>
              <a:t>оптимизация. </a:t>
            </a:r>
            <a:r>
              <a:rPr lang="ru-RU" sz="2200" dirty="0" smtClean="0">
                <a:latin typeface="+mj-lt"/>
              </a:rPr>
              <a:t>При </a:t>
            </a:r>
            <a:r>
              <a:rPr lang="ru-RU" sz="2200" dirty="0">
                <a:latin typeface="+mj-lt"/>
              </a:rPr>
              <a:t>оптимизация на съдържанието, </a:t>
            </a:r>
            <a:r>
              <a:rPr lang="ru-RU" sz="2200" dirty="0" smtClean="0">
                <a:latin typeface="+mj-lt"/>
              </a:rPr>
              <a:t>сайт</a:t>
            </a:r>
            <a:r>
              <a:rPr lang="bg-BG" sz="2200" dirty="0" smtClean="0">
                <a:latin typeface="+mj-lt"/>
              </a:rPr>
              <a:t>ът</a:t>
            </a:r>
            <a:r>
              <a:rPr lang="ru-RU" sz="2200" dirty="0" smtClean="0">
                <a:latin typeface="+mj-lt"/>
              </a:rPr>
              <a:t> </a:t>
            </a:r>
            <a:r>
              <a:rPr lang="ru-RU" sz="2200" dirty="0">
                <a:latin typeface="+mj-lt"/>
              </a:rPr>
              <a:t>се </a:t>
            </a:r>
            <a:r>
              <a:rPr lang="ru-RU" sz="2200" dirty="0" smtClean="0">
                <a:latin typeface="+mj-lt"/>
              </a:rPr>
              <a:t>структурира така, че да подсказва </a:t>
            </a:r>
            <a:r>
              <a:rPr lang="ru-RU" sz="2200" dirty="0">
                <a:latin typeface="+mj-lt"/>
              </a:rPr>
              <a:t>на </a:t>
            </a:r>
            <a:r>
              <a:rPr lang="ru-RU" sz="2200" dirty="0" smtClean="0">
                <a:latin typeface="+mj-lt"/>
              </a:rPr>
              <a:t>Google за </a:t>
            </a:r>
            <a:r>
              <a:rPr lang="ru-RU" sz="2200" dirty="0">
                <a:latin typeface="+mj-lt"/>
              </a:rPr>
              <a:t>какво се отнася</a:t>
            </a:r>
            <a:r>
              <a:rPr lang="ru-RU" sz="2200" dirty="0" smtClean="0">
                <a:latin typeface="+mj-lt"/>
              </a:rPr>
              <a:t>.</a:t>
            </a:r>
          </a:p>
          <a:p>
            <a:r>
              <a:rPr lang="ru-RU" sz="2200" dirty="0" smtClean="0">
                <a:latin typeface="+mj-lt"/>
              </a:rPr>
              <a:t>Основните </a:t>
            </a:r>
            <a:r>
              <a:rPr lang="ru-RU" sz="2200" dirty="0">
                <a:latin typeface="+mj-lt"/>
              </a:rPr>
              <a:t>неща, които се </a:t>
            </a:r>
            <a:r>
              <a:rPr lang="ru-RU" sz="2200" dirty="0" smtClean="0">
                <a:latin typeface="+mj-lt"/>
              </a:rPr>
              <a:t>проверяват </a:t>
            </a:r>
            <a:r>
              <a:rPr lang="ru-RU" sz="2200" dirty="0">
                <a:latin typeface="+mj-lt"/>
              </a:rPr>
              <a:t>са:</a:t>
            </a:r>
            <a:br>
              <a:rPr lang="ru-RU" sz="2200" dirty="0">
                <a:latin typeface="+mj-lt"/>
              </a:rPr>
            </a:br>
            <a:r>
              <a:rPr lang="ru-RU" sz="2200" dirty="0" smtClean="0">
                <a:latin typeface="+mj-lt"/>
              </a:rPr>
              <a:t>- </a:t>
            </a:r>
            <a:r>
              <a:rPr lang="ru-RU" sz="2200" dirty="0">
                <a:latin typeface="+mj-lt"/>
              </a:rPr>
              <a:t>Заглавия на страниците</a:t>
            </a:r>
            <a:br>
              <a:rPr lang="ru-RU" sz="2200" dirty="0">
                <a:latin typeface="+mj-lt"/>
              </a:rPr>
            </a:br>
            <a:r>
              <a:rPr lang="ru-RU" sz="2200" dirty="0">
                <a:latin typeface="+mj-lt"/>
              </a:rPr>
              <a:t>- Meta описания</a:t>
            </a:r>
            <a:br>
              <a:rPr lang="ru-RU" sz="2200" dirty="0">
                <a:latin typeface="+mj-lt"/>
              </a:rPr>
            </a:br>
            <a:r>
              <a:rPr lang="ru-RU" sz="2200" dirty="0">
                <a:latin typeface="+mj-lt"/>
              </a:rPr>
              <a:t>- Коко често се срещат ключовите думи/изрази</a:t>
            </a:r>
            <a:br>
              <a:rPr lang="ru-RU" sz="2200" dirty="0">
                <a:latin typeface="+mj-lt"/>
              </a:rPr>
            </a:br>
            <a:r>
              <a:rPr lang="ru-RU" sz="2200" dirty="0">
                <a:latin typeface="+mj-lt"/>
              </a:rPr>
              <a:t>- Структурата на менютата</a:t>
            </a:r>
            <a:br>
              <a:rPr lang="ru-RU" sz="2200" dirty="0">
                <a:latin typeface="+mj-lt"/>
              </a:rPr>
            </a:br>
            <a:r>
              <a:rPr lang="ru-RU" sz="2200" dirty="0">
                <a:latin typeface="+mj-lt"/>
              </a:rPr>
              <a:t>- Наличето на препратки между </a:t>
            </a:r>
            <a:r>
              <a:rPr lang="ru-RU" sz="2200" dirty="0" smtClean="0">
                <a:latin typeface="+mj-lt"/>
              </a:rPr>
              <a:t>страниците</a:t>
            </a:r>
            <a:endParaRPr lang="ru-RU" sz="2200" dirty="0">
              <a:latin typeface="+mj-lt"/>
            </a:endParaRPr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609600"/>
            <a:ext cx="1855779" cy="1476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7125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81446" y="776465"/>
            <a:ext cx="6481354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4000" dirty="0" smtClean="0">
                <a:latin typeface="+mj-lt"/>
              </a:rPr>
              <a:t>SEO</a:t>
            </a:r>
            <a:r>
              <a:rPr lang="bg-BG" sz="4000" dirty="0" smtClean="0">
                <a:latin typeface="+mj-lt"/>
              </a:rPr>
              <a:t> оптимизация на съдържанието</a:t>
            </a:r>
            <a:endParaRPr lang="bg-BG" sz="4000" dirty="0">
              <a:latin typeface="+mj-lt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49877" y="2085975"/>
            <a:ext cx="7772399" cy="35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r>
              <a:rPr lang="ru-RU" sz="2200" dirty="0" smtClean="0">
                <a:latin typeface="+mj-lt"/>
              </a:rPr>
              <a:t>Важна </a:t>
            </a:r>
            <a:r>
              <a:rPr lang="ru-RU" sz="2200" dirty="0">
                <a:latin typeface="+mj-lt"/>
              </a:rPr>
              <a:t>част от вътрешната сео оптимизацията е съдържанието на сайта да бъде възможно по-голямо и по-подробно. </a:t>
            </a:r>
            <a:endParaRPr lang="ru-RU" sz="2200" dirty="0" smtClean="0">
              <a:latin typeface="+mj-lt"/>
            </a:endParaRPr>
          </a:p>
          <a:p>
            <a:r>
              <a:rPr lang="ru-RU" sz="2200" dirty="0" smtClean="0">
                <a:latin typeface="+mj-lt"/>
              </a:rPr>
              <a:t>Трябва </a:t>
            </a:r>
            <a:r>
              <a:rPr lang="ru-RU" sz="2200" dirty="0">
                <a:latin typeface="+mj-lt"/>
              </a:rPr>
              <a:t>да се има предвид, че сайтове с малко съдържание не се харесват от Google и търсачките. </a:t>
            </a:r>
            <a:endParaRPr lang="ru-RU" sz="2200" dirty="0" smtClean="0">
              <a:latin typeface="+mj-lt"/>
            </a:endParaRPr>
          </a:p>
          <a:p>
            <a:r>
              <a:rPr lang="ru-RU" sz="2200" dirty="0" smtClean="0">
                <a:latin typeface="+mj-lt"/>
              </a:rPr>
              <a:t>Тези </a:t>
            </a:r>
            <a:r>
              <a:rPr lang="ru-RU" sz="2200" dirty="0">
                <a:latin typeface="+mj-lt"/>
              </a:rPr>
              <a:t>сайтове </a:t>
            </a:r>
            <a:r>
              <a:rPr lang="ru-RU" sz="2200" dirty="0" smtClean="0">
                <a:latin typeface="+mj-lt"/>
              </a:rPr>
              <a:t>имат нисък рейтинг, </a:t>
            </a:r>
            <a:r>
              <a:rPr lang="ru-RU" sz="2200" dirty="0">
                <a:latin typeface="+mj-lt"/>
              </a:rPr>
              <a:t>което е </a:t>
            </a:r>
            <a:r>
              <a:rPr lang="ru-RU" sz="2200" dirty="0" smtClean="0">
                <a:latin typeface="+mj-lt"/>
              </a:rPr>
              <a:t>напълно </a:t>
            </a:r>
            <a:r>
              <a:rPr lang="ru-RU" sz="2200" dirty="0">
                <a:latin typeface="+mj-lt"/>
              </a:rPr>
              <a:t>логично. Когато някой търси информация за опредлена дума или фраза, очаква да открие подробно описание на това, което търси</a:t>
            </a:r>
            <a:r>
              <a:rPr lang="ru-RU" sz="2200" dirty="0" smtClean="0">
                <a:latin typeface="+mj-lt"/>
              </a:rPr>
              <a:t>.</a:t>
            </a:r>
            <a:endParaRPr lang="ru-RU" sz="2200" dirty="0">
              <a:latin typeface="+mj-lt"/>
            </a:endParaRPr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609600"/>
            <a:ext cx="1855779" cy="1476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83462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524000" y="776688"/>
            <a:ext cx="6481354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bg-BG" sz="4000" dirty="0" smtClean="0">
                <a:latin typeface="+mj-lt"/>
              </a:rPr>
              <a:t>Външна </a:t>
            </a:r>
            <a:r>
              <a:rPr lang="en-US" sz="4000" dirty="0" smtClean="0">
                <a:latin typeface="+mj-lt"/>
              </a:rPr>
              <a:t>SEO</a:t>
            </a:r>
            <a:r>
              <a:rPr lang="bg-BG" sz="4000" dirty="0" smtClean="0">
                <a:latin typeface="+mj-lt"/>
              </a:rPr>
              <a:t> оптимизация </a:t>
            </a:r>
            <a:endParaRPr lang="bg-BG" sz="4000" dirty="0">
              <a:latin typeface="+mj-lt"/>
            </a:endParaRPr>
          </a:p>
        </p:txBody>
      </p:sp>
      <p:pic>
        <p:nvPicPr>
          <p:cNvPr id="110594" name="Picture 2" descr="сео линков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19" y="2889302"/>
            <a:ext cx="7306762" cy="296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2000" y="2119861"/>
            <a:ext cx="7620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+mj-lt"/>
              </a:rPr>
              <a:t>Т</a:t>
            </a:r>
            <a:r>
              <a:rPr lang="ru-RU" sz="2200" dirty="0" smtClean="0">
                <a:latin typeface="+mj-lt"/>
              </a:rPr>
              <a:t>ази </a:t>
            </a:r>
            <a:r>
              <a:rPr lang="ru-RU" sz="2200" dirty="0">
                <a:latin typeface="+mj-lt"/>
              </a:rPr>
              <a:t>част от </a:t>
            </a:r>
            <a:r>
              <a:rPr lang="en-US" sz="2200" dirty="0" smtClean="0">
                <a:latin typeface="+mj-lt"/>
              </a:rPr>
              <a:t>SEO</a:t>
            </a:r>
            <a:r>
              <a:rPr lang="ru-RU" sz="2200" dirty="0" smtClean="0">
                <a:latin typeface="+mj-lt"/>
              </a:rPr>
              <a:t> оптиимизация</a:t>
            </a:r>
            <a:r>
              <a:rPr lang="bg-BG" sz="2200" dirty="0" smtClean="0">
                <a:latin typeface="+mj-lt"/>
              </a:rPr>
              <a:t>та</a:t>
            </a:r>
            <a:r>
              <a:rPr lang="ru-RU" sz="2200" dirty="0" smtClean="0">
                <a:latin typeface="+mj-lt"/>
              </a:rPr>
              <a:t> е много важна и изисква да отделим много време и усилия.</a:t>
            </a:r>
            <a:endParaRPr lang="bg-BG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583500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524000" y="776688"/>
            <a:ext cx="6481354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bg-BG" sz="4000" dirty="0" smtClean="0">
                <a:latin typeface="+mj-lt"/>
              </a:rPr>
              <a:t>Външна </a:t>
            </a:r>
            <a:r>
              <a:rPr lang="en-US" sz="4000" dirty="0" smtClean="0">
                <a:latin typeface="+mj-lt"/>
              </a:rPr>
              <a:t>SEO</a:t>
            </a:r>
            <a:r>
              <a:rPr lang="bg-BG" sz="4000" dirty="0" smtClean="0">
                <a:latin typeface="+mj-lt"/>
              </a:rPr>
              <a:t> оптимизация </a:t>
            </a:r>
            <a:endParaRPr lang="bg-BG" sz="4000" dirty="0">
              <a:latin typeface="+mj-lt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49877" y="1981201"/>
            <a:ext cx="7772399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latin typeface="+mj-lt"/>
              </a:rPr>
              <a:t>Тя </a:t>
            </a:r>
            <a:r>
              <a:rPr lang="ru-RU" sz="2000" dirty="0">
                <a:latin typeface="+mj-lt"/>
              </a:rPr>
              <a:t>включва следните елементи</a:t>
            </a:r>
            <a:r>
              <a:rPr lang="ru-RU" sz="2000" dirty="0" smtClean="0">
                <a:latin typeface="+mj-lt"/>
              </a:rPr>
              <a:t>: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+mj-lt"/>
              </a:rPr>
              <a:t>Описание </a:t>
            </a:r>
            <a:r>
              <a:rPr lang="ru-RU" sz="2000" dirty="0">
                <a:latin typeface="+mj-lt"/>
              </a:rPr>
              <a:t>и публикуване на сайта в други каталози </a:t>
            </a:r>
            <a:r>
              <a:rPr lang="ru-RU" sz="2000" dirty="0" smtClean="0">
                <a:latin typeface="+mj-lt"/>
              </a:rPr>
              <a:t>в </a:t>
            </a:r>
            <a:r>
              <a:rPr lang="ru-RU" sz="2000" dirty="0">
                <a:latin typeface="+mj-lt"/>
              </a:rPr>
              <a:t>интернет пространството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+mj-lt"/>
              </a:rPr>
              <a:t>Публикуване </a:t>
            </a:r>
            <a:r>
              <a:rPr lang="ru-RU" sz="2000" dirty="0">
                <a:latin typeface="+mj-lt"/>
              </a:rPr>
              <a:t>на статии (включващи линкове към вашия сайт) в специализирани сайтове за статии </a:t>
            </a:r>
          </a:p>
          <a:p>
            <a:pPr>
              <a:spcBef>
                <a:spcPts val="0"/>
              </a:spcBef>
            </a:pPr>
            <a:r>
              <a:rPr lang="ru-RU" sz="2000" dirty="0">
                <a:latin typeface="+mj-lt"/>
              </a:rPr>
              <a:t>Публикуване на съдържанието на сайта в </a:t>
            </a:r>
            <a:r>
              <a:rPr lang="ru-RU" sz="2000" dirty="0" smtClean="0">
                <a:latin typeface="+mj-lt"/>
              </a:rPr>
              <a:t>социални мрежи</a:t>
            </a:r>
            <a:endParaRPr lang="ru-RU" sz="2000" dirty="0">
              <a:latin typeface="+mj-lt"/>
            </a:endParaRPr>
          </a:p>
          <a:p>
            <a:pPr>
              <a:spcBef>
                <a:spcPts val="0"/>
              </a:spcBef>
            </a:pPr>
            <a:r>
              <a:rPr lang="ru-RU" sz="2000" dirty="0">
                <a:latin typeface="+mj-lt"/>
              </a:rPr>
              <a:t>Създаване на сателитни сайтове (сочещи към вашия сайт)</a:t>
            </a:r>
          </a:p>
          <a:p>
            <a:pPr>
              <a:spcBef>
                <a:spcPts val="0"/>
              </a:spcBef>
            </a:pPr>
            <a:r>
              <a:rPr lang="ru-RU" sz="2000" dirty="0">
                <a:latin typeface="+mj-lt"/>
              </a:rPr>
              <a:t>Популяризиране на сателитните сайтове, чрез публикуването им в други директории и социални мрежи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latin typeface="+mj-lt"/>
              </a:rPr>
              <a:t>Чрез </a:t>
            </a:r>
            <a:r>
              <a:rPr lang="ru-RU" sz="2000" dirty="0">
                <a:latin typeface="+mj-lt"/>
              </a:rPr>
              <a:t>тези методи се натрупват външни линкове от други сайтове, които ще указват на търсещите машини, като Google по какъв начин да се линква(свързва) вашия сайт. </a:t>
            </a:r>
            <a:endParaRPr lang="ru-RU" sz="2000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951180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524000" y="776688"/>
            <a:ext cx="6481354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bg-BG" sz="4000" dirty="0" smtClean="0">
                <a:latin typeface="+mj-lt"/>
              </a:rPr>
              <a:t>Външна </a:t>
            </a:r>
            <a:r>
              <a:rPr lang="en-US" sz="4000" dirty="0" smtClean="0">
                <a:latin typeface="+mj-lt"/>
              </a:rPr>
              <a:t>SEO</a:t>
            </a:r>
            <a:r>
              <a:rPr lang="bg-BG" sz="4000" dirty="0" smtClean="0">
                <a:latin typeface="+mj-lt"/>
              </a:rPr>
              <a:t> оптимизация </a:t>
            </a:r>
            <a:endParaRPr lang="bg-BG" sz="4000" dirty="0">
              <a:latin typeface="+mj-lt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49877" y="1981200"/>
            <a:ext cx="7960723" cy="388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latin typeface="+mj-lt"/>
              </a:rPr>
              <a:t>При </a:t>
            </a:r>
            <a:r>
              <a:rPr lang="ru-RU" sz="2000" dirty="0">
                <a:latin typeface="+mj-lt"/>
              </a:rPr>
              <a:t>тази част от </a:t>
            </a:r>
            <a:r>
              <a:rPr lang="ru-RU" sz="2000" dirty="0" smtClean="0">
                <a:latin typeface="+mj-lt"/>
              </a:rPr>
              <a:t>оптимизацията </a:t>
            </a:r>
            <a:r>
              <a:rPr lang="ru-RU" sz="2000" dirty="0">
                <a:latin typeface="+mj-lt"/>
              </a:rPr>
              <a:t>от значение са два фактора</a:t>
            </a:r>
            <a:r>
              <a:rPr lang="ru-RU" sz="2000" dirty="0" smtClean="0">
                <a:latin typeface="+mj-lt"/>
              </a:rPr>
              <a:t>:</a:t>
            </a:r>
            <a:r>
              <a:rPr lang="ru-RU" sz="2000" dirty="0">
                <a:latin typeface="+mj-lt"/>
              </a:rPr>
              <a:t> </a:t>
            </a:r>
            <a:endParaRPr lang="ru-RU" sz="2000" dirty="0" smtClean="0">
              <a:latin typeface="+mj-lt"/>
            </a:endParaRP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+mj-lt"/>
              </a:rPr>
              <a:t>Количестовот линкове, които ще се натрупат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+mj-lt"/>
              </a:rPr>
              <a:t>Силата </a:t>
            </a:r>
            <a:r>
              <a:rPr lang="ru-RU" sz="2000" dirty="0">
                <a:latin typeface="+mj-lt"/>
              </a:rPr>
              <a:t>на самите линкове (зависещи от сайта, който ги </a:t>
            </a:r>
            <a:r>
              <a:rPr lang="ru-RU" sz="2000" dirty="0" smtClean="0">
                <a:latin typeface="+mj-lt"/>
              </a:rPr>
              <a:t>дава), което се определя </a:t>
            </a:r>
            <a:r>
              <a:rPr lang="ru-RU" sz="2000" dirty="0">
                <a:latin typeface="+mj-lt"/>
              </a:rPr>
              <a:t>от </a:t>
            </a:r>
            <a:r>
              <a:rPr lang="ru-RU" sz="2000" dirty="0" smtClean="0">
                <a:latin typeface="+mj-lt"/>
              </a:rPr>
              <a:t>това дали </a:t>
            </a:r>
            <a:r>
              <a:rPr lang="ru-RU" sz="2000" dirty="0">
                <a:latin typeface="+mj-lt"/>
              </a:rPr>
              <a:t>линка е </a:t>
            </a:r>
            <a:r>
              <a:rPr lang="ru-RU" sz="2000" dirty="0" smtClean="0">
                <a:latin typeface="+mj-lt"/>
              </a:rPr>
              <a:t>от началната или от някоя вътрешна страница на сайта, от който идва.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+mj-lt"/>
              </a:rPr>
              <a:t>Когато съдържанието </a:t>
            </a:r>
            <a:r>
              <a:rPr lang="ru-RU" sz="2000" dirty="0">
                <a:latin typeface="+mj-lt"/>
              </a:rPr>
              <a:t>на </a:t>
            </a:r>
            <a:r>
              <a:rPr lang="ru-RU" sz="2000" dirty="0" smtClean="0">
                <a:latin typeface="+mj-lt"/>
              </a:rPr>
              <a:t>сайта, в който е  </a:t>
            </a:r>
            <a:r>
              <a:rPr lang="ru-RU" sz="2000" dirty="0">
                <a:latin typeface="+mj-lt"/>
              </a:rPr>
              <a:t>публикуван линка съвпада с това, което сочи линка, то неговата сила е по-голяма</a:t>
            </a:r>
            <a:r>
              <a:rPr lang="ru-RU" sz="2000" dirty="0" smtClean="0">
                <a:latin typeface="+mj-lt"/>
              </a:rPr>
              <a:t>.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latin typeface="+mj-lt"/>
              </a:rPr>
              <a:t>Google </a:t>
            </a:r>
            <a:r>
              <a:rPr lang="ru-RU" sz="2000" dirty="0">
                <a:latin typeface="+mj-lt"/>
              </a:rPr>
              <a:t>използва специални алгоритми </a:t>
            </a:r>
            <a:r>
              <a:rPr lang="ru-RU" sz="2000" dirty="0" smtClean="0">
                <a:latin typeface="+mj-lt"/>
              </a:rPr>
              <a:t>(които непрекъснато подобрява), чрез които </a:t>
            </a:r>
            <a:r>
              <a:rPr lang="ru-RU" sz="2000" dirty="0">
                <a:latin typeface="+mj-lt"/>
              </a:rPr>
              <a:t>измерва силата и количеството на </a:t>
            </a:r>
            <a:r>
              <a:rPr lang="ru-RU" sz="2000" dirty="0" smtClean="0">
                <a:latin typeface="+mj-lt"/>
              </a:rPr>
              <a:t>линковете. </a:t>
            </a:r>
            <a:r>
              <a:rPr lang="ru-RU" sz="2000" dirty="0">
                <a:latin typeface="+mj-lt"/>
              </a:rPr>
              <a:t>Именно чрез тези изчисления Google и другите търсачки </a:t>
            </a:r>
            <a:r>
              <a:rPr lang="ru-RU" sz="2000" dirty="0" smtClean="0">
                <a:latin typeface="+mj-lt"/>
              </a:rPr>
              <a:t>рейтинговат сайтовете.</a:t>
            </a:r>
            <a:endParaRPr lang="ru-RU" sz="2000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629258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09600" y="1981200"/>
            <a:ext cx="7848600" cy="3773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200" b="1" dirty="0">
                <a:solidFill>
                  <a:schemeClr val="tx1"/>
                </a:solidFill>
                <a:latin typeface="+mj-lt"/>
              </a:rPr>
              <a:t>Процесът на отимизация е много сложен и дълъг</a:t>
            </a:r>
            <a:r>
              <a:rPr lang="en-US" sz="2200" b="1" dirty="0">
                <a:solidFill>
                  <a:schemeClr val="tx1"/>
                </a:solidFill>
                <a:latin typeface="+mj-lt"/>
              </a:rPr>
              <a:t>. </a:t>
            </a:r>
            <a:r>
              <a:rPr lang="bg-BG" sz="2200" b="1" dirty="0">
                <a:solidFill>
                  <a:schemeClr val="tx1"/>
                </a:solidFill>
                <a:latin typeface="+mj-lt"/>
              </a:rPr>
              <a:t>Има много техники, които оказват влияние на </a:t>
            </a:r>
            <a:r>
              <a:rPr lang="bg-BG" sz="2200" b="1" dirty="0" smtClean="0">
                <a:solidFill>
                  <a:schemeClr val="tx1"/>
                </a:solidFill>
                <a:latin typeface="+mj-lt"/>
              </a:rPr>
              <a:t>търсачките. </a:t>
            </a:r>
            <a:r>
              <a:rPr lang="bg-BG" sz="2200" b="1" dirty="0" smtClean="0">
                <a:latin typeface="+mj-lt"/>
              </a:rPr>
              <a:t>Някои от тях са: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en-US" sz="2200" b="1" dirty="0">
              <a:solidFill>
                <a:schemeClr val="tx1"/>
              </a:solidFill>
              <a:latin typeface="+mj-lt"/>
            </a:endParaRPr>
          </a:p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i="1" dirty="0">
                <a:solidFill>
                  <a:srgbClr val="C00000"/>
                </a:solidFill>
                <a:latin typeface="+mj-lt"/>
              </a:rPr>
              <a:t>Правилно структурираният код </a:t>
            </a:r>
            <a:r>
              <a:rPr lang="bg-BG" sz="2200" dirty="0">
                <a:solidFill>
                  <a:schemeClr val="tx1"/>
                </a:solidFill>
                <a:latin typeface="+mj-lt"/>
              </a:rPr>
              <a:t>в уеб сайта е от голямо значение. Чрез него се осъществява контакт с търсачките. Самите търсачки изпращат “паяците“ и ако Вашия уеб сайт е написан на разбираем  за тях език, те са в състояние да го индексират добре и позициите  за класиране в ранглистата ще са по-успешни</a:t>
            </a:r>
            <a:r>
              <a:rPr lang="bg-BG" sz="2200" dirty="0" smtClean="0">
                <a:solidFill>
                  <a:schemeClr val="tx1"/>
                </a:solidFill>
                <a:latin typeface="+mj-lt"/>
              </a:rPr>
              <a:t>.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09600" y="75964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smtClean="0">
                <a:latin typeface="+mj-lt"/>
                <a:ea typeface="SimSun" charset="-122"/>
              </a:rPr>
              <a:t>SEO </a:t>
            </a:r>
            <a:endParaRPr lang="bg-BG" sz="4000" dirty="0" smtClean="0">
              <a:latin typeface="+mj-lt"/>
              <a:ea typeface="SimSun" charset="-122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dirty="0" smtClean="0">
                <a:latin typeface="+mj-lt"/>
                <a:ea typeface="SimSun" charset="-122"/>
              </a:rPr>
              <a:t>Добри практики и правила</a:t>
            </a:r>
            <a:endParaRPr lang="ru-RU" sz="4000" dirty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3317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09600" y="1981200"/>
            <a:ext cx="7848600" cy="3773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i="1" dirty="0" smtClean="0">
                <a:solidFill>
                  <a:srgbClr val="C00000"/>
                </a:solidFill>
                <a:latin typeface="+mj-lt"/>
              </a:rPr>
              <a:t>Добре </a:t>
            </a:r>
            <a:r>
              <a:rPr lang="bg-BG" sz="2200" i="1" dirty="0">
                <a:solidFill>
                  <a:srgbClr val="C00000"/>
                </a:solidFill>
                <a:latin typeface="+mj-lt"/>
              </a:rPr>
              <a:t>структурирани заглавия </a:t>
            </a:r>
            <a:r>
              <a:rPr lang="bg-BG" sz="2200" dirty="0">
                <a:solidFill>
                  <a:schemeClr val="tx1"/>
                </a:solidFill>
                <a:latin typeface="+mj-lt"/>
              </a:rPr>
              <a:t>на страниците (Titles) - Всяка страница трябва да има уникален title tag, подходящ за съдържанието на страницата и трябва да включва ключови думи от съдържанието.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i="1" dirty="0">
                <a:solidFill>
                  <a:srgbClr val="C00000"/>
                </a:solidFill>
                <a:latin typeface="+mj-lt"/>
              </a:rPr>
              <a:t>Изграждането на връзки</a:t>
            </a:r>
            <a:r>
              <a:rPr lang="bg-BG" sz="2200" dirty="0">
                <a:solidFill>
                  <a:schemeClr val="tx1"/>
                </a:solidFill>
                <a:latin typeface="+mj-lt"/>
              </a:rPr>
              <a:t> (линкове) проправя път на посетителите по-лесно да намерят уеб </a:t>
            </a:r>
            <a:r>
              <a:rPr lang="bg-BG" sz="2200" dirty="0" smtClean="0">
                <a:solidFill>
                  <a:schemeClr val="tx1"/>
                </a:solidFill>
                <a:latin typeface="+mj-lt"/>
              </a:rPr>
              <a:t>сайта </a:t>
            </a:r>
            <a:r>
              <a:rPr lang="bg-BG" sz="2200" dirty="0">
                <a:solidFill>
                  <a:schemeClr val="tx1"/>
                </a:solidFill>
                <a:latin typeface="+mj-lt"/>
              </a:rPr>
              <a:t>и помага по-лесно да се индексира от търсещите машини.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i="1" dirty="0">
                <a:solidFill>
                  <a:srgbClr val="C00000"/>
                </a:solidFill>
                <a:latin typeface="+mj-lt"/>
              </a:rPr>
              <a:t>Размяната на линкове с други сайтове </a:t>
            </a:r>
            <a:r>
              <a:rPr lang="bg-BG" sz="2200" dirty="0">
                <a:solidFill>
                  <a:schemeClr val="tx1"/>
                </a:solidFill>
                <a:latin typeface="+mj-lt"/>
              </a:rPr>
              <a:t>също  издига </a:t>
            </a:r>
            <a:r>
              <a:rPr lang="bg-BG" sz="2200" dirty="0" smtClean="0">
                <a:solidFill>
                  <a:schemeClr val="tx1"/>
                </a:solidFill>
                <a:latin typeface="+mj-lt"/>
              </a:rPr>
              <a:t>рейтинга на уеб сайта. Ако </a:t>
            </a:r>
            <a:r>
              <a:rPr lang="bg-BG" sz="2200" dirty="0">
                <a:solidFill>
                  <a:schemeClr val="tx1"/>
                </a:solidFill>
                <a:latin typeface="+mj-lt"/>
              </a:rPr>
              <a:t>Вашият сайт има повече линкове в други сайтове, които сочат към него, това се възприема много добре от търсачките.</a:t>
            </a:r>
            <a:endParaRPr lang="en-US" sz="2200" dirty="0">
              <a:solidFill>
                <a:schemeClr val="tx1"/>
              </a:solidFill>
              <a:latin typeface="+mj-lt"/>
            </a:endParaRPr>
          </a:p>
          <a:p>
            <a:pPr marL="800100" lvl="1" indent="-342900" algn="just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Tx/>
              <a:buAutoNum type="arabicPeriod"/>
              <a:defRPr/>
            </a:pPr>
            <a:endParaRPr lang="bg-BG" sz="2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09600" y="75964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4000" dirty="0">
              <a:latin typeface="+mj-lt"/>
              <a:ea typeface="SimSun" charset="-122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762000" y="744219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smtClean="0">
                <a:latin typeface="+mj-lt"/>
                <a:ea typeface="SimSun" charset="-122"/>
              </a:rPr>
              <a:t>SEO </a:t>
            </a:r>
            <a:endParaRPr lang="bg-BG" sz="4000" dirty="0" smtClean="0">
              <a:latin typeface="+mj-lt"/>
              <a:ea typeface="SimSun" charset="-122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dirty="0" smtClean="0">
                <a:latin typeface="+mj-lt"/>
                <a:ea typeface="SimSun" charset="-122"/>
              </a:rPr>
              <a:t>Добри практики и правила</a:t>
            </a:r>
            <a:endParaRPr lang="ru-RU" sz="4000" dirty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857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919163" y="6858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Тема </a:t>
            </a:r>
            <a:r>
              <a:rPr lang="en-US" altLang="en-US" smtClean="0">
                <a:solidFill>
                  <a:schemeClr val="tx1"/>
                </a:solidFill>
              </a:rPr>
              <a:t>6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4294967295"/>
          </p:nvPr>
        </p:nvSpPr>
        <p:spPr>
          <a:xfrm>
            <a:off x="914400" y="2133600"/>
            <a:ext cx="7239000" cy="3581400"/>
          </a:xfrm>
        </p:spPr>
        <p:txBody>
          <a:bodyPr/>
          <a:lstStyle/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en-US" sz="2400" dirty="0" err="1">
                <a:solidFill>
                  <a:schemeClr val="tx1"/>
                </a:solidFill>
                <a:latin typeface="+mj-lt"/>
                <a:ea typeface="SimSun" charset="-122"/>
              </a:rPr>
              <a:t>Какво</a:t>
            </a:r>
            <a:r>
              <a:rPr lang="en-US" sz="2400" dirty="0">
                <a:solidFill>
                  <a:schemeClr val="tx1"/>
                </a:solidFill>
                <a:latin typeface="+mj-lt"/>
                <a:ea typeface="SimSun" charset="-122"/>
              </a:rPr>
              <a:t> е SEO (Search Engine Optimization)</a:t>
            </a:r>
            <a:r>
              <a:rPr lang="bg-BG" sz="2400" dirty="0">
                <a:solidFill>
                  <a:schemeClr val="tx1"/>
                </a:solidFill>
                <a:latin typeface="+mj-lt"/>
                <a:ea typeface="SimSun" charset="-122"/>
              </a:rPr>
              <a:t/>
            </a:r>
            <a:br>
              <a:rPr lang="bg-BG" sz="2400" dirty="0">
                <a:solidFill>
                  <a:schemeClr val="tx1"/>
                </a:solidFill>
                <a:latin typeface="+mj-lt"/>
                <a:ea typeface="SimSun" charset="-122"/>
              </a:rPr>
            </a:br>
            <a:endParaRPr lang="ru-RU" sz="2400" dirty="0">
              <a:solidFill>
                <a:schemeClr val="tx1"/>
              </a:solidFill>
              <a:latin typeface="+mj-lt"/>
              <a:ea typeface="SimSun" charset="-122"/>
            </a:endParaRP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400" dirty="0">
                <a:solidFill>
                  <a:schemeClr val="tx1"/>
                </a:solidFill>
                <a:latin typeface="+mj-lt"/>
                <a:ea typeface="SimSun" charset="-122"/>
              </a:rPr>
              <a:t>10 златни правила при 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ea typeface="SimSun" charset="-122"/>
              </a:rPr>
              <a:t>SEO</a:t>
            </a:r>
            <a:r>
              <a:rPr lang="ru-RU" sz="2400" dirty="0">
                <a:solidFill>
                  <a:schemeClr val="tx1"/>
                </a:solidFill>
                <a:latin typeface="+mj-lt"/>
                <a:ea typeface="SimSun" charset="-122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+mj-lt"/>
                <a:ea typeface="SimSun" charset="-122"/>
              </a:rPr>
            </a:br>
            <a:endParaRPr lang="en-US" sz="2400" dirty="0">
              <a:solidFill>
                <a:schemeClr val="tx1"/>
              </a:solidFill>
              <a:latin typeface="+mj-lt"/>
              <a:ea typeface="SimSun" charset="-122"/>
            </a:endParaRP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bg-BG" sz="2400" dirty="0">
                <a:solidFill>
                  <a:schemeClr val="tx1"/>
                </a:solidFill>
                <a:latin typeface="+mj-lt"/>
                <a:ea typeface="SimSun" charset="-122"/>
              </a:rPr>
              <a:t>Литература / Полезни връзки</a:t>
            </a:r>
            <a:endParaRPr lang="ru-RU" sz="2200" dirty="0">
              <a:solidFill>
                <a:schemeClr val="tx1"/>
              </a:solidFill>
              <a:latin typeface="+mj-lt"/>
              <a:ea typeface="SimSun" charset="-122"/>
            </a:endParaRPr>
          </a:p>
          <a:p>
            <a:pPr marL="4762" indent="0">
              <a:lnSpc>
                <a:spcPct val="90000"/>
              </a:lnSpc>
              <a:spcBef>
                <a:spcPts val="650"/>
              </a:spcBef>
              <a:buSzPct val="100000"/>
              <a:buNone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endParaRPr lang="ru-RU" sz="2400" dirty="0">
              <a:solidFill>
                <a:schemeClr val="tx1"/>
              </a:solidFill>
              <a:latin typeface="+mj-lt"/>
              <a:ea typeface="SimSun" charset="-122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2931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97707" y="1828800"/>
            <a:ext cx="7836694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eaLnBrk="1" hangingPunct="1">
              <a:buClr>
                <a:srgbClr val="000000"/>
              </a:buClr>
              <a:buSzPct val="100000"/>
              <a:defRPr/>
            </a:pPr>
            <a:r>
              <a:rPr lang="bg-BG" sz="2200" dirty="0">
                <a:latin typeface="+mn-lt"/>
              </a:rPr>
              <a:t>Процесът на отимизация е много сложен и дълъг</a:t>
            </a:r>
            <a:r>
              <a:rPr lang="en-US" sz="2200" dirty="0">
                <a:latin typeface="+mn-lt"/>
              </a:rPr>
              <a:t>. </a:t>
            </a:r>
            <a:r>
              <a:rPr lang="bg-BG" sz="2200" dirty="0">
                <a:latin typeface="+mn-lt"/>
              </a:rPr>
              <a:t>Има много техники, които оказват влияние на търсачките. Някои от </a:t>
            </a:r>
            <a:r>
              <a:rPr lang="bg-BG" sz="2200" dirty="0" smtClean="0">
                <a:latin typeface="+mn-lt"/>
              </a:rPr>
              <a:t>тях са</a:t>
            </a:r>
            <a:r>
              <a:rPr lang="bg-BG" sz="2000" dirty="0" smtClean="0">
                <a:solidFill>
                  <a:schemeClr val="tx1"/>
                </a:solidFill>
                <a:latin typeface="+mn-lt"/>
              </a:rPr>
              <a:t>:</a:t>
            </a:r>
          </a:p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dirty="0" smtClean="0">
                <a:solidFill>
                  <a:srgbClr val="C00000"/>
                </a:solidFill>
                <a:latin typeface="+mn-lt"/>
              </a:rPr>
              <a:t>Уникалното </a:t>
            </a:r>
            <a:r>
              <a:rPr lang="bg-BG" sz="2000" dirty="0">
                <a:solidFill>
                  <a:srgbClr val="C00000"/>
                </a:solidFill>
                <a:latin typeface="+mn-lt"/>
              </a:rPr>
              <a:t>и завладяващо съдържание </a:t>
            </a:r>
            <a:r>
              <a:rPr lang="bg-BG" sz="2000" dirty="0">
                <a:solidFill>
                  <a:schemeClr val="tx1"/>
                </a:solidFill>
                <a:latin typeface="+mn-lt"/>
              </a:rPr>
              <a:t>ни дава предимство пред конкуренцията в класирането</a:t>
            </a:r>
            <a:r>
              <a:rPr lang="bg-BG" sz="2000" dirty="0" smtClean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dirty="0" smtClean="0">
                <a:solidFill>
                  <a:srgbClr val="C00000"/>
                </a:solidFill>
                <a:latin typeface="+mn-lt"/>
              </a:rPr>
              <a:t>Ключовите </a:t>
            </a:r>
            <a:r>
              <a:rPr lang="bg-BG" sz="2000" dirty="0">
                <a:solidFill>
                  <a:srgbClr val="C00000"/>
                </a:solidFill>
                <a:latin typeface="+mn-lt"/>
              </a:rPr>
              <a:t>думи и фрази</a:t>
            </a:r>
            <a:r>
              <a:rPr lang="bg-BG" sz="2000" dirty="0">
                <a:solidFill>
                  <a:schemeClr val="tx1"/>
                </a:solidFill>
                <a:latin typeface="+mn-lt"/>
              </a:rPr>
              <a:t>, които са подходящи за тематиката на Вашия уеб сайт, трабва да се изпозват навсякъде в текста, но не бива да се прекалява</a:t>
            </a:r>
            <a:r>
              <a:rPr lang="bg-BG" sz="2000" dirty="0" smtClean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dirty="0" smtClean="0">
                <a:solidFill>
                  <a:srgbClr val="C00000"/>
                </a:solidFill>
                <a:latin typeface="+mn-lt"/>
              </a:rPr>
              <a:t>Навигация</a:t>
            </a:r>
            <a:r>
              <a:rPr lang="bg-BG" sz="20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bg-BG" sz="2000" dirty="0">
                <a:solidFill>
                  <a:schemeClr val="tx1"/>
                </a:solidFill>
                <a:latin typeface="+mn-lt"/>
              </a:rPr>
              <a:t>– удобната навигация е полезна както за посетителите на уеб сайта, така и за търсачките</a:t>
            </a:r>
            <a:r>
              <a:rPr lang="bg-BG" sz="2000" dirty="0" smtClean="0">
                <a:solidFill>
                  <a:schemeClr val="tx1"/>
                </a:solidFill>
                <a:latin typeface="+mn-lt"/>
              </a:rPr>
              <a:t>.</a:t>
            </a:r>
          </a:p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dirty="0" smtClean="0">
                <a:solidFill>
                  <a:srgbClr val="C00000"/>
                </a:solidFill>
                <a:latin typeface="+mn-lt"/>
              </a:rPr>
              <a:t>Хостинг</a:t>
            </a:r>
            <a:r>
              <a:rPr lang="bg-BG" sz="20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bg-BG" sz="2000" dirty="0">
                <a:solidFill>
                  <a:schemeClr val="tx1"/>
                </a:solidFill>
                <a:latin typeface="+mn-lt"/>
              </a:rPr>
              <a:t>– добре е преди да качите сайта си в интернет, </a:t>
            </a:r>
            <a:r>
              <a:rPr lang="bg-BG" sz="2000" dirty="0" smtClean="0">
                <a:solidFill>
                  <a:schemeClr val="tx1"/>
                </a:solidFill>
                <a:latin typeface="+mn-lt"/>
              </a:rPr>
              <a:t>да направите </a:t>
            </a:r>
            <a:r>
              <a:rPr lang="bg-BG" sz="2000" dirty="0">
                <a:solidFill>
                  <a:schemeClr val="tx1"/>
                </a:solidFill>
                <a:latin typeface="+mn-lt"/>
              </a:rPr>
              <a:t>проучване за това на какъв хостинг да бъде </a:t>
            </a:r>
            <a:r>
              <a:rPr lang="bg-BG" sz="2000" dirty="0" smtClean="0">
                <a:solidFill>
                  <a:schemeClr val="tx1"/>
                </a:solidFill>
                <a:latin typeface="+mn-lt"/>
              </a:rPr>
              <a:t>качен  </a:t>
            </a:r>
            <a:r>
              <a:rPr lang="bg-BG" sz="2000" dirty="0">
                <a:solidFill>
                  <a:schemeClr val="tx1"/>
                </a:solidFill>
                <a:latin typeface="+mn-lt"/>
              </a:rPr>
              <a:t>или да се доверите на професионалисти за това.</a:t>
            </a:r>
            <a:endParaRPr lang="en-US" sz="2000" dirty="0">
              <a:solidFill>
                <a:schemeClr val="tx1"/>
              </a:solidFill>
              <a:latin typeface="+mn-lt"/>
            </a:endParaRPr>
          </a:p>
          <a:p>
            <a:pPr marL="800100" lvl="1" indent="-342900" algn="just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Tx/>
              <a:buAutoNum type="arabicPeriod"/>
              <a:defRPr/>
            </a:pPr>
            <a:endParaRPr lang="bg-BG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762000" y="744219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smtClean="0">
                <a:latin typeface="+mj-lt"/>
                <a:ea typeface="SimSun" charset="-122"/>
              </a:rPr>
              <a:t>SEO </a:t>
            </a:r>
            <a:r>
              <a:rPr lang="bg-BG" sz="4000" dirty="0" smtClean="0">
                <a:latin typeface="+mj-lt"/>
                <a:ea typeface="SimSun" charset="-122"/>
              </a:rPr>
              <a:t>- техники</a:t>
            </a:r>
          </a:p>
        </p:txBody>
      </p:sp>
    </p:spTree>
    <p:extLst>
      <p:ext uri="{BB962C8B-B14F-4D97-AF65-F5344CB8AC3E}">
        <p14:creationId xmlns:p14="http://schemas.microsoft.com/office/powerpoint/2010/main" val="12597962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22663" y="762000"/>
            <a:ext cx="7939088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</a:rPr>
              <a:t>10 SEO техники за уеб дизайнера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838200" y="1981200"/>
            <a:ext cx="7477125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1. Правете кода си по-</a:t>
            </a:r>
            <a:r>
              <a:rPr lang="en-US" altLang="bg-BG" sz="2200" dirty="0">
                <a:solidFill>
                  <a:schemeClr val="tx1"/>
                </a:solidFill>
                <a:latin typeface="+mj-lt"/>
              </a:rPr>
              <a:t>”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красив</a:t>
            </a:r>
            <a:r>
              <a:rPr lang="en-US" altLang="bg-BG" sz="2200" dirty="0">
                <a:solidFill>
                  <a:schemeClr val="tx1"/>
                </a:solidFill>
                <a:latin typeface="+mj-lt"/>
              </a:rPr>
              <a:t>”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 и от самия Уеб дизайн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bg-BG" altLang="bg-BG" sz="2200" dirty="0">
                <a:solidFill>
                  <a:schemeClr val="tx1"/>
                </a:solidFill>
                <a:latin typeface="+mj-lt"/>
              </a:rPr>
              <a:t>2. 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Не прекалявайте с ключовите думи</a:t>
            </a:r>
            <a:br>
              <a:rPr lang="ru-RU" altLang="bg-BG" sz="2200" dirty="0">
                <a:solidFill>
                  <a:schemeClr val="tx1"/>
                </a:solidFill>
                <a:latin typeface="+mj-lt"/>
              </a:rPr>
            </a:b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3. Избягвайте прекомерната употребата на Flash (</a:t>
            </a:r>
            <a:r>
              <a:rPr lang="ru-RU" altLang="bg-BG" sz="2200" i="1" dirty="0">
                <a:solidFill>
                  <a:schemeClr val="tx1"/>
                </a:solidFill>
                <a:latin typeface="+mj-lt"/>
              </a:rPr>
              <a:t>макар вече да е по-добре оптимизируем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)</a:t>
            </a:r>
            <a:br>
              <a:rPr lang="ru-RU" altLang="bg-BG" sz="2200" dirty="0">
                <a:solidFill>
                  <a:schemeClr val="tx1"/>
                </a:solidFill>
                <a:latin typeface="+mj-lt"/>
              </a:rPr>
            </a:b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4. Използвайте уникални заглавия – </a:t>
            </a:r>
            <a:r>
              <a:rPr lang="ru-RU" altLang="bg-BG" sz="2200" i="1" dirty="0">
                <a:solidFill>
                  <a:schemeClr val="tx1"/>
                </a:solidFill>
                <a:latin typeface="+mj-lt"/>
              </a:rPr>
              <a:t>titles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/>
            </a:r>
            <a:br>
              <a:rPr lang="ru-RU" altLang="bg-BG" sz="2200" dirty="0">
                <a:solidFill>
                  <a:schemeClr val="tx1"/>
                </a:solidFill>
                <a:latin typeface="+mj-lt"/>
              </a:rPr>
            </a:b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5. Не забравяйте за изображенията (</a:t>
            </a:r>
            <a:r>
              <a:rPr lang="ru-RU" altLang="bg-BG" sz="2200" i="1" dirty="0">
                <a:solidFill>
                  <a:schemeClr val="tx1"/>
                </a:solidFill>
                <a:latin typeface="+mj-lt"/>
              </a:rPr>
              <a:t>titles </a:t>
            </a:r>
            <a:r>
              <a:rPr lang="bg-BG" altLang="bg-BG" sz="2200" i="1" dirty="0">
                <a:solidFill>
                  <a:schemeClr val="tx1"/>
                </a:solidFill>
                <a:latin typeface="+mj-lt"/>
              </a:rPr>
              <a:t>и </a:t>
            </a:r>
            <a:r>
              <a:rPr lang="en-US" altLang="bg-BG" sz="2200" i="1" dirty="0">
                <a:solidFill>
                  <a:schemeClr val="tx1"/>
                </a:solidFill>
                <a:latin typeface="+mj-lt"/>
              </a:rPr>
              <a:t>alt tags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)</a:t>
            </a:r>
            <a:br>
              <a:rPr lang="ru-RU" altLang="bg-BG" sz="2200" dirty="0">
                <a:solidFill>
                  <a:schemeClr val="tx1"/>
                </a:solidFill>
                <a:latin typeface="+mj-lt"/>
              </a:rPr>
            </a:b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6. Употреба на анкор текст</a:t>
            </a:r>
            <a:br>
              <a:rPr lang="ru-RU" altLang="bg-BG" sz="2200" dirty="0">
                <a:solidFill>
                  <a:schemeClr val="tx1"/>
                </a:solidFill>
                <a:latin typeface="+mj-lt"/>
              </a:rPr>
            </a:b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7. Не използвайте изображения вместо текст</a:t>
            </a:r>
            <a:br>
              <a:rPr lang="ru-RU" altLang="bg-BG" sz="2200" dirty="0">
                <a:solidFill>
                  <a:schemeClr val="tx1"/>
                </a:solidFill>
                <a:latin typeface="+mj-lt"/>
              </a:rPr>
            </a:br>
            <a:r>
              <a:rPr lang="bg-BG" altLang="bg-BG" sz="2200" dirty="0">
                <a:solidFill>
                  <a:schemeClr val="tx1"/>
                </a:solidFill>
                <a:latin typeface="+mj-lt"/>
              </a:rPr>
              <a:t>8. Използвайте разумно </a:t>
            </a:r>
            <a:r>
              <a:rPr lang="en-US" altLang="bg-BG" sz="2200" dirty="0">
                <a:solidFill>
                  <a:schemeClr val="tx1"/>
                </a:solidFill>
                <a:latin typeface="+mj-lt"/>
              </a:rPr>
              <a:t>Ajax</a:t>
            </a:r>
            <a:r>
              <a:rPr lang="bg-BG" altLang="bg-BG" sz="2200" dirty="0">
                <a:solidFill>
                  <a:schemeClr val="tx1"/>
                </a:solidFill>
                <a:latin typeface="+mj-lt"/>
              </a:rPr>
              <a:t/>
            </a:r>
            <a:br>
              <a:rPr lang="bg-BG" altLang="bg-BG" sz="2200" dirty="0">
                <a:solidFill>
                  <a:schemeClr val="tx1"/>
                </a:solidFill>
                <a:latin typeface="+mj-lt"/>
              </a:rPr>
            </a:br>
            <a:r>
              <a:rPr lang="bg-BG" altLang="bg-BG" sz="2200" dirty="0">
                <a:solidFill>
                  <a:schemeClr val="tx1"/>
                </a:solidFill>
                <a:latin typeface="+mj-lt"/>
              </a:rPr>
              <a:t>9. Бързо индексиране</a:t>
            </a:r>
            <a:br>
              <a:rPr lang="bg-BG" altLang="bg-BG" sz="2200" dirty="0">
                <a:solidFill>
                  <a:schemeClr val="tx1"/>
                </a:solidFill>
                <a:latin typeface="+mj-lt"/>
              </a:rPr>
            </a:br>
            <a:r>
              <a:rPr lang="en-US" altLang="bg-BG" sz="2200" dirty="0">
                <a:solidFill>
                  <a:schemeClr val="tx1"/>
                </a:solidFill>
                <a:latin typeface="+mj-lt"/>
              </a:rPr>
              <a:t>10. URL </a:t>
            </a:r>
            <a:r>
              <a:rPr lang="bg-BG" altLang="bg-BG" sz="2200" dirty="0">
                <a:solidFill>
                  <a:schemeClr val="tx1"/>
                </a:solidFill>
                <a:latin typeface="+mj-lt"/>
              </a:rPr>
              <a:t>адреси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/>
            </a:r>
            <a:br>
              <a:rPr lang="ru-RU" altLang="bg-BG" sz="2200" dirty="0">
                <a:solidFill>
                  <a:schemeClr val="tx1"/>
                </a:solidFill>
                <a:latin typeface="+mj-lt"/>
              </a:rPr>
            </a:b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/>
            </a:r>
            <a:br>
              <a:rPr lang="ru-RU" altLang="bg-BG" sz="2200" dirty="0">
                <a:solidFill>
                  <a:schemeClr val="tx1"/>
                </a:solidFill>
                <a:latin typeface="+mj-lt"/>
              </a:rPr>
            </a:br>
            <a:endParaRPr lang="bg-BG" altLang="bg-BG" sz="22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5945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2863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>
                <a:latin typeface="+mj-lt"/>
                <a:ea typeface="SimSun" charset="-122"/>
              </a:rPr>
              <a:t>SEO </a:t>
            </a:r>
            <a:r>
              <a:rPr lang="ru-RU" sz="4000" dirty="0" smtClean="0">
                <a:latin typeface="+mj-lt"/>
                <a:ea typeface="SimSun" charset="-122"/>
              </a:rPr>
              <a:t>техники- </a:t>
            </a: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 smtClean="0">
                <a:latin typeface="+mj-lt"/>
                <a:ea typeface="SimSun" charset="-122"/>
              </a:rPr>
              <a:t>бяла срещу черна оптимизация</a:t>
            </a:r>
            <a:endParaRPr lang="ru-RU" sz="4000" dirty="0">
              <a:latin typeface="+mj-lt"/>
              <a:ea typeface="SimSun" charset="-122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838200" y="2057400"/>
            <a:ext cx="75438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eaLnBrk="1" hangingPunct="1">
              <a:buClr>
                <a:srgbClr val="000000"/>
              </a:buClr>
              <a:buSzPct val="100000"/>
              <a:defRPr/>
            </a:pPr>
            <a:r>
              <a:rPr lang="ru-RU" altLang="bg-BG" sz="2200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SEO </a:t>
            </a:r>
            <a:r>
              <a:rPr lang="ru-RU" altLang="bg-BG" sz="2200" dirty="0">
                <a:solidFill>
                  <a:srgbClr val="C00000"/>
                </a:solidFill>
                <a:latin typeface="+mj-lt"/>
                <a:cs typeface="Arial" pitchFamily="34" charset="0"/>
              </a:rPr>
              <a:t>техниките могат да бъдат класифицирани в </a:t>
            </a:r>
            <a:r>
              <a:rPr lang="ru-RU" altLang="bg-BG" sz="2200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две </a:t>
            </a:r>
            <a:r>
              <a:rPr lang="ru-RU" altLang="bg-BG" sz="2200" dirty="0">
                <a:solidFill>
                  <a:srgbClr val="C00000"/>
                </a:solidFill>
                <a:latin typeface="+mj-lt"/>
                <a:cs typeface="Arial" pitchFamily="34" charset="0"/>
              </a:rPr>
              <a:t>основни категории</a:t>
            </a:r>
            <a:r>
              <a:rPr lang="ru-RU" altLang="bg-BG" sz="2200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:</a:t>
            </a:r>
          </a:p>
          <a:p>
            <a:pPr marL="800100" lvl="1" indent="-34290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 </a:t>
            </a:r>
            <a:r>
              <a:rPr lang="ru-RU" altLang="bg-BG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>техники, препоръчвани от търсачките като част от добрия дизайн </a:t>
            </a:r>
            <a:r>
              <a:rPr lang="ru-RU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(</a:t>
            </a:r>
            <a:r>
              <a:rPr lang="en-US" altLang="bg-BG" sz="2200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W</a:t>
            </a:r>
            <a:r>
              <a:rPr lang="ru-RU" altLang="bg-BG" sz="2200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hite </a:t>
            </a:r>
            <a:r>
              <a:rPr lang="en-US" altLang="bg-BG" sz="2200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H</a:t>
            </a:r>
            <a:r>
              <a:rPr lang="ru-RU" altLang="bg-BG" sz="2200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at</a:t>
            </a:r>
            <a:r>
              <a:rPr lang="ru-RU" altLang="bg-BG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>) и </a:t>
            </a:r>
            <a:endParaRPr lang="ru-RU" altLang="bg-BG" sz="2200" dirty="0" smtClean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marL="800100" lvl="1" indent="-34290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техники</a:t>
            </a:r>
            <a:r>
              <a:rPr lang="ru-RU" altLang="bg-BG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>, които търсачките не одобряват </a:t>
            </a:r>
            <a:r>
              <a:rPr lang="ru-RU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(</a:t>
            </a:r>
            <a:r>
              <a:rPr lang="en-US" altLang="bg-BG" sz="2200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B</a:t>
            </a:r>
            <a:r>
              <a:rPr lang="ru-RU" altLang="bg-BG" sz="2200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lack </a:t>
            </a:r>
            <a:r>
              <a:rPr lang="en-US" altLang="bg-BG" sz="2200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H</a:t>
            </a:r>
            <a:r>
              <a:rPr lang="ru-RU" altLang="bg-BG" sz="2200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at</a:t>
            </a:r>
            <a:r>
              <a:rPr lang="ru-RU" altLang="bg-BG" sz="2200" dirty="0">
                <a:solidFill>
                  <a:srgbClr val="C00000"/>
                </a:solidFill>
                <a:latin typeface="+mj-lt"/>
                <a:cs typeface="Arial" pitchFamily="34" charset="0"/>
              </a:rPr>
              <a:t>). </a:t>
            </a:r>
            <a:endParaRPr lang="en-US" altLang="bg-BG" sz="2200" dirty="0" smtClean="0">
              <a:solidFill>
                <a:srgbClr val="C00000"/>
              </a:solidFill>
              <a:latin typeface="+mj-lt"/>
              <a:cs typeface="Arial" pitchFamily="34" charset="0"/>
            </a:endParaRPr>
          </a:p>
          <a:p>
            <a:pPr marL="0" lvl="1">
              <a:buClr>
                <a:srgbClr val="000000"/>
              </a:buClr>
              <a:buSzPct val="100000"/>
              <a:defRPr/>
            </a:pPr>
            <a:endParaRPr lang="en-US" altLang="bg-BG" sz="2200" dirty="0" smtClean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marL="0" lvl="1">
              <a:buClr>
                <a:srgbClr val="000000"/>
              </a:buClr>
              <a:buSzPct val="100000"/>
              <a:defRPr/>
            </a:pPr>
            <a:r>
              <a:rPr lang="bg-BG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Съществуват сайтове, </a:t>
            </a:r>
            <a:r>
              <a:rPr lang="bg-BG" altLang="bg-BG" sz="2200" dirty="0" smtClean="0">
                <a:latin typeface="+mj-lt"/>
                <a:cs typeface="Arial" pitchFamily="34" charset="0"/>
              </a:rPr>
              <a:t>за</a:t>
            </a:r>
            <a:r>
              <a:rPr lang="bg-BG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 които алгоритмите на </a:t>
            </a:r>
            <a:r>
              <a:rPr lang="en-US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Google </a:t>
            </a:r>
            <a:r>
              <a:rPr lang="bg-BG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не могат да класифицират нито към </a:t>
            </a:r>
            <a:r>
              <a:rPr lang="en-US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Black Hat</a:t>
            </a:r>
            <a:r>
              <a:rPr lang="bg-BG" altLang="bg-BG" sz="2200" dirty="0">
                <a:latin typeface="+mj-lt"/>
                <a:cs typeface="Arial" pitchFamily="34" charset="0"/>
              </a:rPr>
              <a:t>,</a:t>
            </a:r>
            <a:r>
              <a:rPr lang="en-US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 </a:t>
            </a:r>
            <a:r>
              <a:rPr lang="bg-BG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нито към </a:t>
            </a:r>
            <a:r>
              <a:rPr lang="en-US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Black Hat. </a:t>
            </a:r>
            <a:r>
              <a:rPr lang="bg-BG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Тогава казваме, че оптимизацията на такъв сайт е </a:t>
            </a:r>
            <a:r>
              <a:rPr lang="en-US" altLang="bg-BG" sz="2200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Gray Hat</a:t>
            </a:r>
            <a:r>
              <a:rPr lang="en-US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.</a:t>
            </a:r>
            <a:endParaRPr lang="ru-RU" altLang="bg-BG" sz="2200" dirty="0" smtClean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eaLnBrk="1" hangingPunct="1">
              <a:buClr>
                <a:srgbClr val="000000"/>
              </a:buClr>
              <a:buSzPct val="100000"/>
              <a:defRPr/>
            </a:pPr>
            <a:r>
              <a:rPr lang="ru-RU" altLang="bg-BG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/>
            </a:r>
            <a:br>
              <a:rPr lang="ru-RU" altLang="bg-BG" sz="2200" dirty="0">
                <a:solidFill>
                  <a:schemeClr val="tx1"/>
                </a:solidFill>
                <a:latin typeface="+mj-lt"/>
                <a:cs typeface="Arial" pitchFamily="34" charset="0"/>
              </a:rPr>
            </a:br>
            <a:endParaRPr lang="bg-BG" altLang="bg-BG" sz="220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7685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2863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>
                <a:latin typeface="+mj-lt"/>
                <a:ea typeface="SimSun" charset="-122"/>
              </a:rPr>
              <a:t>SEO </a:t>
            </a:r>
            <a:r>
              <a:rPr lang="en-US" sz="4000" dirty="0" smtClean="0">
                <a:latin typeface="+mj-lt"/>
                <a:ea typeface="SimSun" charset="-122"/>
              </a:rPr>
              <a:t>White Hat</a:t>
            </a:r>
            <a:endParaRPr lang="ru-RU" sz="4000" dirty="0">
              <a:latin typeface="+mj-lt"/>
              <a:ea typeface="SimSun" charset="-122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85800" y="2057399"/>
            <a:ext cx="7620000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marL="342900" indent="-34290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bg-BG" sz="2200" dirty="0">
                <a:latin typeface="+mj-lt"/>
                <a:cs typeface="Arial" pitchFamily="34" charset="0"/>
              </a:rPr>
              <a:t>Една SEO техника се счита за white hat, когато следва правилата на </a:t>
            </a:r>
            <a:r>
              <a:rPr lang="ru-RU" altLang="bg-BG" sz="2200" dirty="0" smtClean="0">
                <a:latin typeface="+mj-lt"/>
                <a:cs typeface="Arial" pitchFamily="34" charset="0"/>
              </a:rPr>
              <a:t>Google </a:t>
            </a:r>
            <a:r>
              <a:rPr lang="en-US" altLang="bg-BG" sz="2200" dirty="0" smtClean="0">
                <a:latin typeface="+mj-lt"/>
                <a:cs typeface="Arial" pitchFamily="34" charset="0"/>
              </a:rPr>
              <a:t>(</a:t>
            </a:r>
            <a:r>
              <a:rPr lang="ru-RU" altLang="bg-BG" sz="2200" dirty="0" smtClean="0">
                <a:latin typeface="+mj-lt"/>
                <a:cs typeface="Arial" pitchFamily="34" charset="0"/>
              </a:rPr>
              <a:t>Yahoo</a:t>
            </a:r>
            <a:r>
              <a:rPr lang="ru-RU" altLang="bg-BG" sz="2200" dirty="0">
                <a:latin typeface="+mj-lt"/>
                <a:cs typeface="Arial" pitchFamily="34" charset="0"/>
              </a:rPr>
              <a:t>, Bing и </a:t>
            </a:r>
            <a:r>
              <a:rPr lang="ru-RU" altLang="bg-BG" sz="2200" dirty="0" smtClean="0">
                <a:latin typeface="+mj-lt"/>
                <a:cs typeface="Arial" pitchFamily="34" charset="0"/>
              </a:rPr>
              <a:t>Яндекс</a:t>
            </a:r>
            <a:r>
              <a:rPr lang="en-US" altLang="bg-BG" sz="2200" dirty="0" smtClean="0">
                <a:latin typeface="+mj-lt"/>
                <a:cs typeface="Arial" pitchFamily="34" charset="0"/>
              </a:rPr>
              <a:t> </a:t>
            </a:r>
            <a:r>
              <a:rPr lang="bg-BG" altLang="bg-BG" sz="2200" dirty="0" smtClean="0">
                <a:latin typeface="+mj-lt"/>
                <a:cs typeface="Arial" pitchFamily="34" charset="0"/>
              </a:rPr>
              <a:t>също</a:t>
            </a:r>
            <a:r>
              <a:rPr lang="ru-RU" altLang="bg-BG" sz="2200" dirty="0" smtClean="0">
                <a:latin typeface="+mj-lt"/>
                <a:cs typeface="Arial" pitchFamily="34" charset="0"/>
              </a:rPr>
              <a:t>) </a:t>
            </a:r>
            <a:r>
              <a:rPr lang="ru-RU" altLang="bg-BG" sz="2200" dirty="0">
                <a:latin typeface="+mj-lt"/>
                <a:cs typeface="Arial" pitchFamily="34" charset="0"/>
              </a:rPr>
              <a:t>и не си позволява отклонения от тях. </a:t>
            </a:r>
            <a:endParaRPr lang="ru-RU" altLang="bg-BG" sz="2200" dirty="0" smtClean="0">
              <a:latin typeface="+mj-lt"/>
              <a:cs typeface="Arial" pitchFamily="34" charset="0"/>
            </a:endParaRPr>
          </a:p>
          <a:p>
            <a:pPr marL="342900" indent="-34290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bg-BG" sz="2200" dirty="0" smtClean="0">
                <a:latin typeface="+mj-lt"/>
                <a:cs typeface="Arial" pitchFamily="34" charset="0"/>
              </a:rPr>
              <a:t>Като </a:t>
            </a:r>
            <a:r>
              <a:rPr lang="ru-RU" altLang="bg-BG" sz="2200" dirty="0">
                <a:latin typeface="+mj-lt"/>
                <a:cs typeface="Arial" pitchFamily="34" charset="0"/>
              </a:rPr>
              <a:t>цяло White hat практиката се състои в създаване на съдържание, насочено към потребителите, а не към търсачките и в никакъв случай не е опит за манипулиране на алгоритъма и отклоняване паяка от първоначалната му цел. </a:t>
            </a:r>
          </a:p>
          <a:p>
            <a:pPr eaLnBrk="1" hangingPunct="1">
              <a:buClr>
                <a:srgbClr val="000000"/>
              </a:buClr>
              <a:buSzPct val="100000"/>
              <a:defRPr/>
            </a:pPr>
            <a:r>
              <a:rPr lang="ru-RU" altLang="bg-BG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/>
            </a:r>
            <a:br>
              <a:rPr lang="ru-RU" altLang="bg-BG" sz="2200" dirty="0">
                <a:solidFill>
                  <a:schemeClr val="tx1"/>
                </a:solidFill>
                <a:latin typeface="+mj-lt"/>
                <a:cs typeface="Arial" pitchFamily="34" charset="0"/>
              </a:rPr>
            </a:br>
            <a:r>
              <a:rPr lang="ru-RU" altLang="bg-BG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/>
            </a:r>
            <a:br>
              <a:rPr lang="ru-RU" altLang="bg-BG" sz="2200" dirty="0">
                <a:solidFill>
                  <a:schemeClr val="tx1"/>
                </a:solidFill>
                <a:latin typeface="+mj-lt"/>
                <a:cs typeface="Arial" pitchFamily="34" charset="0"/>
              </a:rPr>
            </a:br>
            <a:endParaRPr lang="bg-BG" altLang="bg-BG" sz="220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6076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smtClean="0">
                <a:latin typeface="+mj-lt"/>
                <a:ea typeface="SimSun" charset="-122"/>
              </a:rPr>
              <a:t>SEO Black Hat</a:t>
            </a:r>
            <a:endParaRPr lang="ru-RU" sz="4000" dirty="0">
              <a:latin typeface="+mj-lt"/>
              <a:ea typeface="SimSun" charset="-122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09599" y="2057400"/>
            <a:ext cx="7848601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bg-BG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Black hat SEO е тази практика, която се опитва да класира своя продукт в разрез с правилата на търсачките. </a:t>
            </a:r>
            <a:endParaRPr lang="en-US" altLang="bg-BG" sz="2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bg-BG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Примери </a:t>
            </a:r>
            <a:r>
              <a:rPr lang="ru-RU" altLang="bg-BG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lang="en-US" altLang="bg-BG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ru-RU" altLang="bg-BG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lack </a:t>
            </a:r>
            <a:r>
              <a:rPr lang="ru-RU" altLang="bg-BG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hat SEO техники са използването на скрит текст, или текст с цвят, подобен на фоновия, невидими div тагове или позициониране на елементи извън екрана. </a:t>
            </a:r>
            <a:endParaRPr lang="en-US" altLang="bg-BG" sz="2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bg-BG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Друг </a:t>
            </a:r>
            <a:r>
              <a:rPr lang="ru-RU" altLang="bg-BG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метод е пренасочването към различни страници, в зависимост от това дали страницата е била потърсена от човек или от робот на търсачка – техника, позната като cloaking. </a:t>
            </a:r>
            <a:br>
              <a:rPr lang="ru-RU" altLang="bg-BG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altLang="bg-BG" sz="2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728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138" y="641713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9485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smtClean="0">
                <a:latin typeface="+mj-lt"/>
                <a:ea typeface="SimSun" charset="-122"/>
              </a:rPr>
              <a:t>SEO Black Hat</a:t>
            </a:r>
            <a:endParaRPr lang="ru-RU" sz="4000" dirty="0">
              <a:latin typeface="+mj-lt"/>
              <a:ea typeface="SimSun" charset="-122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09599" y="2057400"/>
            <a:ext cx="7848601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marL="342900" indent="-34290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j-lt"/>
              </a:rPr>
              <a:t>Защо някой би искал да се противопостави на Указанията на </a:t>
            </a:r>
            <a:r>
              <a:rPr lang="ru-RU" sz="2200" dirty="0" smtClean="0">
                <a:latin typeface="+mj-lt"/>
              </a:rPr>
              <a:t>Google</a:t>
            </a:r>
            <a:r>
              <a:rPr lang="en-US" sz="2200" dirty="0" smtClean="0">
                <a:latin typeface="+mj-lt"/>
              </a:rPr>
              <a:t>? </a:t>
            </a:r>
            <a:r>
              <a:rPr lang="bg-BG" sz="2200" dirty="0" smtClean="0">
                <a:latin typeface="+mj-lt"/>
              </a:rPr>
              <a:t>Н</a:t>
            </a:r>
            <a:r>
              <a:rPr lang="ru-RU" sz="2200" dirty="0" smtClean="0">
                <a:latin typeface="+mj-lt"/>
              </a:rPr>
              <a:t>якои все </a:t>
            </a:r>
            <a:r>
              <a:rPr lang="ru-RU" sz="2200" dirty="0">
                <a:latin typeface="+mj-lt"/>
              </a:rPr>
              <a:t>още мислят, че могат да </a:t>
            </a:r>
            <a:r>
              <a:rPr lang="ru-RU" sz="2200" dirty="0" smtClean="0">
                <a:latin typeface="+mj-lt"/>
              </a:rPr>
              <a:t>се </a:t>
            </a:r>
            <a:r>
              <a:rPr lang="ru-RU" sz="2200" dirty="0">
                <a:latin typeface="+mj-lt"/>
              </a:rPr>
              <a:t>промъкнат </a:t>
            </a:r>
            <a:r>
              <a:rPr lang="ru-RU" sz="2200" dirty="0" smtClean="0">
                <a:latin typeface="+mj-lt"/>
              </a:rPr>
              <a:t>през </a:t>
            </a:r>
            <a:r>
              <a:rPr lang="ru-RU" sz="2200" dirty="0">
                <a:latin typeface="+mj-lt"/>
              </a:rPr>
              <a:t>филтрите на </a:t>
            </a:r>
            <a:r>
              <a:rPr lang="ru-RU" sz="2200" dirty="0" smtClean="0">
                <a:latin typeface="+mj-lt"/>
              </a:rPr>
              <a:t>Google и да се </a:t>
            </a:r>
            <a:r>
              <a:rPr lang="ru-RU" sz="2200" dirty="0">
                <a:latin typeface="+mj-lt"/>
              </a:rPr>
              <a:t>класират на видно място. </a:t>
            </a:r>
            <a:endParaRPr lang="ru-RU" sz="2200" dirty="0" smtClean="0">
              <a:latin typeface="+mj-lt"/>
            </a:endParaRPr>
          </a:p>
          <a:p>
            <a:pPr marL="342900" indent="-34290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Търсачките </a:t>
            </a:r>
            <a:r>
              <a:rPr lang="ru-RU" altLang="bg-BG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>налагат наказания на сайтове, които използват black hat SEO методи, с понижаване на техния рейтинг или с премахване от индекса на търсачката. </a:t>
            </a:r>
            <a:endParaRPr lang="en-US" altLang="bg-BG" sz="2200" dirty="0" smtClean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Такива </a:t>
            </a:r>
            <a:r>
              <a:rPr lang="ru-RU" altLang="bg-BG" sz="2200" dirty="0">
                <a:solidFill>
                  <a:schemeClr val="tx1"/>
                </a:solidFill>
                <a:latin typeface="+mj-lt"/>
                <a:cs typeface="Arial" pitchFamily="34" charset="0"/>
              </a:rPr>
              <a:t>наказания могат да бъдат налагани автоматично от алгоритмите на търсачката или ръчно – след преглед на сайта</a:t>
            </a:r>
            <a:r>
              <a:rPr lang="en-US" altLang="bg-BG" sz="2200" dirty="0" smtClean="0">
                <a:solidFill>
                  <a:schemeClr val="tx1"/>
                </a:solidFill>
                <a:latin typeface="+mj-lt"/>
                <a:cs typeface="Arial" pitchFamily="34" charset="0"/>
              </a:rPr>
              <a:t>.</a:t>
            </a:r>
          </a:p>
          <a:p>
            <a:pPr marL="342900" indent="-34290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altLang="bg-BG" sz="2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bg-BG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bg-BG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bg-BG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bg-BG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bg-BG" altLang="bg-BG" sz="2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628650"/>
            <a:ext cx="1428750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4178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smtClean="0">
                <a:latin typeface="+mj-lt"/>
                <a:ea typeface="SimSun" charset="-122"/>
              </a:rPr>
              <a:t>SEO Gray Hat</a:t>
            </a:r>
            <a:endParaRPr lang="ru-RU" sz="4000" dirty="0">
              <a:latin typeface="+mj-lt"/>
              <a:ea typeface="SimSun" charset="-122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09599" y="2057400"/>
            <a:ext cx="7848601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marL="342900" indent="-34290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Gray Hat </a:t>
            </a:r>
            <a:r>
              <a:rPr lang="ru-RU" sz="2400" dirty="0" smtClean="0"/>
              <a:t>SEO </a:t>
            </a:r>
            <a:r>
              <a:rPr lang="ru-RU" sz="2400" dirty="0"/>
              <a:t>е всяка тактика, която не е изрично очертана от Google като „добра“ или „лоша</a:t>
            </a:r>
            <a:r>
              <a:rPr lang="ru-RU" sz="2400" dirty="0" smtClean="0"/>
              <a:t>“.</a:t>
            </a:r>
            <a:endParaRPr lang="en-US" sz="2400" dirty="0" smtClean="0"/>
          </a:p>
          <a:p>
            <a:pPr marL="342900" indent="-34290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400" dirty="0" smtClean="0"/>
              <a:t>Това означава, че не са спазени всички правила на </a:t>
            </a:r>
            <a:r>
              <a:rPr lang="en-US" sz="2400" dirty="0" smtClean="0"/>
              <a:t>White Hat</a:t>
            </a:r>
            <a:r>
              <a:rPr lang="bg-BG" sz="2400" dirty="0" smtClean="0"/>
              <a:t>, но според алгоритмита ен </a:t>
            </a:r>
            <a:r>
              <a:rPr lang="en-US" sz="2400" dirty="0" smtClean="0"/>
              <a:t>Google</a:t>
            </a:r>
            <a:r>
              <a:rPr lang="bg-BG" sz="2400" dirty="0" smtClean="0"/>
              <a:t> тези сайтове не могат да се класифицират и като </a:t>
            </a:r>
            <a:r>
              <a:rPr lang="en-US" sz="2400" dirty="0" smtClean="0"/>
              <a:t>Black Hat</a:t>
            </a:r>
            <a:r>
              <a:rPr lang="bg-BG" sz="2400" dirty="0" smtClean="0"/>
              <a:t>.</a:t>
            </a:r>
          </a:p>
          <a:p>
            <a:pPr marL="342900" indent="-34290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400" dirty="0" smtClean="0"/>
              <a:t>Необходимо е да се поработи още за добрата оптимизация на такъв сайт.</a:t>
            </a:r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628650"/>
            <a:ext cx="1428750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55550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66057" y="9144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Формула за успешна </a:t>
            </a:r>
            <a:r>
              <a:rPr lang="en-US" sz="4000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SEO</a:t>
            </a:r>
            <a:r>
              <a:rPr lang="bg-BG" sz="4000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 оптимизация</a:t>
            </a:r>
            <a:r>
              <a:rPr lang="en-US" sz="4000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 </a:t>
            </a:r>
            <a:endParaRPr lang="ru-RU" sz="4000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846932" y="2209800"/>
            <a:ext cx="7326312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bg-BG" dirty="0">
              <a:solidFill>
                <a:schemeClr val="tx1"/>
              </a:solidFill>
            </a:endParaRP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bg-BG" dirty="0">
              <a:solidFill>
                <a:schemeClr val="tx1"/>
              </a:solidFill>
            </a:endParaRP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bg-BG" sz="2400" b="1" dirty="0">
                <a:solidFill>
                  <a:schemeClr val="tx1"/>
                </a:solidFill>
                <a:latin typeface="+mj-lt"/>
              </a:rPr>
              <a:t>Валиден код +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bg-BG" sz="2400" b="1" dirty="0">
                <a:solidFill>
                  <a:schemeClr val="tx1"/>
                </a:solidFill>
                <a:latin typeface="+mj-lt"/>
              </a:rPr>
              <a:t>добра оптимизирана структура +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bg-BG" altLang="bg-BG" sz="2400" b="1" dirty="0">
                <a:solidFill>
                  <a:schemeClr val="tx1"/>
                </a:solidFill>
                <a:latin typeface="+mj-lt"/>
              </a:rPr>
              <a:t>таргетирани подходящи ключови думи +</a:t>
            </a:r>
            <a:br>
              <a:rPr lang="bg-BG" altLang="bg-BG" sz="2400" b="1" dirty="0">
                <a:solidFill>
                  <a:schemeClr val="tx1"/>
                </a:solidFill>
                <a:latin typeface="+mj-lt"/>
              </a:rPr>
            </a:br>
            <a:r>
              <a:rPr lang="bg-BG" altLang="bg-BG" sz="2400" b="1" dirty="0">
                <a:solidFill>
                  <a:schemeClr val="tx1"/>
                </a:solidFill>
                <a:latin typeface="+mj-lt"/>
              </a:rPr>
              <a:t>/писане на статии и блогове/ </a:t>
            </a:r>
            <a:endParaRPr lang="ru-RU" altLang="bg-BG" sz="2400" b="1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bg-BG" sz="24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altLang="bg-BG" sz="2400" dirty="0">
                <a:solidFill>
                  <a:schemeClr val="tx1"/>
                </a:solidFill>
                <a:latin typeface="+mj-lt"/>
              </a:rPr>
              <a:t/>
            </a:r>
            <a:br>
              <a:rPr lang="ru-RU" altLang="bg-BG" sz="2400" dirty="0">
                <a:solidFill>
                  <a:schemeClr val="tx1"/>
                </a:solidFill>
                <a:latin typeface="+mj-lt"/>
              </a:rPr>
            </a:br>
            <a:r>
              <a:rPr lang="ru-RU" altLang="bg-BG" sz="2000" dirty="0">
                <a:solidFill>
                  <a:schemeClr val="tx1"/>
                </a:solidFill>
              </a:rPr>
              <a:t/>
            </a:r>
            <a:br>
              <a:rPr lang="ru-RU" altLang="bg-BG" sz="2000" dirty="0">
                <a:solidFill>
                  <a:schemeClr val="tx1"/>
                </a:solidFill>
              </a:rPr>
            </a:br>
            <a:endParaRPr lang="bg-BG" altLang="bg-BG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4044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48469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latin typeface="+mj-lt"/>
                <a:ea typeface="SimSun" charset="-122"/>
              </a:rPr>
              <a:t>Речник на Онлайн Маркетинг и SEO термините</a:t>
            </a:r>
          </a:p>
        </p:txBody>
      </p:sp>
      <p:pic>
        <p:nvPicPr>
          <p:cNvPr id="93185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2" t="10609" r="3702" b="7423"/>
          <a:stretch/>
        </p:blipFill>
        <p:spPr bwMode="auto">
          <a:xfrm>
            <a:off x="1769793" y="1981201"/>
            <a:ext cx="5469207" cy="3455034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20519" y="5436235"/>
            <a:ext cx="396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http://seoptimizacia.com/rechnik.html</a:t>
            </a:r>
          </a:p>
        </p:txBody>
      </p:sp>
    </p:spTree>
    <p:extLst>
      <p:ext uri="{BB962C8B-B14F-4D97-AF65-F5344CB8AC3E}">
        <p14:creationId xmlns:p14="http://schemas.microsoft.com/office/powerpoint/2010/main" val="2088346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Защо е нужна </a:t>
            </a:r>
            <a:r>
              <a:rPr lang="en-US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SEO?</a:t>
            </a:r>
            <a:endParaRPr lang="ru-RU" sz="4000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84213" y="1950720"/>
            <a:ext cx="7940675" cy="399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1pPr>
            <a:lvl2pPr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2pPr>
            <a:lvl3pPr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3pPr>
            <a:lvl4pPr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4pPr>
            <a:lvl5pPr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9pPr>
          </a:lstStyle>
          <a:p>
            <a:pPr eaLnBrk="1" hangingPunct="1">
              <a:spcBef>
                <a:spcPts val="600"/>
              </a:spcBef>
              <a:buFont typeface="Arial" charset="0"/>
              <a:buChar char="•"/>
            </a:pPr>
            <a:r>
              <a:rPr lang="bg-BG" altLang="en-US" sz="2200" dirty="0">
                <a:solidFill>
                  <a:schemeClr val="tx1"/>
                </a:solidFill>
                <a:latin typeface="+mj-lt"/>
              </a:rPr>
              <a:t>Търсачките превъзхождат всички останали медии в осигуряването на посетители на сайта. Повече от 90% от потребителите ги използват за намиране на информацията.</a:t>
            </a:r>
          </a:p>
          <a:p>
            <a:pPr eaLnBrk="1" hangingPunct="1">
              <a:spcBef>
                <a:spcPts val="600"/>
              </a:spcBef>
              <a:buFont typeface="Arial" charset="0"/>
              <a:buChar char="•"/>
            </a:pPr>
            <a:r>
              <a:rPr lang="bg-BG" altLang="en-US" sz="2200" dirty="0">
                <a:solidFill>
                  <a:schemeClr val="tx1"/>
                </a:solidFill>
                <a:latin typeface="+mj-lt"/>
              </a:rPr>
              <a:t>Трафикът от търсачките е таргетиран – той е важен, защото осигурява потребители, които търсят вашия продукт, услуга, информация или мнение за решаване на проблем.</a:t>
            </a:r>
          </a:p>
          <a:p>
            <a:pPr eaLnBrk="1" hangingPunct="1">
              <a:spcBef>
                <a:spcPts val="600"/>
              </a:spcBef>
              <a:buFont typeface="Arial" charset="0"/>
              <a:buChar char="•"/>
            </a:pPr>
            <a:r>
              <a:rPr lang="bg-BG" altLang="en-US" sz="2200" dirty="0">
                <a:solidFill>
                  <a:schemeClr val="tx1"/>
                </a:solidFill>
                <a:latin typeface="+mj-lt"/>
              </a:rPr>
              <a:t>Търсачките работят постоянно, без почивен ден.</a:t>
            </a:r>
          </a:p>
          <a:p>
            <a:pPr eaLnBrk="1" hangingPunct="1">
              <a:spcBef>
                <a:spcPts val="600"/>
              </a:spcBef>
              <a:buFont typeface="Arial" charset="0"/>
              <a:buChar char="•"/>
            </a:pPr>
            <a:r>
              <a:rPr lang="bg-BG" altLang="en-US" sz="2200" dirty="0">
                <a:solidFill>
                  <a:schemeClr val="tx1"/>
                </a:solidFill>
                <a:latin typeface="+mj-lt"/>
              </a:rPr>
              <a:t>Факт е, че  93% от потребителите разжлеждат само първите две страници с резултатите от търсенето.</a:t>
            </a:r>
          </a:p>
        </p:txBody>
      </p:sp>
    </p:spTree>
    <p:extLst>
      <p:ext uri="{BB962C8B-B14F-4D97-AF65-F5344CB8AC3E}">
        <p14:creationId xmlns:p14="http://schemas.microsoft.com/office/powerpoint/2010/main" val="34586489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5964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err="1">
                <a:latin typeface="+mj-lt"/>
                <a:ea typeface="SimSun" charset="-122"/>
              </a:rPr>
              <a:t>Какво</a:t>
            </a:r>
            <a:r>
              <a:rPr lang="en-US" sz="4000" dirty="0">
                <a:latin typeface="+mj-lt"/>
                <a:ea typeface="SimSun" charset="-122"/>
              </a:rPr>
              <a:t> е SEO </a:t>
            </a:r>
            <a:endParaRPr lang="bg-BG" sz="4000" dirty="0" smtClean="0">
              <a:latin typeface="+mj-lt"/>
              <a:ea typeface="SimSun" charset="-122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smtClean="0">
                <a:latin typeface="+mj-lt"/>
                <a:ea typeface="SimSun" charset="-122"/>
              </a:rPr>
              <a:t>(</a:t>
            </a:r>
            <a:r>
              <a:rPr lang="en-US" sz="4000" dirty="0">
                <a:latin typeface="+mj-lt"/>
                <a:ea typeface="SimSun" charset="-122"/>
              </a:rPr>
              <a:t>Search Engine Optimization)</a:t>
            </a:r>
            <a:endParaRPr lang="ru-RU" sz="4000" dirty="0">
              <a:latin typeface="+mj-lt"/>
              <a:ea typeface="SimSun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55650" y="2057399"/>
            <a:ext cx="7704138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bg-BG" altLang="bg-BG" sz="2000" b="1" dirty="0">
                <a:solidFill>
                  <a:schemeClr val="tx1"/>
                </a:solidFill>
                <a:latin typeface="+mj-lt"/>
                <a:cs typeface="Arial" charset="0"/>
              </a:rPr>
              <a:t>SEO (Search Engine Optimization)</a:t>
            </a:r>
            <a:r>
              <a:rPr lang="bg-BG" altLang="bg-BG" sz="2000" dirty="0">
                <a:solidFill>
                  <a:schemeClr val="tx1"/>
                </a:solidFill>
                <a:latin typeface="+mj-lt"/>
                <a:cs typeface="Arial" charset="0"/>
              </a:rPr>
              <a:t>, или казано на български оптимизацията за търсачките е един от най-важните </a:t>
            </a:r>
            <a:r>
              <a:rPr lang="bg-BG" altLang="bg-BG" sz="2000" dirty="0" smtClean="0">
                <a:solidFill>
                  <a:schemeClr val="tx1"/>
                </a:solidFill>
                <a:latin typeface="+mj-lt"/>
                <a:cs typeface="Arial" charset="0"/>
              </a:rPr>
              <a:t>компоненти </a:t>
            </a:r>
            <a:r>
              <a:rPr lang="bg-BG" altLang="bg-BG" sz="2000" dirty="0">
                <a:solidFill>
                  <a:schemeClr val="tx1"/>
                </a:solidFill>
                <a:latin typeface="+mj-lt"/>
                <a:cs typeface="Arial" charset="0"/>
              </a:rPr>
              <a:t>при изграждането на един успешен уеб сайт.</a:t>
            </a:r>
            <a:endParaRPr lang="en-US" altLang="bg-BG" sz="200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bg-BG" altLang="bg-BG" sz="2000" dirty="0" smtClean="0">
                <a:solidFill>
                  <a:schemeClr val="tx1"/>
                </a:solidFill>
                <a:latin typeface="+mj-lt"/>
                <a:cs typeface="Arial" charset="0"/>
              </a:rPr>
              <a:t>Търсещите </a:t>
            </a:r>
            <a:r>
              <a:rPr lang="bg-BG" altLang="bg-BG" sz="2000" dirty="0">
                <a:solidFill>
                  <a:schemeClr val="tx1"/>
                </a:solidFill>
                <a:latin typeface="+mj-lt"/>
                <a:cs typeface="Arial" charset="0"/>
              </a:rPr>
              <a:t>машини като Google, Yahoo и MSN редовно обхождатат чрез своите ботове, кроулери или паяци всички уеб сайтове в Интернет, индексират ги в базата си данни и при търсене на определена ключова дума подреждат всеки уеб сайт на определена позиция в търсачките. </a:t>
            </a:r>
            <a:endParaRPr lang="en-US" altLang="bg-BG" sz="200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bg-BG" altLang="bg-BG" sz="2000" dirty="0" smtClean="0">
                <a:solidFill>
                  <a:schemeClr val="tx1"/>
                </a:solidFill>
                <a:latin typeface="+mj-lt"/>
                <a:cs typeface="Arial" charset="0"/>
              </a:rPr>
              <a:t>SEO </a:t>
            </a:r>
            <a:r>
              <a:rPr lang="bg-BG" altLang="bg-BG" sz="2000" dirty="0">
                <a:solidFill>
                  <a:schemeClr val="tx1"/>
                </a:solidFill>
                <a:latin typeface="+mj-lt"/>
                <a:cs typeface="Arial" charset="0"/>
              </a:rPr>
              <a:t>оптимизацията накратко представлява прилагане на техники с помощта, на които даден сайт се позиционира по-добре, в резултатите на търсачките.</a:t>
            </a:r>
            <a:endParaRPr lang="en-US" altLang="bg-BG" sz="200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lvl="1" algn="just" eaLnBrk="1" hangingPunct="1">
              <a:lnSpc>
                <a:spcPct val="80000"/>
              </a:lnSpc>
              <a:spcBef>
                <a:spcPts val="800"/>
              </a:spcBef>
              <a:buFontTx/>
              <a:buAutoNum type="arabicPeriod"/>
            </a:pPr>
            <a:endParaRPr lang="bg-BG" altLang="bg-BG" sz="2000" dirty="0">
              <a:solidFill>
                <a:schemeClr val="tx1"/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328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80048" y="772704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Защо е нужна все още </a:t>
            </a:r>
            <a:r>
              <a:rPr lang="en-US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SEO?</a:t>
            </a:r>
            <a:endParaRPr lang="ru-RU" sz="4000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</p:txBody>
      </p:sp>
      <p:pic>
        <p:nvPicPr>
          <p:cNvPr id="25603" name="Picture 2" descr="C:\Users\maya\Desktop\Untitled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956541"/>
            <a:ext cx="5299075" cy="3809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83736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52400" y="762000"/>
            <a:ext cx="91440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6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Google Webmasters Tools: </a:t>
            </a:r>
            <a:r>
              <a:rPr lang="en-US" sz="36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http://google.com/webmasters</a:t>
            </a:r>
            <a:endParaRPr lang="ru-RU" sz="3600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</p:txBody>
      </p:sp>
      <p:pic>
        <p:nvPicPr>
          <p:cNvPr id="87041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3" b="3551"/>
          <a:stretch/>
        </p:blipFill>
        <p:spPr bwMode="auto">
          <a:xfrm>
            <a:off x="3352800" y="3657600"/>
            <a:ext cx="5118195" cy="22141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6627" name="Picture 2" descr="C:\Users\maya\Desktop\Untitled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16183"/>
            <a:ext cx="4748349" cy="2152330"/>
          </a:xfrm>
          <a:prstGeom prst="rect">
            <a:avLst/>
          </a:prstGeom>
          <a:noFill/>
          <a:ln w="571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8834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72231" y="772704"/>
            <a:ext cx="91440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dirty="0">
                <a:latin typeface="+mn-lt"/>
                <a:ea typeface="SimSun" charset="-122"/>
              </a:rPr>
              <a:t>Какво се променя?</a:t>
            </a:r>
            <a:endParaRPr lang="ru-RU" sz="4000" dirty="0">
              <a:latin typeface="+mn-lt"/>
              <a:ea typeface="SimSun" charset="-122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914400" y="2209800"/>
            <a:ext cx="73152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bg-BG" sz="2200" dirty="0">
                <a:solidFill>
                  <a:schemeClr val="tx1"/>
                </a:solidFill>
                <a:latin typeface="+mj-lt"/>
                <a:cs typeface="Arial" charset="0"/>
              </a:rPr>
              <a:t>Изискванията на Клиента растат постоянно</a:t>
            </a: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endParaRPr lang="ru-RU" altLang="bg-BG" sz="220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bg-BG" sz="2200" dirty="0">
                <a:solidFill>
                  <a:schemeClr val="tx1"/>
                </a:solidFill>
                <a:latin typeface="+mj-lt"/>
                <a:cs typeface="Arial" charset="0"/>
              </a:rPr>
              <a:t>Начинът, по който потребителите използват търсачки се променя</a:t>
            </a: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endParaRPr lang="ru-RU" altLang="bg-BG" sz="220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bg-BG" sz="2200" dirty="0">
                <a:solidFill>
                  <a:schemeClr val="tx1"/>
                </a:solidFill>
                <a:latin typeface="+mj-lt"/>
                <a:cs typeface="Arial" charset="0"/>
              </a:rPr>
              <a:t>Трябва да се пригодим към новостите...</a:t>
            </a:r>
            <a:endParaRPr lang="en-US" altLang="bg-BG" sz="2200" dirty="0">
              <a:solidFill>
                <a:schemeClr val="tx1"/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5915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746579"/>
            <a:ext cx="91440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Какво да променим?</a:t>
            </a:r>
            <a:endParaRPr lang="ru-RU" sz="4000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</p:txBody>
      </p:sp>
      <p:pic>
        <p:nvPicPr>
          <p:cNvPr id="28675" name="Picture 2" descr="C:\Users\maya\Desktop\Untitled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1981200"/>
            <a:ext cx="7696201" cy="390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1467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838200"/>
            <a:ext cx="91440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Видео търсене</a:t>
            </a:r>
            <a:endParaRPr lang="ru-RU" sz="4000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827881" y="2133600"/>
            <a:ext cx="748823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GB" altLang="en-US" sz="2400" dirty="0">
              <a:solidFill>
                <a:schemeClr val="tx1"/>
              </a:solidFill>
              <a:latin typeface="+mj-lt"/>
            </a:endParaRPr>
          </a:p>
          <a:p>
            <a:pPr>
              <a:buFontTx/>
              <a:buChar char="•"/>
            </a:pPr>
            <a:r>
              <a:rPr lang="en-GB" altLang="en-US" sz="2400" dirty="0" smtClean="0">
                <a:solidFill>
                  <a:schemeClr val="tx1"/>
                </a:solidFill>
                <a:latin typeface="+mj-lt"/>
              </a:rPr>
              <a:t>YouTube </a:t>
            </a:r>
            <a:r>
              <a:rPr lang="bg-BG" altLang="en-US" sz="2400" dirty="0" smtClean="0">
                <a:solidFill>
                  <a:schemeClr val="tx1"/>
                </a:solidFill>
                <a:latin typeface="+mj-lt"/>
              </a:rPr>
              <a:t>публикува първото видео на </a:t>
            </a:r>
            <a:r>
              <a:rPr lang="en-GB" altLang="en-US" sz="2400" dirty="0" smtClean="0">
                <a:solidFill>
                  <a:schemeClr val="tx1"/>
                </a:solidFill>
                <a:latin typeface="+mj-lt"/>
              </a:rPr>
              <a:t>23 </a:t>
            </a:r>
            <a:r>
              <a:rPr lang="en-GB" altLang="en-US" sz="2400" dirty="0">
                <a:solidFill>
                  <a:schemeClr val="tx1"/>
                </a:solidFill>
                <a:latin typeface="+mj-lt"/>
              </a:rPr>
              <a:t>April 2005. </a:t>
            </a:r>
          </a:p>
          <a:p>
            <a:pPr>
              <a:buFontTx/>
              <a:buChar char="•"/>
            </a:pPr>
            <a:r>
              <a:rPr lang="bg-BG" altLang="en-US" sz="2400" dirty="0" smtClean="0">
                <a:latin typeface="+mj-lt"/>
              </a:rPr>
              <a:t>Днес </a:t>
            </a:r>
            <a:r>
              <a:rPr lang="en-US" altLang="en-US" sz="2400" dirty="0" smtClean="0">
                <a:latin typeface="+mj-lt"/>
              </a:rPr>
              <a:t>YouTube </a:t>
            </a:r>
            <a:r>
              <a:rPr lang="bg-BG" altLang="en-US" sz="2400" dirty="0" smtClean="0">
                <a:latin typeface="+mj-lt"/>
              </a:rPr>
              <a:t>регистрира средно по 1.8 билиона уникални посещения на месец</a:t>
            </a:r>
            <a:r>
              <a:rPr lang="en-GB" altLang="en-US" sz="2400" dirty="0" smtClean="0">
                <a:solidFill>
                  <a:schemeClr val="tx1"/>
                </a:solidFill>
                <a:latin typeface="+mj-lt"/>
              </a:rPr>
              <a:t>. </a:t>
            </a:r>
            <a:endParaRPr lang="en-GB" altLang="en-US" sz="2400" dirty="0">
              <a:solidFill>
                <a:schemeClr val="tx1"/>
              </a:solidFill>
              <a:latin typeface="+mj-lt"/>
            </a:endParaRPr>
          </a:p>
          <a:p>
            <a:pPr>
              <a:buFontTx/>
              <a:buChar char="•"/>
            </a:pPr>
            <a:r>
              <a:rPr lang="bg-BG" altLang="en-US" sz="2400" dirty="0" smtClean="0">
                <a:solidFill>
                  <a:schemeClr val="tx1"/>
                </a:solidFill>
                <a:latin typeface="+mj-lt"/>
              </a:rPr>
              <a:t>Всяка минута </a:t>
            </a:r>
            <a:r>
              <a:rPr lang="bg-BG" altLang="en-US" sz="2400" dirty="0" smtClean="0">
                <a:latin typeface="+mj-lt"/>
              </a:rPr>
              <a:t>се качват видеофайлове с обща продължителност над 500 часа.</a:t>
            </a:r>
          </a:p>
          <a:p>
            <a:pPr>
              <a:buFontTx/>
              <a:buChar char="•"/>
            </a:pPr>
            <a:r>
              <a:rPr lang="bg-BG" altLang="en-US" sz="2400" dirty="0" smtClean="0">
                <a:solidFill>
                  <a:schemeClr val="tx1"/>
                </a:solidFill>
                <a:latin typeface="+mj-lt"/>
              </a:rPr>
              <a:t> Всеки ден  се гледат над </a:t>
            </a:r>
            <a:r>
              <a:rPr lang="en-GB" altLang="en-US" sz="2400" dirty="0" smtClean="0">
                <a:solidFill>
                  <a:schemeClr val="tx1"/>
                </a:solidFill>
                <a:latin typeface="+mj-lt"/>
              </a:rPr>
              <a:t>5 </a:t>
            </a:r>
            <a:r>
              <a:rPr lang="bg-BG" altLang="en-US" sz="2400" dirty="0" smtClean="0">
                <a:solidFill>
                  <a:schemeClr val="tx1"/>
                </a:solidFill>
                <a:latin typeface="+mj-lt"/>
              </a:rPr>
              <a:t>билиона видефайла.</a:t>
            </a:r>
            <a:r>
              <a:rPr lang="en-GB" altLang="en-US" sz="2400" dirty="0" smtClean="0">
                <a:solidFill>
                  <a:schemeClr val="tx1"/>
                </a:solidFill>
                <a:latin typeface="+mj-lt"/>
              </a:rPr>
              <a:t> </a:t>
            </a:r>
            <a:endParaRPr lang="en-GB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-107950" y="6488113"/>
            <a:ext cx="4505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bg-BG"/>
              <a:t>https://fortunelords.com/youtube-statistics/</a:t>
            </a:r>
          </a:p>
        </p:txBody>
      </p:sp>
    </p:spTree>
    <p:extLst>
      <p:ext uri="{BB962C8B-B14F-4D97-AF65-F5344CB8AC3E}">
        <p14:creationId xmlns:p14="http://schemas.microsoft.com/office/powerpoint/2010/main" val="16099380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3949" y="609600"/>
            <a:ext cx="91440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Сливането на </a:t>
            </a:r>
            <a:r>
              <a:rPr lang="en-US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SEO </a:t>
            </a:r>
            <a:r>
              <a:rPr lang="bg-BG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и </a:t>
            </a:r>
            <a:r>
              <a:rPr lang="en-US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Social</a:t>
            </a:r>
            <a:endParaRPr lang="ru-RU" sz="4000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</p:txBody>
      </p:sp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11" y="1752600"/>
            <a:ext cx="9159111" cy="4952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8030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765175"/>
            <a:ext cx="91440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Google Analytics </a:t>
            </a:r>
            <a:r>
              <a:rPr lang="bg-BG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още е на върха</a:t>
            </a:r>
            <a:endParaRPr lang="ru-RU" sz="4000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</p:txBody>
      </p:sp>
      <p:pic>
        <p:nvPicPr>
          <p:cNvPr id="33795" name="Picture 2" descr="C:\Users\maya\Desktop\Untitled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071308"/>
            <a:ext cx="5967413" cy="3855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69042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762000"/>
            <a:ext cx="91440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Тенденции</a:t>
            </a:r>
            <a:endParaRPr lang="ru-RU" sz="4000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</p:txBody>
      </p:sp>
      <p:pic>
        <p:nvPicPr>
          <p:cNvPr id="34819" name="Picture 2" descr="C:\Users\maya\Desktop\Untitled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1" y="1981200"/>
            <a:ext cx="7488237" cy="370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2378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-1" y="772704"/>
            <a:ext cx="91440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Тенденции</a:t>
            </a:r>
            <a:endParaRPr lang="ru-RU" sz="4000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</p:txBody>
      </p:sp>
      <p:pic>
        <p:nvPicPr>
          <p:cNvPr id="35843" name="Picture 2" descr="C:\Users\maya\Desktop\Untitled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68" y="2133600"/>
            <a:ext cx="7336032" cy="3629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20234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5240" y="765175"/>
            <a:ext cx="91440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Фейсбук </a:t>
            </a:r>
            <a:r>
              <a:rPr lang="ru-RU" sz="4000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Правила </a:t>
            </a:r>
            <a:r>
              <a:rPr lang="ru-RU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за Промоции, </a:t>
            </a:r>
            <a:endParaRPr lang="en-US" sz="4000" dirty="0" smtClean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Игри </a:t>
            </a:r>
            <a:r>
              <a:rPr lang="ru-RU" sz="4000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и Реклама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946717" y="5486401"/>
            <a:ext cx="72723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bg-BG" sz="1600" dirty="0">
                <a:solidFill>
                  <a:schemeClr val="tx1"/>
                </a:solidFill>
              </a:rPr>
              <a:t>http://seoptimizacia.com/feysbuk-facebook-pravila-promocii-igri-reklama.html</a:t>
            </a:r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5" t="10460" r="3819" b="7933"/>
          <a:stretch/>
        </p:blipFill>
        <p:spPr bwMode="auto">
          <a:xfrm>
            <a:off x="1447800" y="1981201"/>
            <a:ext cx="5837260" cy="3505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7817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5964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err="1">
                <a:latin typeface="+mj-lt"/>
                <a:ea typeface="SimSun" charset="-122"/>
              </a:rPr>
              <a:t>Какво</a:t>
            </a:r>
            <a:r>
              <a:rPr lang="en-US" sz="4000" dirty="0">
                <a:latin typeface="+mj-lt"/>
                <a:ea typeface="SimSun" charset="-122"/>
              </a:rPr>
              <a:t> е SEO </a:t>
            </a:r>
            <a:endParaRPr lang="bg-BG" sz="4000" dirty="0" smtClean="0">
              <a:latin typeface="+mj-lt"/>
              <a:ea typeface="SimSun" charset="-122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smtClean="0">
                <a:latin typeface="+mj-lt"/>
                <a:ea typeface="SimSun" charset="-122"/>
              </a:rPr>
              <a:t>(</a:t>
            </a:r>
            <a:r>
              <a:rPr lang="en-US" sz="4000" dirty="0">
                <a:latin typeface="+mj-lt"/>
                <a:ea typeface="SimSun" charset="-122"/>
              </a:rPr>
              <a:t>Search Engine Optimization)</a:t>
            </a:r>
            <a:endParaRPr lang="ru-RU" sz="4000" dirty="0">
              <a:latin typeface="+mj-lt"/>
              <a:ea typeface="SimSun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55650" y="2057399"/>
            <a:ext cx="7704138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bg-BG" sz="2200" dirty="0" smtClean="0">
                <a:latin typeface="+mj-lt"/>
              </a:rPr>
              <a:t>К</a:t>
            </a:r>
            <a:r>
              <a:rPr lang="ru-RU" sz="2200" dirty="0" smtClean="0">
                <a:latin typeface="+mj-lt"/>
              </a:rPr>
              <a:t>акто </a:t>
            </a:r>
            <a:r>
              <a:rPr lang="ru-RU" sz="2200" dirty="0">
                <a:latin typeface="+mj-lt"/>
              </a:rPr>
              <a:t>всичко друго и самите търсачки еволюират, техните алгоритми се развиват и се „научават“ да разпознават по-добре смисъла зад всяко едно търсене, не само ключовите думи, които то съдържа. </a:t>
            </a:r>
            <a:endParaRPr lang="ru-RU" sz="2200" dirty="0" smtClean="0">
              <a:latin typeface="+mj-lt"/>
            </a:endParaRPr>
          </a:p>
          <a:p>
            <a:pPr eaLnBrk="1" hangingPunct="1">
              <a:spcBef>
                <a:spcPct val="0"/>
              </a:spcBef>
            </a:pPr>
            <a:r>
              <a:rPr lang="ru-RU" sz="2200" dirty="0" smtClean="0">
                <a:latin typeface="+mj-lt"/>
              </a:rPr>
              <a:t>Затова </a:t>
            </a:r>
            <a:r>
              <a:rPr lang="ru-RU" sz="2200" dirty="0">
                <a:latin typeface="+mj-lt"/>
              </a:rPr>
              <a:t>и оптимизацията за търсачки с времето претърпява метаморфоза и се превръща в оптимизация за хора (и техните намерения</a:t>
            </a:r>
            <a:r>
              <a:rPr lang="ru-RU" sz="2200" dirty="0" smtClean="0">
                <a:latin typeface="+mj-lt"/>
              </a:rPr>
              <a:t>).</a:t>
            </a:r>
          </a:p>
          <a:p>
            <a:pPr eaLnBrk="1" hangingPunct="1">
              <a:spcBef>
                <a:spcPct val="0"/>
              </a:spcBef>
            </a:pPr>
            <a:r>
              <a:rPr lang="ru-RU" sz="2200" dirty="0">
                <a:latin typeface="+mj-lt"/>
              </a:rPr>
              <a:t>Процесът на оптимизация не е еднократен. Истинската полза се извлича, когато добрите практики се прилагат в продължителен период от време и се комбинират различни методи за действие.</a:t>
            </a:r>
            <a:endParaRPr lang="bg-BG" altLang="bg-BG" sz="2200" dirty="0">
              <a:solidFill>
                <a:schemeClr val="tx1"/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091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85800" y="1981200"/>
            <a:ext cx="7558088" cy="3886200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Seoconference.net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chemeClr val="tx1"/>
                </a:solidFill>
                <a:latin typeface="+mj-lt"/>
              </a:rPr>
              <a:t>Seom.bg</a:t>
            </a:r>
            <a:endParaRPr lang="bg-BG" sz="2000" dirty="0" smtClean="0">
              <a:solidFill>
                <a:schemeClr val="tx1"/>
              </a:solidFill>
              <a:latin typeface="+mj-lt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000" dirty="0">
                <a:latin typeface="+mj-lt"/>
              </a:rPr>
              <a:t>http://seo1.saitbg.com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http://searchengines.bg/</a:t>
            </a: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sz="2000" dirty="0">
                <a:solidFill>
                  <a:schemeClr val="tx1"/>
                </a:solidFill>
                <a:latin typeface="+mj-lt"/>
              </a:rPr>
              <a:t>Презентацията на </a:t>
            </a:r>
            <a:r>
              <a:rPr lang="ru-RU" sz="2000" dirty="0">
                <a:solidFill>
                  <a:schemeClr val="tx1"/>
                </a:solidFill>
                <a:latin typeface="+mj-lt"/>
              </a:rPr>
              <a:t>Евгени Йорданов First Online Solutions «Бъдещето на </a:t>
            </a:r>
            <a:r>
              <a:rPr lang="ru-RU" sz="2000" dirty="0" smtClean="0">
                <a:solidFill>
                  <a:schemeClr val="tx1"/>
                </a:solidFill>
                <a:latin typeface="+mj-lt"/>
              </a:rPr>
              <a:t>SEO»</a:t>
            </a:r>
            <a:endParaRPr lang="ru-RU" sz="2000" dirty="0">
              <a:solidFill>
                <a:schemeClr val="tx1"/>
              </a:solidFill>
              <a:latin typeface="+mj-lt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http://panguintool.com/</a:t>
            </a:r>
            <a:endParaRPr lang="bg-BG" sz="2000" dirty="0">
              <a:solidFill>
                <a:schemeClr val="tx1"/>
              </a:solidFill>
              <a:latin typeface="+mj-lt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http://mashable.com/</a:t>
            </a:r>
            <a:endParaRPr lang="bg-BG" sz="2000" dirty="0">
              <a:solidFill>
                <a:schemeClr val="tx1"/>
              </a:solidFill>
              <a:latin typeface="+mj-lt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hlinkClick r:id="rId3"/>
              </a:rPr>
              <a:t>http://www.1stonlinesolutions.com</a:t>
            </a:r>
            <a:r>
              <a:rPr lang="en-US" sz="2000" dirty="0" smtClean="0">
                <a:solidFill>
                  <a:schemeClr val="tx1"/>
                </a:solidFill>
                <a:latin typeface="+mj-lt"/>
                <a:hlinkClick r:id="rId3"/>
              </a:rPr>
              <a:t>/</a:t>
            </a:r>
            <a:endParaRPr lang="bg-BG" sz="2000" dirty="0" smtClean="0">
              <a:solidFill>
                <a:schemeClr val="tx1"/>
              </a:solidFill>
              <a:latin typeface="+mj-lt"/>
            </a:endParaRPr>
          </a:p>
          <a:p>
            <a:pPr marL="342900" indent="-342900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en-US" altLang="bg-BG" sz="2000" dirty="0"/>
              <a:t>http://seoptimizacia.com/rechnik.html</a:t>
            </a:r>
            <a:endParaRPr lang="bg-BG" altLang="bg-BG" sz="2000" dirty="0"/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r>
              <a:rPr lang="bg-BG" sz="2000" dirty="0" smtClean="0">
                <a:solidFill>
                  <a:schemeClr val="tx1"/>
                </a:solidFill>
                <a:latin typeface="+mj-lt"/>
              </a:rPr>
              <a:t>Откъси </a:t>
            </a:r>
            <a:r>
              <a:rPr lang="bg-BG" sz="2000" dirty="0">
                <a:solidFill>
                  <a:schemeClr val="tx1"/>
                </a:solidFill>
                <a:latin typeface="+mj-lt"/>
              </a:rPr>
              <a:t>от статията на </a:t>
            </a:r>
            <a:r>
              <a:rPr lang="ru-RU" sz="2000" dirty="0">
                <a:solidFill>
                  <a:schemeClr val="tx1"/>
                </a:solidFill>
                <a:latin typeface="+mj-lt"/>
              </a:rPr>
              <a:t>Андрей Димитров – основател </a:t>
            </a:r>
            <a:r>
              <a:rPr lang="ru-RU" sz="2000" dirty="0" smtClean="0">
                <a:solidFill>
                  <a:schemeClr val="tx1"/>
                </a:solidFill>
                <a:latin typeface="+mj-lt"/>
              </a:rPr>
              <a:t>на </a:t>
            </a:r>
            <a:r>
              <a:rPr lang="ru-RU" sz="2000" dirty="0">
                <a:solidFill>
                  <a:schemeClr val="tx1"/>
                </a:solidFill>
                <a:latin typeface="+mj-lt"/>
              </a:rPr>
              <a:t>Wickeble: сайт за ревюта насочени към онлайн маркетинга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Wingdings" pitchFamily="2" charset="2"/>
              <a:buChar char="§"/>
              <a:defRPr/>
            </a:pPr>
            <a:endParaRPr lang="bg-BG" sz="2000" b="1" kern="0" dirty="0">
              <a:solidFill>
                <a:schemeClr val="tx1"/>
              </a:solidFill>
              <a:latin typeface="+mj-lt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19113" y="69215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 smtClean="0">
                <a:latin typeface="+mj-lt"/>
                <a:ea typeface="+mj-ea"/>
                <a:cs typeface="+mj-cs"/>
              </a:rPr>
              <a:t>Литература по темата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509464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1"/>
          <p:cNvSpPr txBox="1">
            <a:spLocks noChangeArrowheads="1"/>
          </p:cNvSpPr>
          <p:nvPr/>
        </p:nvSpPr>
        <p:spPr bwMode="auto">
          <a:xfrm>
            <a:off x="600075" y="1981200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69215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 smtClean="0">
                <a:latin typeface="+mj-lt"/>
                <a:ea typeface="+mj-ea"/>
                <a:cs typeface="+mj-cs"/>
              </a:rPr>
              <a:t>Литература за курса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1150" y="2042318"/>
            <a:ext cx="7863250" cy="3910013"/>
          </a:xfrm>
          <a:prstGeom prst="rect">
            <a:avLst/>
          </a:prstGeom>
        </p:spPr>
        <p:txBody>
          <a:bodyPr/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2000" dirty="0"/>
              <a:t>Patrick Carey, New Perspectives on HTML, CSS, and Dynamic HTML, 5th Edition, Course Technology, Boston, USA, ISBN-13: 978-1-111-52643-6 ISBN-10: 1-111-52643-5, 2017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Склар, Д., Принципи на уебдизайна. Четвърто издание, Дуо Дизайн, 2010, </a:t>
            </a:r>
            <a:r>
              <a:rPr lang="en-US" sz="2000" dirty="0"/>
              <a:t>I</a:t>
            </a:r>
            <a:r>
              <a:rPr lang="bg-BG" sz="2000" dirty="0"/>
              <a:t>SBN: 9789548396343</a:t>
            </a:r>
            <a:r>
              <a:rPr lang="en-US" sz="2000" dirty="0"/>
              <a:t>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Crowder, </a:t>
            </a:r>
            <a:r>
              <a:rPr lang="en-US" sz="2000" dirty="0"/>
              <a:t>Ph., </a:t>
            </a:r>
            <a:r>
              <a:rPr lang="bg-BG" sz="2000" dirty="0"/>
              <a:t>D</a:t>
            </a:r>
            <a:r>
              <a:rPr lang="en-US" sz="2000" dirty="0"/>
              <a:t>. </a:t>
            </a:r>
            <a:r>
              <a:rPr lang="bg-BG" sz="2000" dirty="0"/>
              <a:t>Crowder</a:t>
            </a:r>
            <a:r>
              <a:rPr lang="en-US" sz="2000" dirty="0"/>
              <a:t>.</a:t>
            </a:r>
            <a:r>
              <a:rPr lang="bg-BG" sz="2000" dirty="0"/>
              <a:t> Creating Web Sites. Bible, Third Edition, Wiley Publishing, Inc., 2008, ISBN: 978-0-4702-2363-5.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Frain</a:t>
            </a:r>
            <a:r>
              <a:rPr lang="en-US" sz="2000" dirty="0"/>
              <a:t>, B.,</a:t>
            </a:r>
            <a:r>
              <a:rPr lang="bg-BG" sz="2000" dirty="0"/>
              <a:t> Responsive Web Design with HTML5 and CSS3</a:t>
            </a:r>
            <a:r>
              <a:rPr lang="en-US" sz="2000" dirty="0"/>
              <a:t>, </a:t>
            </a:r>
            <a:r>
              <a:rPr lang="en-US" sz="2000" dirty="0" err="1"/>
              <a:t>Packt</a:t>
            </a:r>
            <a:r>
              <a:rPr lang="en-US" sz="2000" dirty="0"/>
              <a:t> Publishing Ltd., 2012, ISBN: 978-1-84969-318-9.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Duckett, J</a:t>
            </a:r>
            <a:r>
              <a:rPr lang="en-US" sz="2000" dirty="0"/>
              <a:t>.</a:t>
            </a:r>
            <a:r>
              <a:rPr lang="bg-BG" sz="2000" dirty="0"/>
              <a:t>  HTML and CSS: Design and Build Websites,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Inc., </a:t>
            </a:r>
            <a:r>
              <a:rPr lang="bg-BG" sz="2000" dirty="0"/>
              <a:t>2011, ISBN-10: 1118008189, ISBN-13: 978-1118008188.</a:t>
            </a:r>
          </a:p>
          <a:p>
            <a:pPr lvl="0"/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21491625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1"/>
          <p:cNvSpPr txBox="1">
            <a:spLocks noChangeArrowheads="1"/>
          </p:cNvSpPr>
          <p:nvPr/>
        </p:nvSpPr>
        <p:spPr bwMode="auto">
          <a:xfrm>
            <a:off x="684212" y="2000794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867989"/>
            <a:ext cx="8283575" cy="3536950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 smtClean="0"/>
              <a:t>Freeman</a:t>
            </a:r>
            <a:r>
              <a:rPr lang="bg-BG" sz="2000" dirty="0"/>
              <a:t>, A. The Definitive Guide for HTML5. Apress, 2011, ISBN-10: 1430239603.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000" dirty="0"/>
              <a:t>McIntire</a:t>
            </a:r>
            <a:r>
              <a:rPr lang="bg-BG" sz="2000" dirty="0"/>
              <a:t>, </a:t>
            </a:r>
            <a:r>
              <a:rPr lang="en-US" sz="2000" dirty="0"/>
              <a:t>P</a:t>
            </a:r>
            <a:r>
              <a:rPr lang="bg-BG" sz="2000" dirty="0"/>
              <a:t>. Visual Design for the Modern Web</a:t>
            </a:r>
            <a:r>
              <a:rPr lang="en-US" sz="2000" dirty="0"/>
              <a:t>, </a:t>
            </a:r>
            <a:r>
              <a:rPr lang="bg-BG" sz="2000" dirty="0"/>
              <a:t>New Riders, 2011, ISBN</a:t>
            </a:r>
            <a:r>
              <a:rPr lang="en-US" sz="2000" dirty="0"/>
              <a:t>: </a:t>
            </a:r>
            <a:r>
              <a:rPr lang="bg-BG" sz="2000" dirty="0"/>
              <a:t>978-0-321-51538-4.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Osborn, J., Adobe Dreamweaver CS6 Digital Classroom,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</a:t>
            </a:r>
            <a:r>
              <a:rPr lang="bg-BG" sz="2000" dirty="0"/>
              <a:t>, 2012, ISBN-10:111812409X, ISBN-13:978-1118124093.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Robbins</a:t>
            </a:r>
            <a:r>
              <a:rPr lang="en-US" sz="2000" dirty="0"/>
              <a:t>, J., </a:t>
            </a:r>
            <a:r>
              <a:rPr lang="bg-BG" sz="2000" dirty="0"/>
              <a:t>Learning Web Design: A Beginner's Guide to HTML, CSS, JavaScript, and Web Graphics</a:t>
            </a:r>
            <a:r>
              <a:rPr lang="en-US" sz="2000" dirty="0"/>
              <a:t>, Fourth Edition, </a:t>
            </a:r>
            <a:r>
              <a:rPr lang="bg-BG" sz="2000" dirty="0"/>
              <a:t>2012</a:t>
            </a:r>
            <a:r>
              <a:rPr lang="en-US" sz="2000" dirty="0"/>
              <a:t>, O’Reilly, </a:t>
            </a:r>
            <a:r>
              <a:rPr lang="bg-BG" sz="2000" dirty="0"/>
              <a:t>ISBN-10: 1449319270</a:t>
            </a:r>
            <a:r>
              <a:rPr lang="en-US" sz="2000" dirty="0"/>
              <a:t>, </a:t>
            </a:r>
            <a:r>
              <a:rPr lang="bg-BG" sz="2000" dirty="0"/>
              <a:t>ISBN-13: 978-1449319274</a:t>
            </a:r>
            <a:r>
              <a:rPr lang="en-US" sz="2000" dirty="0"/>
              <a:t>. </a:t>
            </a:r>
            <a:endParaRPr lang="bg-BG" sz="20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The Definitive Guide for HTML5, by Adam Freeman, Apress, </a:t>
            </a:r>
            <a:r>
              <a:rPr lang="bg-BG" sz="2000" dirty="0" smtClean="0"/>
              <a:t>2011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JavaScript Essentials, by Sven Lennartz and Vitaly Friedman, Smashing Media GmbH, Freiburg, Germany, Dec. 2011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4429375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905000"/>
            <a:ext cx="79248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Pro jQuery, by Adam Freeman, Apress, Feb. 2012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Patrick Carey</a:t>
            </a:r>
            <a:r>
              <a:rPr lang="en-US" sz="2000" dirty="0"/>
              <a:t>,</a:t>
            </a:r>
            <a:r>
              <a:rPr lang="bg-BG" sz="2000" dirty="0"/>
              <a:t> New Perspectives on HTML5 and CSS3, 7th Edition, Comprehensive</a:t>
            </a:r>
            <a:r>
              <a:rPr lang="en-US" sz="2000" dirty="0"/>
              <a:t>,</a:t>
            </a:r>
            <a:r>
              <a:rPr lang="bg-BG" sz="2000" dirty="0"/>
              <a:t> ISBN: 978-1-305-50393-9</a:t>
            </a:r>
            <a:r>
              <a:rPr lang="en-US" sz="2000" dirty="0"/>
              <a:t>, </a:t>
            </a:r>
            <a:r>
              <a:rPr lang="bg-BG" sz="2000" dirty="0"/>
              <a:t>Cengage Learning</a:t>
            </a:r>
            <a:r>
              <a:rPr lang="en-US" sz="2000" dirty="0"/>
              <a:t>,</a:t>
            </a:r>
            <a:r>
              <a:rPr lang="bg-BG" sz="2000" dirty="0"/>
              <a:t> Boston, MA  02210 USA</a:t>
            </a:r>
            <a:r>
              <a:rPr lang="en-US" sz="2000" dirty="0"/>
              <a:t>,2018</a:t>
            </a:r>
            <a:endParaRPr lang="bg-BG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Programming the Semantic Web, by Toby </a:t>
            </a:r>
            <a:r>
              <a:rPr lang="en-US" sz="2000" dirty="0" err="1"/>
              <a:t>Segaran</a:t>
            </a:r>
            <a:r>
              <a:rPr lang="en-US" sz="2000" dirty="0"/>
              <a:t>; Colin Evans; Jamie Taylor, O'Reilly Media, Inc., July 14,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Mobile Design for iPhone and iPad, Sven </a:t>
            </a:r>
            <a:r>
              <a:rPr lang="en-US" sz="2000" dirty="0" err="1"/>
              <a:t>Lennartz</a:t>
            </a:r>
            <a:r>
              <a:rPr lang="en-US" sz="2000" dirty="0"/>
              <a:t>, </a:t>
            </a:r>
            <a:r>
              <a:rPr lang="en-US" sz="2000" dirty="0" err="1"/>
              <a:t>Vitaly</a:t>
            </a:r>
            <a:r>
              <a:rPr lang="en-US" sz="2000" dirty="0"/>
              <a:t> Friedman, Adobe Flash Professional CS5, Katherine </a:t>
            </a:r>
            <a:r>
              <a:rPr lang="en-US" sz="2000" dirty="0" smtClean="0"/>
              <a:t>Ulrich,2010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Professional Workflow for Web designers, Luke Reimer, </a:t>
            </a:r>
            <a:r>
              <a:rPr lang="en-US" sz="2000" dirty="0" smtClean="0"/>
              <a:t>2011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Flexible Web Design: Creating Liquid and Elastic Layouts with CSS, Zoe </a:t>
            </a:r>
            <a:r>
              <a:rPr lang="en-US" sz="2000" dirty="0" err="1"/>
              <a:t>Mickley</a:t>
            </a:r>
            <a:r>
              <a:rPr lang="en-US" sz="2000" dirty="0"/>
              <a:t> </a:t>
            </a:r>
            <a:r>
              <a:rPr lang="en-US" sz="2000" dirty="0" err="1"/>
              <a:t>Gillenwater</a:t>
            </a:r>
            <a:r>
              <a:rPr lang="en-US" sz="2000" dirty="0"/>
              <a:t>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u="sng" dirty="0">
                <a:solidFill>
                  <a:srgbClr val="002060"/>
                </a:solidFill>
              </a:rPr>
              <a:t>http://www.wowebook.com/</a:t>
            </a:r>
            <a:endParaRPr lang="bg-BG" sz="2000" u="sng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bg-BG" sz="2000" u="sng" dirty="0">
                <a:solidFill>
                  <a:srgbClr val="002060"/>
                </a:solidFill>
              </a:rPr>
              <a:t>http://www.w3schools.com/</a:t>
            </a:r>
          </a:p>
          <a:p>
            <a:endParaRPr lang="en-US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175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5964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err="1">
                <a:latin typeface="+mj-lt"/>
                <a:ea typeface="SimSun" charset="-122"/>
              </a:rPr>
              <a:t>Какво</a:t>
            </a:r>
            <a:r>
              <a:rPr lang="en-US" sz="4000" dirty="0">
                <a:latin typeface="+mj-lt"/>
                <a:ea typeface="SimSun" charset="-122"/>
              </a:rPr>
              <a:t> е SEO </a:t>
            </a:r>
            <a:endParaRPr lang="bg-BG" sz="4000" dirty="0" smtClean="0">
              <a:latin typeface="+mj-lt"/>
              <a:ea typeface="SimSun" charset="-122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smtClean="0">
                <a:latin typeface="+mj-lt"/>
                <a:ea typeface="SimSun" charset="-122"/>
              </a:rPr>
              <a:t>(</a:t>
            </a:r>
            <a:r>
              <a:rPr lang="en-US" sz="4000" dirty="0">
                <a:latin typeface="+mj-lt"/>
                <a:ea typeface="SimSun" charset="-122"/>
              </a:rPr>
              <a:t>Search Engine Optimization)</a:t>
            </a:r>
            <a:endParaRPr lang="ru-RU" sz="4000" dirty="0">
              <a:latin typeface="+mj-lt"/>
              <a:ea typeface="SimSun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55650" y="2057399"/>
            <a:ext cx="7704138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sz="2400" dirty="0"/>
              <a:t>Когато предлагате определна стока или услуга чрез уеб сайтa Ви, първото нещо, което трябва да </a:t>
            </a:r>
            <a:r>
              <a:rPr lang="ru-RU" sz="2400" dirty="0" smtClean="0"/>
              <a:t>направите </a:t>
            </a:r>
            <a:r>
              <a:rPr lang="ru-RU" sz="2400" dirty="0"/>
              <a:t>е да привлечете клиенти, които да се запознаят с това, което предлагате. </a:t>
            </a:r>
            <a:endParaRPr lang="ru-RU" sz="2400" dirty="0" smtClean="0"/>
          </a:p>
          <a:p>
            <a:pPr eaLnBrk="1" hangingPunct="1">
              <a:spcBef>
                <a:spcPct val="0"/>
              </a:spcBef>
            </a:pPr>
            <a:r>
              <a:rPr lang="ru-RU" sz="2400" dirty="0" smtClean="0"/>
              <a:t>Поради </a:t>
            </a:r>
            <a:r>
              <a:rPr lang="ru-RU" sz="2400" dirty="0"/>
              <a:t>тази причина Вие трябва да направите сайта си популярен в интернет, чрез насочване на потребители, които търсят информация в интернет търсачките (Google, Yahoo, Bing, Yandex...) към вашия сайт.</a:t>
            </a:r>
            <a:endParaRPr lang="bg-BG" altLang="bg-BG" sz="2200" dirty="0">
              <a:solidFill>
                <a:schemeClr val="tx1"/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2397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95313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err="1">
                <a:latin typeface="+mj-lt"/>
                <a:ea typeface="SimSun" charset="-122"/>
              </a:rPr>
              <a:t>Какво</a:t>
            </a:r>
            <a:r>
              <a:rPr lang="en-US" sz="4000" dirty="0">
                <a:latin typeface="+mj-lt"/>
                <a:ea typeface="SimSun" charset="-122"/>
              </a:rPr>
              <a:t> е SEO (Search Engine Optimization)</a:t>
            </a:r>
            <a:endParaRPr lang="ru-RU" sz="4000" dirty="0">
              <a:latin typeface="+mj-lt"/>
              <a:ea typeface="SimSun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40557" y="2057398"/>
            <a:ext cx="7817644" cy="366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bg-BG" altLang="bg-BG" sz="2200" dirty="0">
                <a:latin typeface="+mj-lt"/>
                <a:cs typeface="Arial" charset="0"/>
              </a:rPr>
              <a:t>Проучванията показват, че  85-90% от всички продажби в интернет са с  резултатите от търсенето.  </a:t>
            </a:r>
          </a:p>
          <a:p>
            <a:pPr>
              <a:spcBef>
                <a:spcPts val="600"/>
              </a:spcBef>
            </a:pPr>
            <a:r>
              <a:rPr lang="bg-BG" altLang="bg-BG" sz="2200" dirty="0">
                <a:latin typeface="+mj-lt"/>
                <a:cs typeface="Arial" charset="0"/>
              </a:rPr>
              <a:t>Потребителите все повече се обръщат към сайтове като Google, Yahoo и MSN  търсачки, за да получат някаква информация.  </a:t>
            </a:r>
          </a:p>
          <a:p>
            <a:pPr>
              <a:spcBef>
                <a:spcPts val="600"/>
              </a:spcBef>
            </a:pPr>
            <a:r>
              <a:rPr lang="bg-BG" altLang="bg-BG" sz="2200" dirty="0">
                <a:latin typeface="+mj-lt"/>
                <a:cs typeface="Arial" charset="0"/>
              </a:rPr>
              <a:t>Google  провежда стотици милиони  търсения на ден. Последните проучвания показват, че потребителите са около 10 пъти по-склонни  да купят Вашите продукти или  услуги, след намиранете на Вашия уеб сайт от големите търсачки, отколкото всички други методи.</a:t>
            </a:r>
          </a:p>
          <a:p>
            <a:pPr marL="457200" lvl="1" indent="0" algn="just">
              <a:lnSpc>
                <a:spcPct val="80000"/>
              </a:lnSpc>
              <a:spcBef>
                <a:spcPts val="800"/>
              </a:spcBef>
              <a:buNone/>
            </a:pPr>
            <a:endParaRPr lang="bg-BG" altLang="bg-BG" sz="2200" dirty="0"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8777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95313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err="1">
                <a:latin typeface="+mj-lt"/>
                <a:ea typeface="SimSun" charset="-122"/>
              </a:rPr>
              <a:t>Какво</a:t>
            </a:r>
            <a:r>
              <a:rPr lang="en-US" sz="4000" dirty="0">
                <a:latin typeface="+mj-lt"/>
                <a:ea typeface="SimSun" charset="-122"/>
              </a:rPr>
              <a:t> е SEO (Search Engine Optimization)</a:t>
            </a:r>
            <a:endParaRPr lang="ru-RU" sz="4000" dirty="0">
              <a:latin typeface="+mj-lt"/>
              <a:ea typeface="SimSun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914399" y="2057398"/>
            <a:ext cx="7239001" cy="366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bg-BG" altLang="bg-BG" sz="2200" b="1" dirty="0">
                <a:latin typeface="+mj-lt"/>
                <a:cs typeface="Arial" charset="0"/>
              </a:rPr>
              <a:t>Защо ли е така? </a:t>
            </a:r>
            <a:endParaRPr lang="bg-BG" altLang="bg-BG" sz="2200" b="1" dirty="0" smtClean="0">
              <a:latin typeface="+mj-lt"/>
              <a:cs typeface="Arial" charset="0"/>
            </a:endParaRPr>
          </a:p>
          <a:p>
            <a:pPr>
              <a:spcBef>
                <a:spcPts val="600"/>
              </a:spcBef>
            </a:pPr>
            <a:r>
              <a:rPr lang="bg-BG" altLang="bg-BG" sz="2200" dirty="0" smtClean="0">
                <a:latin typeface="+mj-lt"/>
                <a:cs typeface="Arial" charset="0"/>
              </a:rPr>
              <a:t>Защото</a:t>
            </a:r>
            <a:r>
              <a:rPr lang="bg-BG" altLang="bg-BG" sz="2200" dirty="0">
                <a:latin typeface="+mj-lt"/>
                <a:cs typeface="Arial" charset="0"/>
              </a:rPr>
              <a:t>, когато </a:t>
            </a:r>
            <a:r>
              <a:rPr lang="bg-BG" altLang="bg-BG" sz="2200" dirty="0" smtClean="0">
                <a:latin typeface="+mj-lt"/>
                <a:cs typeface="Arial" charset="0"/>
              </a:rPr>
              <a:t>тези търсачки </a:t>
            </a:r>
            <a:r>
              <a:rPr lang="bg-BG" altLang="bg-BG" sz="2200" dirty="0">
                <a:latin typeface="+mj-lt"/>
                <a:cs typeface="Arial" charset="0"/>
              </a:rPr>
              <a:t>осъществяват търсене, откриват ключовите думи, които ние сме използвали в уеб страницата. </a:t>
            </a:r>
            <a:endParaRPr lang="bg-BG" altLang="bg-BG" sz="2200" dirty="0" smtClean="0">
              <a:latin typeface="+mj-lt"/>
              <a:cs typeface="Arial" charset="0"/>
            </a:endParaRPr>
          </a:p>
          <a:p>
            <a:pPr>
              <a:spcBef>
                <a:spcPts val="600"/>
              </a:spcBef>
            </a:pPr>
            <a:r>
              <a:rPr lang="bg-BG" altLang="bg-BG" sz="2200" dirty="0" smtClean="0">
                <a:latin typeface="+mj-lt"/>
                <a:cs typeface="Arial" charset="0"/>
              </a:rPr>
              <a:t>Потребителите </a:t>
            </a:r>
            <a:r>
              <a:rPr lang="bg-BG" altLang="bg-BG" sz="2200" dirty="0">
                <a:latin typeface="+mj-lt"/>
                <a:cs typeface="Arial" charset="0"/>
              </a:rPr>
              <a:t>намират </a:t>
            </a:r>
            <a:r>
              <a:rPr lang="bg-BG" altLang="bg-BG" sz="2200" dirty="0" smtClean="0">
                <a:latin typeface="+mj-lt"/>
                <a:cs typeface="Arial" charset="0"/>
              </a:rPr>
              <a:t>лесно Вашия </a:t>
            </a:r>
            <a:r>
              <a:rPr lang="bg-BG" altLang="bg-BG" sz="2200" dirty="0">
                <a:latin typeface="+mj-lt"/>
                <a:cs typeface="Arial" charset="0"/>
              </a:rPr>
              <a:t>сайт и Вашия продукт </a:t>
            </a:r>
            <a:r>
              <a:rPr lang="bg-BG" altLang="bg-BG" sz="2200" dirty="0" smtClean="0">
                <a:latin typeface="+mj-lt"/>
                <a:cs typeface="Arial" charset="0"/>
              </a:rPr>
              <a:t>бързо, още в </a:t>
            </a:r>
            <a:r>
              <a:rPr lang="bg-BG" altLang="bg-BG" sz="2200" dirty="0">
                <a:latin typeface="+mj-lt"/>
                <a:cs typeface="Arial" charset="0"/>
              </a:rPr>
              <a:t>момента на заявката и са готови да го купят, защото </a:t>
            </a:r>
            <a:r>
              <a:rPr lang="bg-BG" altLang="bg-BG" sz="2200" b="1" i="1" dirty="0">
                <a:latin typeface="+mj-lt"/>
                <a:cs typeface="Arial" charset="0"/>
              </a:rPr>
              <a:t>имат доверие на търсачката</a:t>
            </a:r>
            <a:r>
              <a:rPr lang="bg-BG" altLang="bg-BG" sz="2200" dirty="0">
                <a:latin typeface="+mj-lt"/>
                <a:cs typeface="Arial" charset="0"/>
              </a:rPr>
              <a:t>.</a:t>
            </a:r>
            <a:endParaRPr lang="en-US" altLang="bg-BG" sz="2200" dirty="0"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851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95313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dirty="0" err="1">
                <a:latin typeface="+mj-lt"/>
                <a:ea typeface="SimSun" charset="-122"/>
              </a:rPr>
              <a:t>Какво</a:t>
            </a:r>
            <a:r>
              <a:rPr lang="en-US" sz="4000" dirty="0">
                <a:latin typeface="+mj-lt"/>
                <a:ea typeface="SimSun" charset="-122"/>
              </a:rPr>
              <a:t> е SEO </a:t>
            </a:r>
            <a:r>
              <a:rPr lang="bg-BG" sz="4000" dirty="0" smtClean="0">
                <a:latin typeface="+mj-lt"/>
                <a:ea typeface="SimSun" charset="-122"/>
              </a:rPr>
              <a:t>оптимизацията</a:t>
            </a:r>
            <a:endParaRPr lang="ru-RU" sz="4000" dirty="0">
              <a:latin typeface="+mj-lt"/>
              <a:ea typeface="SimSun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81446" y="1981200"/>
            <a:ext cx="7772399" cy="366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r>
              <a:rPr lang="en-US" sz="2200" dirty="0" smtClean="0">
                <a:latin typeface="+mj-lt"/>
              </a:rPr>
              <a:t>SEO </a:t>
            </a:r>
            <a:r>
              <a:rPr lang="bg-BG" sz="2200" dirty="0" smtClean="0">
                <a:latin typeface="+mj-lt"/>
              </a:rPr>
              <a:t>оптимизацията се дели на две части: </a:t>
            </a:r>
            <a:r>
              <a:rPr lang="ru-RU" sz="2200" dirty="0" smtClean="0">
                <a:latin typeface="+mj-lt"/>
              </a:rPr>
              <a:t>вътрешна </a:t>
            </a:r>
            <a:r>
              <a:rPr lang="ru-RU" sz="2200" dirty="0">
                <a:latin typeface="+mj-lt"/>
              </a:rPr>
              <a:t>и външна, като всяка една част е много важна.</a:t>
            </a:r>
          </a:p>
          <a:p>
            <a:r>
              <a:rPr lang="ru-RU" sz="2200" b="1" dirty="0">
                <a:latin typeface="+mj-lt"/>
              </a:rPr>
              <a:t>Вътрешна СЕО </a:t>
            </a:r>
            <a:r>
              <a:rPr lang="ru-RU" sz="2200" b="1" dirty="0" smtClean="0">
                <a:latin typeface="+mj-lt"/>
              </a:rPr>
              <a:t>оптимизация -</a:t>
            </a:r>
            <a:r>
              <a:rPr lang="ru-RU" sz="2200" dirty="0" smtClean="0">
                <a:latin typeface="+mj-lt"/>
              </a:rPr>
              <a:t>организира </a:t>
            </a:r>
            <a:r>
              <a:rPr lang="ru-RU" sz="2200" dirty="0">
                <a:latin typeface="+mj-lt"/>
              </a:rPr>
              <a:t>информацията вътре в сайта по правилен начин, така че Google и другите търсачки да могат да разберат с кои ключови думи да свържат вашият сайт </a:t>
            </a:r>
            <a:r>
              <a:rPr lang="ru-RU" sz="2200" dirty="0" smtClean="0">
                <a:latin typeface="+mj-lt"/>
              </a:rPr>
              <a:t>и </a:t>
            </a:r>
            <a:r>
              <a:rPr lang="ru-RU" sz="2200" dirty="0">
                <a:latin typeface="+mj-lt"/>
              </a:rPr>
              <a:t>кога да го показват в резултатите си.</a:t>
            </a:r>
          </a:p>
          <a:p>
            <a:r>
              <a:rPr lang="ru-RU" sz="2200" b="1" dirty="0">
                <a:latin typeface="+mj-lt"/>
              </a:rPr>
              <a:t>Външна СЕО </a:t>
            </a:r>
            <a:r>
              <a:rPr lang="ru-RU" sz="2200" b="1" dirty="0" smtClean="0">
                <a:latin typeface="+mj-lt"/>
              </a:rPr>
              <a:t>оптимизация-</a:t>
            </a:r>
            <a:r>
              <a:rPr lang="ru-RU" sz="2200" dirty="0" smtClean="0">
                <a:latin typeface="+mj-lt"/>
              </a:rPr>
              <a:t>създават се множество </a:t>
            </a:r>
            <a:r>
              <a:rPr lang="ru-RU" sz="2200" dirty="0">
                <a:latin typeface="+mj-lt"/>
              </a:rPr>
              <a:t>външни връзки към вашия </a:t>
            </a:r>
            <a:r>
              <a:rPr lang="ru-RU" sz="2200" dirty="0" smtClean="0">
                <a:latin typeface="+mj-lt"/>
              </a:rPr>
              <a:t>сайт, </a:t>
            </a:r>
            <a:r>
              <a:rPr lang="ru-RU" sz="2200" dirty="0">
                <a:latin typeface="+mj-lt"/>
              </a:rPr>
              <a:t>с които се </a:t>
            </a:r>
            <a:r>
              <a:rPr lang="ru-RU" sz="2200" dirty="0" smtClean="0">
                <a:latin typeface="+mj-lt"/>
              </a:rPr>
              <a:t>указва </a:t>
            </a:r>
            <a:r>
              <a:rPr lang="ru-RU" sz="2200" dirty="0">
                <a:latin typeface="+mj-lt"/>
              </a:rPr>
              <a:t>на търсачките, каква информация се съдържа </a:t>
            </a:r>
            <a:r>
              <a:rPr lang="ru-RU" sz="2200" dirty="0" smtClean="0">
                <a:latin typeface="+mj-lt"/>
              </a:rPr>
              <a:t>в сайта </a:t>
            </a:r>
            <a:r>
              <a:rPr lang="ru-RU" sz="2200" dirty="0">
                <a:latin typeface="+mj-lt"/>
              </a:rPr>
              <a:t>и с какви ключви думи трябва да се обвърже.</a:t>
            </a:r>
            <a:endParaRPr lang="ru-RU" sz="2200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4186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81446" y="776465"/>
            <a:ext cx="6481354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4000" dirty="0">
                <a:latin typeface="+mj-lt"/>
              </a:rPr>
              <a:t>Google &amp; SEO </a:t>
            </a:r>
            <a:r>
              <a:rPr lang="bg-BG" sz="4000" dirty="0">
                <a:latin typeface="+mj-lt"/>
              </a:rPr>
              <a:t>оптимизация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81446" y="1981200"/>
            <a:ext cx="7772399" cy="366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marL="800100" indent="-34290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100" dirty="0">
                <a:latin typeface="+mj-lt"/>
              </a:rPr>
              <a:t>Google </a:t>
            </a:r>
            <a:r>
              <a:rPr lang="ru-RU" sz="2100" dirty="0" smtClean="0">
                <a:latin typeface="+mj-lt"/>
              </a:rPr>
              <a:t>стартира през </a:t>
            </a:r>
            <a:r>
              <a:rPr lang="ru-RU" sz="2100" dirty="0">
                <a:latin typeface="+mj-lt"/>
              </a:rPr>
              <a:t>1998г. </a:t>
            </a:r>
            <a:r>
              <a:rPr lang="ru-RU" sz="2100" dirty="0" smtClean="0">
                <a:latin typeface="+mj-lt"/>
              </a:rPr>
              <a:t>и успява </a:t>
            </a:r>
            <a:r>
              <a:rPr lang="ru-RU" sz="2100" dirty="0">
                <a:latin typeface="+mj-lt"/>
              </a:rPr>
              <a:t>да покаже резултати при </a:t>
            </a:r>
            <a:r>
              <a:rPr lang="ru-RU" sz="2100" dirty="0" smtClean="0">
                <a:latin typeface="+mj-lt"/>
              </a:rPr>
              <a:t>търсенето</a:t>
            </a:r>
            <a:r>
              <a:rPr lang="ru-RU" sz="2100" dirty="0">
                <a:latin typeface="+mj-lt"/>
              </a:rPr>
              <a:t>, които наистина са полезни и хората можеха да открият това, което търсеха в </a:t>
            </a:r>
            <a:r>
              <a:rPr lang="ru-RU" sz="2100" dirty="0" smtClean="0">
                <a:latin typeface="+mj-lt"/>
              </a:rPr>
              <a:t>интернет.</a:t>
            </a:r>
            <a:endParaRPr lang="ru-RU" sz="2100" dirty="0">
              <a:latin typeface="+mj-lt"/>
            </a:endParaRPr>
          </a:p>
          <a:p>
            <a:pPr>
              <a:spcBef>
                <a:spcPts val="0"/>
              </a:spcBef>
            </a:pPr>
            <a:r>
              <a:rPr lang="ru-RU" sz="2100" dirty="0" smtClean="0">
                <a:latin typeface="+mj-lt"/>
              </a:rPr>
              <a:t>Това</a:t>
            </a:r>
            <a:r>
              <a:rPr lang="ru-RU" sz="2100" dirty="0">
                <a:latin typeface="+mj-lt"/>
              </a:rPr>
              <a:t>, което е важно да се знае е, че няма точна формула за успех при </a:t>
            </a:r>
            <a:r>
              <a:rPr lang="ru-RU" sz="2100" dirty="0" smtClean="0">
                <a:latin typeface="+mj-lt"/>
              </a:rPr>
              <a:t>СЕО </a:t>
            </a:r>
            <a:r>
              <a:rPr lang="ru-RU" sz="2100" dirty="0">
                <a:latin typeface="+mj-lt"/>
              </a:rPr>
              <a:t>оптимизацията. </a:t>
            </a:r>
            <a:endParaRPr lang="ru-RU" sz="2100" dirty="0" smtClean="0">
              <a:latin typeface="+mj-lt"/>
            </a:endParaRPr>
          </a:p>
          <a:p>
            <a:pPr>
              <a:spcBef>
                <a:spcPts val="0"/>
              </a:spcBef>
            </a:pPr>
            <a:r>
              <a:rPr lang="ru-RU" sz="2100" dirty="0" smtClean="0">
                <a:latin typeface="+mj-lt"/>
              </a:rPr>
              <a:t>Точната </a:t>
            </a:r>
            <a:r>
              <a:rPr lang="ru-RU" sz="2100" dirty="0">
                <a:latin typeface="+mj-lt"/>
              </a:rPr>
              <a:t>структура на алгоритмите, по които се подреждат резултатие е известна единствено на Google и тя се усъвършенства постоянно. </a:t>
            </a:r>
            <a:endParaRPr lang="ru-RU" sz="2100" dirty="0" smtClean="0">
              <a:latin typeface="+mj-lt"/>
            </a:endParaRPr>
          </a:p>
          <a:p>
            <a:pPr>
              <a:spcBef>
                <a:spcPts val="0"/>
              </a:spcBef>
            </a:pPr>
            <a:r>
              <a:rPr lang="ru-RU" sz="2100" dirty="0" smtClean="0">
                <a:latin typeface="+mj-lt"/>
              </a:rPr>
              <a:t>Важно </a:t>
            </a:r>
            <a:r>
              <a:rPr lang="ru-RU" sz="2100" dirty="0">
                <a:latin typeface="+mj-lt"/>
              </a:rPr>
              <a:t>е, да се следва основната идея, сайта да бъде приятен за ползване, както и да дава полезна и точната информация на потребителя.</a:t>
            </a:r>
            <a:endParaRPr lang="ru-RU" sz="2100" dirty="0">
              <a:effectLst/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85800"/>
            <a:ext cx="1860861" cy="1368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0337957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6217</TotalTime>
  <Words>2383</Words>
  <Application>Microsoft Office PowerPoint</Application>
  <PresentationFormat>On-screen Show (4:3)</PresentationFormat>
  <Paragraphs>273</Paragraphs>
  <Slides>43</Slides>
  <Notes>41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PowerPoint Presentation</vt:lpstr>
      <vt:lpstr>Тема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Тодорка Глушкова</dc:creator>
  <cp:lastModifiedBy>Тодорка Глушкова</cp:lastModifiedBy>
  <cp:revision>92</cp:revision>
  <dcterms:created xsi:type="dcterms:W3CDTF">2018-12-23T09:23:59Z</dcterms:created>
  <dcterms:modified xsi:type="dcterms:W3CDTF">2020-01-15T17:31:31Z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TC100690461033</vt:lpwstr>
  </property>
</Properties>
</file>