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3"/>
  </p:notesMasterIdLst>
  <p:sldIdLst>
    <p:sldId id="396" r:id="rId2"/>
    <p:sldId id="324" r:id="rId3"/>
    <p:sldId id="326" r:id="rId4"/>
    <p:sldId id="327" r:id="rId5"/>
    <p:sldId id="328" r:id="rId6"/>
    <p:sldId id="329" r:id="rId7"/>
    <p:sldId id="389" r:id="rId8"/>
    <p:sldId id="390" r:id="rId9"/>
    <p:sldId id="391" r:id="rId10"/>
    <p:sldId id="392" r:id="rId11"/>
    <p:sldId id="393" r:id="rId12"/>
    <p:sldId id="394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95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7" r:id="rId37"/>
    <p:sldId id="355" r:id="rId38"/>
    <p:sldId id="356" r:id="rId39"/>
    <p:sldId id="358" r:id="rId40"/>
    <p:sldId id="359" r:id="rId41"/>
    <p:sldId id="360" r:id="rId42"/>
    <p:sldId id="361" r:id="rId43"/>
    <p:sldId id="362" r:id="rId44"/>
    <p:sldId id="363" r:id="rId45"/>
    <p:sldId id="364" r:id="rId46"/>
    <p:sldId id="365" r:id="rId47"/>
    <p:sldId id="366" r:id="rId48"/>
    <p:sldId id="367" r:id="rId49"/>
    <p:sldId id="368" r:id="rId50"/>
    <p:sldId id="369" r:id="rId51"/>
    <p:sldId id="370" r:id="rId52"/>
    <p:sldId id="371" r:id="rId53"/>
    <p:sldId id="372" r:id="rId54"/>
    <p:sldId id="373" r:id="rId55"/>
    <p:sldId id="374" r:id="rId56"/>
    <p:sldId id="375" r:id="rId57"/>
    <p:sldId id="376" r:id="rId58"/>
    <p:sldId id="377" r:id="rId59"/>
    <p:sldId id="378" r:id="rId60"/>
    <p:sldId id="379" r:id="rId61"/>
    <p:sldId id="380" r:id="rId62"/>
    <p:sldId id="381" r:id="rId63"/>
    <p:sldId id="382" r:id="rId64"/>
    <p:sldId id="383" r:id="rId65"/>
    <p:sldId id="384" r:id="rId66"/>
    <p:sldId id="385" r:id="rId67"/>
    <p:sldId id="386" r:id="rId68"/>
    <p:sldId id="387" r:id="rId69"/>
    <p:sldId id="319" r:id="rId70"/>
    <p:sldId id="320" r:id="rId71"/>
    <p:sldId id="322" r:id="rId7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>
        <p:scale>
          <a:sx n="73" d="100"/>
          <a:sy n="73" d="100"/>
        </p:scale>
        <p:origin x="-1212" y="-72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741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236FA-4646-47D6-B5FF-7705AADBCC34}" type="datetimeFigureOut">
              <a:rPr lang="bg-BG" smtClean="0"/>
              <a:t>15.1.2020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47047-80BC-4C8F-B077-B0953932F4A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8331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 New Roman" pitchFamily="18" charset="0"/>
            </a:endParaRPr>
          </a:p>
        </p:txBody>
      </p:sp>
      <p:sp>
        <p:nvSpPr>
          <p:cNvPr id="72708" name="Date Placeholder 3"/>
          <p:cNvSpPr>
            <a:spLocks noGrp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9EA6598-163D-4630-A860-6C74F1894EA5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70AD967-7C12-496A-A2F5-3FDD7C4975E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569087A-6DE4-4E79-9060-099934277B9E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21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CDDA72D-7676-4051-9A59-CDCFD87CFFE5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21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21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F18A638-A0A0-42E5-AD5F-98532DB76B5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31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F94CA28-53F8-4E4C-867D-D4532DFD3D07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31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31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DB3BFDF-EB81-493E-A832-FEB2E1DEADA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42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519A1AB-6AF4-4627-AA38-CC1AD4EE106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42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42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9FDF2AA-4B91-421F-8434-61E18547CC9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52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A5E6C51-D0B5-41B3-A17F-E76FCAC10286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52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52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8998950-44F4-4E09-AD3A-E4767C31134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62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7A58F80-4D6E-4DE2-88FA-5FD2F500F2CA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62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62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01E798A-3A8C-4637-AE1B-78994F733CF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77384F5-ED45-4BE2-B804-61EA52A5B03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72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01E798A-3A8C-4637-AE1B-78994F733CF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77384F5-ED45-4BE2-B804-61EA52A5B03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72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72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B596519-6586-41E5-B5F7-339C1676C4C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83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E49B959-2A33-4DF3-9550-3B93428EC90A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83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83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5711568-CDE6-4710-B291-15077BBEE85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93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71AB060-649B-45C3-8014-007BE52C7CDE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93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93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8ECBAB5-079A-4823-8B37-5921B17190AE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035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AFB5BCD-A1E6-485D-8E09-1602EA4CE0D4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035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03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F3E58E4-B4D7-4FBD-BCA7-139BEDBA9A5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397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0A60E78-54C6-4E00-8A30-20EA99AE5919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397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39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DA02F21-82AD-4CDE-A885-E6D6FFA69FD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13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CCCFDB9-DF3B-4CBC-BC69-029CDB1597D6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13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13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65B9B5C-CA97-40D5-B5AD-B6779AD6FC71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24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EBAED15-DC00-40C7-9A69-325A86C770B4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24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24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AF2EE7F-002A-4054-B70B-5BD8B609EAE1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34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0D825CB-D24B-4CB0-9C05-B42E28A39707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34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34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12386D1-551E-4A58-AE48-B371E3B4AB1A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44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4A07325-5D99-4850-A6F9-E018368FA715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44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44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EE97696-DF7A-497B-BADE-94BEE2A8F82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E2A29ED-158C-4F37-AFE1-524B0DD0C2A5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54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54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8ED4F71-4BCC-43E6-A69E-CE72A675276A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854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09D1ED4-F85D-436E-ACE1-48688A7AAD27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854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85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A104534-C299-4951-9261-624C719523D8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64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8656542-933C-4C47-B502-B4D593DCDDBF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65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65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99167C0-097E-4146-9B51-748AACA364C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75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119A70E-82E3-4DD9-8CFC-80918C422071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75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75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395DDB1-DF57-46B3-8C90-292AF20939E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957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432EEEE-C63C-4160-AEF8-F79E854F4A8C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0957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095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C74184A-72C3-4830-A94F-547E2EE55CA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05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B05C760-D568-43DF-9776-C18A10009E04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05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05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A605789-D816-4359-8EA3-1A33B4AD6E8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49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F54045D-A6C2-4F9C-9941-863F79C1B10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49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49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6116B2C-CB95-4945-A8E9-39BBF6C73FD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16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0E504C2-CFD1-4C1F-AD2B-A99AD3076929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16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16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5CC450F-5B61-4D0A-BE7B-A7027B313D9A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26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DD01AC6-7450-40FC-9BD2-736EAEF80D22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26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26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E3FB403-5E51-43D3-98A9-896EC05D1A5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36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92E024C-732A-4C82-9435-1A87C197F25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36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36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3021177-3D5B-431B-8FB1-5483B473C8CB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46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36BD1F0-B193-40ED-AEFF-32DB4B1FF14B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46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46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8393E74-1E27-48B4-960E-967EF870DA4F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57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F3EEA20-3349-48D3-A790-365362ED55D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57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57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56B46B6-9722-488B-83F0-4D63C72EC048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67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8B9F3F4-904F-41DA-9FEE-3D775DD7D976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67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67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1996B71-C375-4E38-A373-1699FAC4ADB3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776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6FFB131-F771-47ED-A9FD-C143B35E587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776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776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12698C9-41EC-4191-B9D6-B2C16352C5A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878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3D8D673-99AC-4F29-8916-4E4CC36E3DCE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878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878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25E74FD-C6BE-4CD7-91E5-40C703CD92E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981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06538F5-6318-4B86-A580-5C753D82B81B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1981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198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540FF7B-0C8B-4C82-BA5E-4680B18FFE5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083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AA6FFFF-DA64-45F3-8502-CA097810919C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083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083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B523C42-AE19-4F8F-9B74-884492E058E4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60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146255C-B9EF-4259-A80A-3B3FF3B92D5C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60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60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E766CEB-C797-40CD-89C4-D12CCB6E41A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185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06FFDAB-6241-4B0C-85EF-F4DE985B3CE9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51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186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186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A10C476-1F80-4D79-B481-84D223E267BA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288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BD18F44-316D-40B2-A4F5-1B26944C6415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52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288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288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25B1F30-C763-4494-9AEA-4E26A3107C3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390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3D91FAB-2884-4AB6-8C40-D5539F71F3F0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390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390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4C6AFFD-1395-46AE-AF8C-C39A3E1F530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493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A9293EA-1A59-456F-863F-20011C757A97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493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493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DBCF719-46B5-4838-AFFD-19D5C828145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595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A2DBC543-A8C3-48EF-BFB3-15FF0496D16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595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595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8A9FEBE-7C2F-4F30-906D-F30A57EFD79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697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504A69B-C6B3-48CC-A2E0-9EB475BFB9D1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698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69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C8660A2A-DECE-4E18-A37A-28A515F9A035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800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0DD7F5F-5EFF-4C89-9F27-2803386EBBAE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80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80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BF7E294-3016-4392-B291-3DDF39018AF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902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DF1539B-397F-41BC-9143-6E063F9D2D8A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59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2902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90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92D756E-DB73-4FAF-97AC-010375C41A3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005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9637FA2-8DE3-44E6-8242-74F0D014F1C4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00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00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1F0E184-044A-460D-9C17-A7464B4CBB3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107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0B0B9DA-4D83-4F46-BF29-4A35F793F948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61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107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10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3FA430E-CBA8-4BD6-9587-A4C817D9C24C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70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B2E9A07-A148-4068-8298-DE58531F03F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70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70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4EE6AE7-3FD1-4959-8F3B-63F7F23FBB6D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0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888C886-4A99-4DCC-87E4-9BE56C55DD95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62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1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21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E152C4B-DE94-4EBE-BF20-422C261E566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70A2B0C-8594-4CD7-AEBD-3240F39261AA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63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31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6E95182B-31FE-428D-88C2-A9678B86405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414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E0C7646-E650-476A-96AF-497715442F0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64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414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414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A272368-B270-497C-812F-398F492D9441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517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B2712908-EE87-484D-AE18-90C3D474EB71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65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517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517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25DAA5E-2557-4C0C-81D5-B45F76AEAE62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619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4E2B69F1-5749-4E7A-BB5D-15B381D9AA3C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66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619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619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5216EB7-7855-43D4-95E8-C22FBCB964D0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721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9D5126A6-F372-4C8E-98C7-FE680BD05543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72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722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D0A65BF-2797-4903-B3BC-1B3286282BD7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824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12635DC-FAB9-49B7-B236-9AD9BCD2555B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824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824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B2B06BB-7B57-4BE4-9B67-E09CB5A0A194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09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AF287FB-AA4E-4CC5-9EA6-5C0418681D99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69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21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21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AABECE-262E-44E4-B202-60318D1F568A}" type="datetime1">
              <a:rPr lang="en-US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1/15/2020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3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0C09BAE-19ED-4C31-AB9D-F497A4DC7A16}" type="slidenum">
              <a:rPr lang="bg-BG" altLang="en-US" smtClean="0">
                <a:latin typeface="Arial" pitchFamily="34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</a:pPr>
              <a:t>70</a:t>
            </a:fld>
            <a:endParaRPr lang="bg-BG" altLang="en-US" smtClean="0">
              <a:latin typeface="Arial" pitchFamily="34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13312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3312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4CFABC3-DFDE-448F-959F-3D32137B7D76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8067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161C8F1E-F17B-4819-B121-58B1B32C3D4D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806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806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2739FB5-9DDE-4AE1-BDF7-F1687418AE03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9091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0BF33181-27E8-40EF-ACB0-0560B67D5296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8909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890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737B1351-DD3A-4CEC-B205-5A0041C0B1F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0115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24CB3F79-2D8A-47DF-9D17-D28C12D2DC49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011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011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5"/>
          <p:cNvSpPr>
            <a:spLocks noGrp="1" noChangeArrowheads="1"/>
          </p:cNvSpPr>
          <p:nvPr>
            <p:ph type="dt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FB36545-53E8-4E4C-B2B4-E874F1673F69}" type="datetime1">
              <a:rPr lang="en-US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1/15/2020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1139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DB7F002E-5642-4F9E-9E88-9B4414C5C57F}" type="slidenum">
              <a:rPr lang="bg-BG" altLang="bg-BG" smtClean="0">
                <a:latin typeface="Arial" charset="0"/>
                <a:ea typeface="SimSun" pitchFamily="2" charset="-122"/>
                <a:cs typeface="Lucida Sans Unicode" pitchFamily="34" charset="0"/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bg-BG" altLang="bg-BG" smtClean="0">
              <a:latin typeface="Arial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9114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9114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621D0-51B8-4E12-98AC-7F742F963DD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4370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A04A68-9846-427C-9F2B-127F2EF12EA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7275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3601-6C99-4E38-9071-22ED02D1DB61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27376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26A8-0640-4B0D-93D2-6E1E60B8F5ED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73396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0FC20-E9A8-483B-9B17-785BFF15FDB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35144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3EC9-E63B-46FA-A357-C71ECB2B930F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3370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1412B1-9944-44AF-9A48-53E89C227175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1577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2F273-033D-4E92-85E6-BA4A49D34DE4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76631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A8B1B-98FC-4A97-A1AB-1D106D1E6C4E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55081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DBCBF-AEDD-44C3-885E-E250CE913373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566135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C79D-4480-4831-88C0-615034B43220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22395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662EC-C11F-46D7-B938-AB5E3B3458BA}" type="slidenum">
              <a:rPr lang="en-US" altLang="bg-BG" smtClean="0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60640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10820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0076" y="1905000"/>
            <a:ext cx="788432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300" dirty="0" smtClean="0">
                <a:latin typeface="+mj-lt"/>
              </a:rPr>
              <a:t>Умело илюстриране на текстовете.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300" dirty="0" smtClean="0">
                <a:latin typeface="+mj-lt"/>
              </a:rPr>
              <a:t>Снимките</a:t>
            </a:r>
            <a:r>
              <a:rPr lang="ru-RU" sz="2300" dirty="0">
                <a:latin typeface="+mj-lt"/>
              </a:rPr>
              <a:t>, графиките и видеото, оживяват уеб сайта </a:t>
            </a:r>
            <a:r>
              <a:rPr lang="ru-RU" sz="2300" dirty="0" smtClean="0">
                <a:latin typeface="+mj-lt"/>
              </a:rPr>
              <a:t>и </a:t>
            </a:r>
            <a:r>
              <a:rPr lang="ru-RU" sz="2300" dirty="0">
                <a:latin typeface="+mj-lt"/>
              </a:rPr>
              <a:t>допринасят  много за потребителското преживяване. </a:t>
            </a:r>
            <a:endParaRPr lang="ru-RU" sz="2300" dirty="0" smtClean="0">
              <a:latin typeface="+mj-lt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300" dirty="0" smtClean="0">
                <a:latin typeface="+mj-lt"/>
              </a:rPr>
              <a:t>Лошо </a:t>
            </a:r>
            <a:r>
              <a:rPr lang="ru-RU" sz="2300" dirty="0">
                <a:latin typeface="+mj-lt"/>
              </a:rPr>
              <a:t>впечатление оставят безцелните илюстрации, който нямат връзка с тематиката. 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300" dirty="0">
                <a:latin typeface="+mj-lt"/>
              </a:rPr>
              <a:t>Подгответе качествени файлове. </a:t>
            </a:r>
            <a:endParaRPr lang="ru-RU" sz="2300" dirty="0" smtClean="0">
              <a:latin typeface="+mj-lt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300" dirty="0" smtClean="0">
                <a:latin typeface="+mj-lt"/>
              </a:rPr>
              <a:t>Добра идея е да се използват собствени снимки, </a:t>
            </a:r>
            <a:r>
              <a:rPr lang="ru-RU" sz="2300" dirty="0">
                <a:latin typeface="+mj-lt"/>
              </a:rPr>
              <a:t>а не взети от интернет. </a:t>
            </a:r>
            <a:endParaRPr lang="ru-RU" sz="2300" dirty="0" smtClean="0">
              <a:latin typeface="+mj-lt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300" dirty="0" smtClean="0">
                <a:latin typeface="+mj-lt"/>
              </a:rPr>
              <a:t>Търсачките ценят високо авторското съдържание</a:t>
            </a:r>
            <a:r>
              <a:rPr lang="ru-RU" sz="2300" dirty="0">
                <a:latin typeface="+mj-lt"/>
              </a:rPr>
              <a:t>.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538162" y="701947"/>
            <a:ext cx="8224837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bg-BG" altLang="bg-BG" b="1" kern="0" dirty="0" smtClean="0">
                <a:solidFill>
                  <a:srgbClr val="000000"/>
                </a:solidFill>
              </a:rPr>
              <a:t>Някои съвети</a:t>
            </a:r>
          </a:p>
          <a:p>
            <a:endParaRPr lang="bg-BG" altLang="bg-BG" sz="2000" b="1" kern="0" dirty="0" smtClean="0">
              <a:solidFill>
                <a:srgbClr val="000000"/>
              </a:solidFill>
            </a:endParaRPr>
          </a:p>
          <a:p>
            <a:r>
              <a:rPr lang="bg-BG" altLang="bg-BG" sz="3200" b="1" kern="0" dirty="0" smtClean="0">
                <a:solidFill>
                  <a:srgbClr val="0070C0"/>
                </a:solidFill>
              </a:rPr>
              <a:t>Изображенията</a:t>
            </a:r>
          </a:p>
        </p:txBody>
      </p:sp>
    </p:spTree>
    <p:extLst>
      <p:ext uri="{BB962C8B-B14F-4D97-AF65-F5344CB8AC3E}">
        <p14:creationId xmlns:p14="http://schemas.microsoft.com/office/powerpoint/2010/main" val="3489488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0075" y="2057400"/>
            <a:ext cx="7427125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+mj-lt"/>
              </a:rPr>
              <a:t>75% от потребителите не биха се върнали на страницата отново, ако зареждането и е отнело повече от 4 секунди. </a:t>
            </a:r>
            <a:endParaRPr lang="bg-BG" altLang="bg-BG" sz="2400" dirty="0" smtClean="0">
              <a:latin typeface="+mj-lt"/>
            </a:endParaRPr>
          </a:p>
          <a:p>
            <a:pPr marL="342900" indent="-3429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altLang="bg-BG" sz="2400" dirty="0" smtClean="0">
                <a:latin typeface="+mj-lt"/>
              </a:rPr>
              <a:t>Преди </a:t>
            </a:r>
            <a:r>
              <a:rPr lang="bg-BG" altLang="bg-BG" sz="2400" dirty="0">
                <a:latin typeface="+mj-lt"/>
              </a:rPr>
              <a:t>2006 границата е 8 секунди. </a:t>
            </a:r>
            <a:endParaRPr lang="bg-BG" altLang="bg-BG" sz="2400" dirty="0" smtClean="0">
              <a:latin typeface="+mj-lt"/>
            </a:endParaRPr>
          </a:p>
          <a:p>
            <a:pPr marL="342900" indent="-342900" algn="just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altLang="bg-BG" sz="2400" dirty="0" smtClean="0">
                <a:latin typeface="+mj-lt"/>
              </a:rPr>
              <a:t>Съвременните </a:t>
            </a:r>
            <a:r>
              <a:rPr lang="bg-BG" altLang="bg-BG" sz="2400" dirty="0">
                <a:latin typeface="+mj-lt"/>
              </a:rPr>
              <a:t>проучвания показват, че границата вече е около 2 секунди.</a:t>
            </a:r>
          </a:p>
          <a:p>
            <a:pPr marL="342900" indent="-342900"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altLang="bg-BG" sz="2400" dirty="0">
                <a:latin typeface="+mj-lt"/>
              </a:rPr>
              <a:t>Фирмите, които инвестират големи суми в Интернет приложения, вече поставят </a:t>
            </a:r>
            <a:r>
              <a:rPr lang="en-US" altLang="bg-BG" sz="2400" dirty="0">
                <a:latin typeface="+mj-lt"/>
              </a:rPr>
              <a:t> </a:t>
            </a:r>
            <a:r>
              <a:rPr lang="bg-BG" altLang="bg-BG" sz="2400" dirty="0">
                <a:latin typeface="+mj-lt"/>
              </a:rPr>
              <a:t>бързодействието като топ приоритет.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538162" y="701947"/>
            <a:ext cx="8224837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bg-BG" altLang="bg-BG" b="1" kern="0" dirty="0" smtClean="0">
                <a:solidFill>
                  <a:srgbClr val="000000"/>
                </a:solidFill>
              </a:rPr>
              <a:t>Някои съвети</a:t>
            </a:r>
          </a:p>
          <a:p>
            <a:endParaRPr lang="bg-BG" altLang="bg-BG" sz="2000" b="1" kern="0" dirty="0" smtClean="0">
              <a:solidFill>
                <a:srgbClr val="000000"/>
              </a:solidFill>
            </a:endParaRPr>
          </a:p>
          <a:p>
            <a:r>
              <a:rPr lang="bg-BG" altLang="bg-BG" sz="3200" b="1" kern="0" dirty="0" smtClean="0">
                <a:solidFill>
                  <a:srgbClr val="0070C0"/>
                </a:solidFill>
              </a:rPr>
              <a:t>Бързодействието</a:t>
            </a:r>
          </a:p>
        </p:txBody>
      </p:sp>
    </p:spTree>
    <p:extLst>
      <p:ext uri="{BB962C8B-B14F-4D97-AF65-F5344CB8AC3E}">
        <p14:creationId xmlns:p14="http://schemas.microsoft.com/office/powerpoint/2010/main" val="4220918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1" y="2286000"/>
            <a:ext cx="6553199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bg-BG" altLang="bg-BG" sz="2400" dirty="0"/>
              <a:t>През 2009 средно 36,9% от целия поток от потребители и 69% от потока, пристигнал от търсещи машини е от </a:t>
            </a:r>
            <a:r>
              <a:rPr lang="en-US" altLang="bg-BG" sz="2400" dirty="0"/>
              <a:t>Google</a:t>
            </a:r>
            <a:r>
              <a:rPr lang="bg-BG" altLang="bg-BG" sz="2400" dirty="0"/>
              <a:t>. 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bg-BG" altLang="bg-BG" sz="2400" dirty="0"/>
              <a:t>През 2010  44.2% от целия трафик и 74.3% от трафика </a:t>
            </a:r>
            <a:r>
              <a:rPr lang="bg-BG" altLang="bg-BG" sz="2400" dirty="0" smtClean="0"/>
              <a:t>през търсещи </a:t>
            </a:r>
            <a:r>
              <a:rPr lang="bg-BG" altLang="bg-BG" sz="2400" dirty="0"/>
              <a:t>машини е от </a:t>
            </a:r>
            <a:r>
              <a:rPr lang="en-US" altLang="bg-BG" sz="2400" dirty="0"/>
              <a:t>Google</a:t>
            </a:r>
            <a:r>
              <a:rPr lang="bg-BG" altLang="bg-BG" sz="2400" dirty="0"/>
              <a:t>. </a:t>
            </a:r>
            <a:endParaRPr lang="en-US" altLang="bg-BG" sz="2400" dirty="0"/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bg-BG" altLang="bg-BG" sz="2400" dirty="0"/>
              <a:t>През 2016 </a:t>
            </a:r>
            <a:r>
              <a:rPr lang="en-US" altLang="bg-BG" sz="2400" dirty="0"/>
              <a:t>Google </a:t>
            </a:r>
            <a:r>
              <a:rPr lang="bg-BG" altLang="bg-BG" sz="2400" dirty="0"/>
              <a:t>продължава да е безспорен </a:t>
            </a:r>
            <a:r>
              <a:rPr lang="bg-BG" altLang="bg-BG" sz="2400" dirty="0" smtClean="0"/>
              <a:t>лидер, </a:t>
            </a:r>
            <a:r>
              <a:rPr lang="bg-BG" altLang="bg-BG" sz="2400" dirty="0"/>
              <a:t>следван от </a:t>
            </a:r>
            <a:r>
              <a:rPr lang="en-US" altLang="bg-BG" sz="2400" dirty="0"/>
              <a:t>Facebook, YouTube, Yahoo </a:t>
            </a:r>
            <a:r>
              <a:rPr lang="bg-BG" altLang="bg-BG" sz="2400" dirty="0"/>
              <a:t>и </a:t>
            </a:r>
            <a:r>
              <a:rPr lang="en-US" altLang="bg-BG" sz="2400" dirty="0"/>
              <a:t>Bing.</a:t>
            </a:r>
            <a:endParaRPr lang="bg-BG" altLang="bg-BG" sz="2400" dirty="0"/>
          </a:p>
          <a:p>
            <a:pPr eaLnBrk="1" hangingPunct="1">
              <a:lnSpc>
                <a:spcPct val="90000"/>
              </a:lnSpc>
            </a:pPr>
            <a:r>
              <a:rPr lang="bg-BG" altLang="bg-BG" sz="2400" dirty="0"/>
              <a:t>	</a:t>
            </a:r>
            <a:r>
              <a:rPr lang="bg-BG" altLang="bg-BG" sz="2400" dirty="0" smtClean="0"/>
              <a:t> </a:t>
            </a:r>
            <a:endParaRPr lang="bg-BG" altLang="bg-BG" sz="2400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538162" y="701947"/>
            <a:ext cx="8224837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bg-BG" altLang="bg-BG" b="1" kern="0" dirty="0" smtClean="0">
                <a:solidFill>
                  <a:srgbClr val="000000"/>
                </a:solidFill>
              </a:rPr>
              <a:t>Някои съвети</a:t>
            </a:r>
          </a:p>
          <a:p>
            <a:endParaRPr lang="bg-BG" altLang="bg-BG" sz="2000" b="1" kern="0" dirty="0" smtClean="0">
              <a:solidFill>
                <a:srgbClr val="000000"/>
              </a:solidFill>
            </a:endParaRPr>
          </a:p>
          <a:p>
            <a:r>
              <a:rPr lang="bg-BG" altLang="bg-BG" sz="3200" b="1" kern="0" dirty="0" smtClean="0">
                <a:solidFill>
                  <a:srgbClr val="0070C0"/>
                </a:solidFill>
              </a:rPr>
              <a:t>Индексирането на търсачките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876697"/>
            <a:ext cx="2052181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53340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Етапи при </a:t>
            </a:r>
            <a:r>
              <a:rPr lang="bg-BG" sz="4000" b="1" dirty="0" smtClean="0">
                <a:latin typeface="Arial" pitchFamily="34" charset="0"/>
                <a:ea typeface="SimSun" charset="-122"/>
              </a:rPr>
              <a:t>разработката </a:t>
            </a:r>
            <a:r>
              <a:rPr lang="bg-BG" sz="4000" b="1" dirty="0">
                <a:latin typeface="Arial" pitchFamily="34" charset="0"/>
                <a:ea typeface="SimSun" charset="-122"/>
              </a:rPr>
              <a:t>на един сайт</a:t>
            </a:r>
          </a:p>
        </p:txBody>
      </p:sp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886" y="1981200"/>
            <a:ext cx="4691063" cy="3886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1927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578213" y="2057400"/>
            <a:ext cx="80391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Calibri" pitchFamily="34" charset="0"/>
              <a:buAutoNum type="arabicPeriod"/>
            </a:pPr>
            <a:r>
              <a:rPr lang="ru-RU" altLang="bg-BG" sz="2200" dirty="0">
                <a:latin typeface="+mn-lt"/>
                <a:cs typeface="Arial" charset="0"/>
              </a:rPr>
              <a:t>Задайте целите на дизайна</a:t>
            </a: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Calibri" pitchFamily="34" charset="0"/>
              <a:buAutoNum type="arabicPeriod"/>
            </a:pPr>
            <a:r>
              <a:rPr lang="ru-RU" altLang="bg-BG" sz="2200" dirty="0">
                <a:latin typeface="+mn-lt"/>
                <a:cs typeface="Arial" charset="0"/>
              </a:rPr>
              <a:t>Уточнете първостепенните цели на проекта</a:t>
            </a: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Calibri" pitchFamily="34" charset="0"/>
              <a:buAutoNum type="arabicPeriod"/>
            </a:pPr>
            <a:r>
              <a:rPr lang="ru-RU" altLang="bg-BG" sz="2200" dirty="0">
                <a:latin typeface="+mn-lt"/>
                <a:cs typeface="Arial" charset="0"/>
              </a:rPr>
              <a:t>Разучете кой от фирмата-клиент може да ви помогне при разучаването на поставените пред проекта бизес</a:t>
            </a:r>
            <a:r>
              <a:rPr lang="en-US" altLang="bg-BG" sz="2200" dirty="0">
                <a:latin typeface="+mn-lt"/>
                <a:cs typeface="Arial" charset="0"/>
              </a:rPr>
              <a:t>-</a:t>
            </a:r>
            <a:r>
              <a:rPr lang="ru-RU" altLang="bg-BG" sz="2200" dirty="0">
                <a:latin typeface="+mn-lt"/>
                <a:cs typeface="Arial" charset="0"/>
              </a:rPr>
              <a:t>изисквания.</a:t>
            </a: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Calibri" pitchFamily="34" charset="0"/>
              <a:buAutoNum type="arabicPeriod"/>
            </a:pPr>
            <a:r>
              <a:rPr lang="ru-RU" altLang="bg-BG" sz="2200" dirty="0">
                <a:latin typeface="+mn-lt"/>
                <a:cs typeface="Arial" charset="0"/>
              </a:rPr>
              <a:t>Установете най-добрите методи за обединяване потребителските проучвания.</a:t>
            </a: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Calibri" pitchFamily="34" charset="0"/>
              <a:buAutoNum type="arabicPeriod"/>
            </a:pPr>
            <a:r>
              <a:rPr lang="ru-RU" altLang="bg-BG" sz="2200" dirty="0">
                <a:latin typeface="+mn-lt"/>
                <a:cs typeface="Arial" charset="0"/>
              </a:rPr>
              <a:t>Задайте си въпросите кои системи и технологии ще се използват за реализацията.</a:t>
            </a:r>
          </a:p>
          <a:p>
            <a:pPr marL="233363" indent="-11113" algn="ctr"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  <a:tabLst>
                <a:tab pos="339725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</a:pPr>
            <a:r>
              <a:rPr lang="ru-RU" altLang="bg-BG" sz="2200" dirty="0">
                <a:solidFill>
                  <a:srgbClr val="339933"/>
                </a:solidFill>
                <a:latin typeface="+mn-lt"/>
                <a:cs typeface="Arial" charset="0"/>
              </a:rPr>
              <a:t>В</a:t>
            </a:r>
            <a:r>
              <a:rPr lang="ru-RU" altLang="bg-BG" sz="2200" dirty="0" smtClean="0">
                <a:solidFill>
                  <a:srgbClr val="339933"/>
                </a:solidFill>
                <a:latin typeface="+mn-lt"/>
                <a:cs typeface="Arial" charset="0"/>
              </a:rPr>
              <a:t>ашият </a:t>
            </a:r>
            <a:r>
              <a:rPr lang="ru-RU" altLang="bg-BG" sz="2200" dirty="0">
                <a:solidFill>
                  <a:srgbClr val="339933"/>
                </a:solidFill>
                <a:latin typeface="+mn-lt"/>
                <a:cs typeface="Arial" charset="0"/>
              </a:rPr>
              <a:t>сайт най-вероятно ще принадлежи на някои от следните 4 основни типа: </a:t>
            </a:r>
            <a:endParaRPr lang="bg-BG" altLang="bg-BG" sz="2200" dirty="0">
              <a:solidFill>
                <a:srgbClr val="339933"/>
              </a:solidFill>
              <a:latin typeface="+mn-lt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200" dirty="0">
              <a:solidFill>
                <a:srgbClr val="008000"/>
              </a:solidFill>
              <a:latin typeface="+mn-lt"/>
              <a:cs typeface="Arial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65150" y="60960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3600" b="1" dirty="0">
                <a:latin typeface="Arial" pitchFamily="34" charset="0"/>
                <a:ea typeface="SimSun" charset="-122"/>
              </a:rPr>
              <a:t>Етапи при проектиране на един сайт</a:t>
            </a:r>
          </a:p>
        </p:txBody>
      </p:sp>
    </p:spTree>
    <p:extLst>
      <p:ext uri="{BB962C8B-B14F-4D97-AF65-F5344CB8AC3E}">
        <p14:creationId xmlns:p14="http://schemas.microsoft.com/office/powerpoint/2010/main" val="14068601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23850" y="304799"/>
            <a:ext cx="8229600" cy="167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Типове сайт – първи тип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85800" y="1981199"/>
            <a:ext cx="7780338" cy="3414713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</a:rPr>
              <a:t>Представяне на търговската марка / компания/ </a:t>
            </a:r>
            <a:r>
              <a:rPr lang="ru-RU" sz="2400" b="1" kern="0" dirty="0" smtClean="0">
                <a:solidFill>
                  <a:schemeClr val="tx1"/>
                </a:solidFill>
                <a:latin typeface="+mn-lt"/>
                <a:ea typeface="+mn-ea"/>
              </a:rPr>
              <a:t>фирма -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постоянно присъстваща онлайн платформа, която улеснява </a:t>
            </a:r>
            <a:r>
              <a:rPr lang="bg-BG" sz="2200" kern="0" dirty="0">
                <a:solidFill>
                  <a:schemeClr val="tx1"/>
                </a:solidFill>
                <a:latin typeface="+mn-lt"/>
                <a:ea typeface="+mn-ea"/>
              </a:rPr>
              <a:t>в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заимодействието между компанията и потребителите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 smtClean="0">
                <a:solidFill>
                  <a:srgbClr val="000000"/>
                </a:solidFill>
                <a:latin typeface="+mn-lt"/>
                <a:ea typeface="+mn-ea"/>
              </a:rPr>
              <a:t>Примери</a:t>
            </a:r>
            <a:r>
              <a:rPr lang="ru-RU" sz="2200" b="1" kern="0" dirty="0">
                <a:solidFill>
                  <a:srgbClr val="000000"/>
                </a:solidFill>
                <a:latin typeface="+mn-lt"/>
                <a:ea typeface="+mn-ea"/>
              </a:rPr>
              <a:t>: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AutoNum type="arabicPeriod"/>
              <a:defRPr/>
            </a:pPr>
            <a:r>
              <a:rPr lang="ru-RU" sz="2200" kern="0" dirty="0">
                <a:solidFill>
                  <a:srgbClr val="000000"/>
                </a:solidFill>
                <a:latin typeface="+mn-lt"/>
                <a:ea typeface="+mn-ea"/>
              </a:rPr>
              <a:t> Основният сайт на компаниятa (company.com, company.org, company.net,т.н.)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AutoNum type="arabicPeriod"/>
              <a:defRPr/>
            </a:pPr>
            <a:r>
              <a:rPr lang="ru-RU" sz="2200" kern="0" dirty="0">
                <a:solidFill>
                  <a:srgbClr val="000000"/>
                </a:solidFill>
                <a:latin typeface="+mn-lt"/>
                <a:ea typeface="+mn-ea"/>
              </a:rPr>
              <a:t> Сайт за някое основно подразделение на компанията (често уникален сайт за определена индустрия, регион или широка гама продукти)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AutoNum type="arabicPeriod"/>
              <a:defRPr/>
            </a:pPr>
            <a:r>
              <a:rPr lang="ru-RU" sz="2200" kern="0" dirty="0">
                <a:solidFill>
                  <a:srgbClr val="000000"/>
                </a:solidFill>
                <a:latin typeface="+mn-lt"/>
                <a:ea typeface="+mn-ea"/>
              </a:rPr>
              <a:t> Сайтове за важни свързани търговски марки или по-малки такива в рамките на компанията. </a:t>
            </a:r>
          </a:p>
        </p:txBody>
      </p:sp>
    </p:spTree>
    <p:extLst>
      <p:ext uri="{BB962C8B-B14F-4D97-AF65-F5344CB8AC3E}">
        <p14:creationId xmlns:p14="http://schemas.microsoft.com/office/powerpoint/2010/main" val="3623420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10528" y="83819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Типове сайт – втори тип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61999" y="1981200"/>
            <a:ext cx="7878129" cy="3914775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</a:rPr>
              <a:t>Маркетинг кампания </a:t>
            </a: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-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целеви сайт или приложение, предназначени да удовлетворят специфична потребност на определена част от потребителите за краен период от време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. Целта е генериране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на интерес.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1100" b="1" kern="0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kern="0" dirty="0" smtClean="0">
                <a:solidFill>
                  <a:schemeClr val="tx1"/>
                </a:solidFill>
                <a:latin typeface="+mn-lt"/>
                <a:ea typeface="+mn-ea"/>
              </a:rPr>
              <a:t>Примери</a:t>
            </a: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: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+mj-lt"/>
              <a:buAutoNum type="arabicPeriod"/>
              <a:defRPr/>
            </a:pP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Landing page, която промотира специфична услуга.  Страницата се достига чрез банер или от друга страница. 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+mj-lt"/>
              <a:buAutoNum type="arabicPeriod"/>
              <a:defRPr/>
            </a:pP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Малък сайт (или микросайт) промотиращ определено събитие.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+mj-lt"/>
              <a:buAutoNum type="arabicPeriod"/>
              <a:defRPr/>
            </a:pP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Игра или инструмент, който се създава за генериране на трафик, популярност. 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+mj-lt"/>
              <a:buAutoNum type="arabicPeriod"/>
              <a:defRPr/>
            </a:pP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Сателитни сайтове.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000" kern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393658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Типове сайт – втори тип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29457" y="1981200"/>
            <a:ext cx="7561262" cy="3749675"/>
          </a:xfrm>
          <a:prstGeom prst="rect">
            <a:avLst/>
          </a:prstGeom>
        </p:spPr>
        <p:txBody>
          <a:bodyPr/>
          <a:lstStyle/>
          <a:p>
            <a:pPr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rgbClr val="000000"/>
                </a:solidFill>
                <a:latin typeface="+mn-lt"/>
                <a:ea typeface="+mn-ea"/>
              </a:rPr>
              <a:t>Цели на дизайна:</a:t>
            </a:r>
          </a:p>
          <a:p>
            <a:pPr marL="34290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kern="0" dirty="0" smtClean="0">
                <a:solidFill>
                  <a:srgbClr val="000000"/>
                </a:solidFill>
                <a:latin typeface="+mn-lt"/>
                <a:ea typeface="+mn-ea"/>
              </a:rPr>
              <a:t>Създаване </a:t>
            </a:r>
            <a:r>
              <a:rPr lang="ru-RU" sz="2100" kern="0" dirty="0">
                <a:solidFill>
                  <a:srgbClr val="000000"/>
                </a:solidFill>
                <a:latin typeface="+mn-lt"/>
                <a:ea typeface="+mn-ea"/>
              </a:rPr>
              <a:t>на фокусирано съдържание с цел оптимизация на определена група метрики.</a:t>
            </a:r>
          </a:p>
          <a:p>
            <a:pPr marL="34290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kern="0" dirty="0">
                <a:solidFill>
                  <a:srgbClr val="000000"/>
                </a:solidFill>
                <a:latin typeface="+mn-lt"/>
                <a:ea typeface="+mn-ea"/>
              </a:rPr>
              <a:t>Генериране на интерес, привличане вниманието на </a:t>
            </a:r>
            <a:r>
              <a:rPr lang="ru-RU" sz="2100" kern="0" dirty="0" smtClean="0">
                <a:solidFill>
                  <a:srgbClr val="000000"/>
                </a:solidFill>
                <a:latin typeface="+mn-lt"/>
                <a:ea typeface="+mn-ea"/>
              </a:rPr>
              <a:t>потребителите </a:t>
            </a:r>
            <a:r>
              <a:rPr lang="ru-RU" sz="2100" kern="0" dirty="0">
                <a:solidFill>
                  <a:srgbClr val="000000"/>
                </a:solidFill>
                <a:latin typeface="+mn-lt"/>
                <a:ea typeface="+mn-ea"/>
              </a:rPr>
              <a:t>(наблягане на </a:t>
            </a:r>
            <a:r>
              <a:rPr lang="ru-RU" sz="2100" kern="0" dirty="0" smtClean="0">
                <a:solidFill>
                  <a:srgbClr val="000000"/>
                </a:solidFill>
                <a:latin typeface="+mn-lt"/>
                <a:ea typeface="+mn-ea"/>
              </a:rPr>
              <a:t>атрактивността </a:t>
            </a:r>
            <a:r>
              <a:rPr lang="ru-RU" sz="2100" kern="0" dirty="0">
                <a:solidFill>
                  <a:srgbClr val="000000"/>
                </a:solidFill>
                <a:latin typeface="+mn-lt"/>
                <a:ea typeface="+mn-ea"/>
              </a:rPr>
              <a:t>на продукта или услугата, която презентираме). </a:t>
            </a:r>
            <a:endParaRPr lang="ru-RU" sz="2100" kern="0" dirty="0" smtClean="0">
              <a:solidFill>
                <a:srgbClr val="000000"/>
              </a:solidFill>
              <a:latin typeface="+mn-lt"/>
              <a:ea typeface="+mn-ea"/>
            </a:endParaRPr>
          </a:p>
          <a:p>
            <a:pPr marL="342900" indent="-342900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kern="0" dirty="0" smtClean="0">
                <a:solidFill>
                  <a:srgbClr val="000000"/>
                </a:solidFill>
                <a:latin typeface="+mn-lt"/>
                <a:ea typeface="+mn-ea"/>
              </a:rPr>
              <a:t>Привличане </a:t>
            </a:r>
            <a:r>
              <a:rPr lang="ru-RU" sz="2100" kern="0" dirty="0">
                <a:solidFill>
                  <a:srgbClr val="000000"/>
                </a:solidFill>
                <a:latin typeface="+mn-lt"/>
                <a:ea typeface="+mn-ea"/>
              </a:rPr>
              <a:t>на потребителски групи чрез определено действие като: кликане на опрелена област или бутон към основния сайт, абониране за новини, или друго. Когато това е изпълнено се нарича конверсия (</a:t>
            </a:r>
            <a:r>
              <a:rPr lang="ru-RU" sz="2100" i="1" kern="0" dirty="0">
                <a:solidFill>
                  <a:srgbClr val="000000"/>
                </a:solidFill>
                <a:latin typeface="+mn-lt"/>
                <a:ea typeface="+mn-ea"/>
              </a:rPr>
              <a:t>превръщане, преминаване, осъществяване на връзка</a:t>
            </a:r>
            <a:r>
              <a:rPr lang="ru-RU" sz="2100" kern="0" dirty="0">
                <a:solidFill>
                  <a:srgbClr val="000000"/>
                </a:solidFill>
                <a:latin typeface="+mn-lt"/>
                <a:ea typeface="+mn-ea"/>
              </a:rPr>
              <a:t>)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100" kern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47998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Типове сайт – трети тип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61999" y="1981199"/>
            <a:ext cx="7862889" cy="5184775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Източник на информация -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съхранява информация, потенциално създадена като няколко типа медия (статия, документи, видео, снимки, ръководства). Нейната цел е да информира, привлича, забавлява потребителите.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Примери: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+mj-lt"/>
              <a:buAutoNum type="arabicPeriod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Фирмен Интранет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+mj-lt"/>
              <a:buAutoNum type="arabicPeriod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Онлайн библиотека или ресурси за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членовете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на дадена организация.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+mj-lt"/>
              <a:buAutoNum type="arabicPeriod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Сайтове или група сайтове,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фокусирани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върху осигуряването на новини или често променяща се информация </a:t>
            </a:r>
            <a:endParaRPr lang="ru-RU" sz="2200" kern="0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+mj-lt"/>
              <a:buAutoNum type="arabicPeriod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Център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за поддръжка на клиенти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2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38081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38831" y="769166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Типове сайт – трети тип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62000" y="2027238"/>
            <a:ext cx="7978775" cy="4754562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Цели на дизайна: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- Представяне на основното съдържание при първо посещение в системата и това, което се проверявя всеки път 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</a:rPr>
              <a:t>добре е да се изнесе още на първа страница или да има бърз достъп до него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).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- Показване на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възможностите,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които предоставя дадена компания.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- Поддръжка на важните решения и обсъждания в потребителската база. 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- Поддръжка на потребителите, които търсят повече информация чрез предоставяне на различни опции за търсене 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</a:rPr>
              <a:t>разширени и обикновени опции за търсене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).</a:t>
            </a:r>
            <a:endParaRPr lang="bg-BG" sz="22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857606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919163" y="6858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en-US" dirty="0" smtClean="0"/>
              <a:t>Тема </a:t>
            </a:r>
            <a:r>
              <a:rPr lang="en-US" altLang="en-US" dirty="0" smtClean="0"/>
              <a:t>3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990600" y="2057400"/>
            <a:ext cx="7697787" cy="3581400"/>
          </a:xfrm>
        </p:spPr>
        <p:txBody>
          <a:bodyPr/>
          <a:lstStyle/>
          <a:p>
            <a:pPr marL="812800" indent="-808038">
              <a:lnSpc>
                <a:spcPct val="90000"/>
              </a:lnSpc>
              <a:spcBef>
                <a:spcPts val="650"/>
              </a:spcBef>
              <a:buSzPct val="100000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>
                <a:latin typeface="Arial" pitchFamily="34" charset="0"/>
                <a:ea typeface="SimSun" charset="-122"/>
              </a:rPr>
              <a:t>Какво представлява УЕБ дизайна</a:t>
            </a: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SzPct val="100000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>
                <a:latin typeface="Arial" pitchFamily="34" charset="0"/>
                <a:ea typeface="SimSun" charset="-122"/>
              </a:rPr>
              <a:t>Етапи при проектиране на един сайт</a:t>
            </a: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SzPct val="100000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en-US" sz="2400" dirty="0">
                <a:latin typeface="Arial" pitchFamily="34" charset="0"/>
                <a:ea typeface="SimSun" charset="-122"/>
              </a:rPr>
              <a:t>T</a:t>
            </a:r>
            <a:r>
              <a:rPr lang="bg-BG" sz="2400" dirty="0">
                <a:latin typeface="Arial" pitchFamily="34" charset="0"/>
                <a:ea typeface="SimSun" charset="-122"/>
              </a:rPr>
              <a:t>ипове сайтове</a:t>
            </a: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SzPct val="100000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bg-BG" sz="2400" dirty="0">
                <a:latin typeface="Arial" pitchFamily="34" charset="0"/>
                <a:ea typeface="SimSun" charset="-122"/>
              </a:rPr>
              <a:t>Структура на Уеб страницата</a:t>
            </a: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SzPct val="100000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400" dirty="0">
                <a:latin typeface="Arial" pitchFamily="34" charset="0"/>
                <a:ea typeface="SimSun" charset="-122"/>
              </a:rPr>
              <a:t>Какво представлява банера</a:t>
            </a:r>
            <a:r>
              <a:rPr lang="ru-RU" sz="2400" dirty="0" smtClean="0">
                <a:latin typeface="Arial" pitchFamily="34" charset="0"/>
                <a:ea typeface="SimSun" charset="-122"/>
              </a:rPr>
              <a:t>:</a:t>
            </a:r>
            <a:endParaRPr lang="en-US" sz="2400" dirty="0" smtClean="0">
              <a:latin typeface="Arial" pitchFamily="34" charset="0"/>
              <a:ea typeface="SimSun" charset="-122"/>
            </a:endParaRPr>
          </a:p>
          <a:p>
            <a:pPr marL="1212850" lvl="1" indent="-808038">
              <a:lnSpc>
                <a:spcPct val="90000"/>
              </a:lnSpc>
              <a:spcBef>
                <a:spcPts val="650"/>
              </a:spcBef>
              <a:buSzPct val="100000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 smtClean="0">
                <a:latin typeface="Arial" pitchFamily="34" charset="0"/>
                <a:ea typeface="SimSun" charset="-122"/>
              </a:rPr>
              <a:t>основни </a:t>
            </a:r>
            <a:r>
              <a:rPr lang="ru-RU" sz="2000" dirty="0">
                <a:latin typeface="Arial" pitchFamily="34" charset="0"/>
                <a:ea typeface="SimSun" charset="-122"/>
              </a:rPr>
              <a:t>типове </a:t>
            </a:r>
            <a:r>
              <a:rPr lang="ru-RU" sz="2000" dirty="0" smtClean="0">
                <a:latin typeface="Arial" pitchFamily="34" charset="0"/>
                <a:ea typeface="SimSun" charset="-122"/>
              </a:rPr>
              <a:t>банери</a:t>
            </a:r>
            <a:endParaRPr lang="en-US" sz="2000" dirty="0" smtClean="0">
              <a:latin typeface="Arial" pitchFamily="34" charset="0"/>
              <a:ea typeface="SimSun" charset="-122"/>
            </a:endParaRPr>
          </a:p>
          <a:p>
            <a:pPr marL="1212850" lvl="1" indent="-808038">
              <a:lnSpc>
                <a:spcPct val="90000"/>
              </a:lnSpc>
              <a:spcBef>
                <a:spcPts val="650"/>
              </a:spcBef>
              <a:buSzPct val="100000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 smtClean="0">
                <a:latin typeface="Arial" pitchFamily="34" charset="0"/>
                <a:ea typeface="SimSun" charset="-122"/>
              </a:rPr>
              <a:t>основни размери</a:t>
            </a:r>
            <a:endParaRPr lang="en-US" sz="2000" dirty="0" smtClean="0">
              <a:latin typeface="Arial" pitchFamily="34" charset="0"/>
              <a:ea typeface="SimSun" charset="-122"/>
            </a:endParaRPr>
          </a:p>
          <a:p>
            <a:pPr marL="1212850" lvl="1" indent="-808038">
              <a:lnSpc>
                <a:spcPct val="90000"/>
              </a:lnSpc>
              <a:spcBef>
                <a:spcPts val="650"/>
              </a:spcBef>
              <a:buSzPct val="100000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r>
              <a:rPr lang="ru-RU" sz="2000" dirty="0" smtClean="0">
                <a:latin typeface="Arial" pitchFamily="34" charset="0"/>
                <a:ea typeface="SimSun" charset="-122"/>
              </a:rPr>
              <a:t>основни </a:t>
            </a:r>
            <a:r>
              <a:rPr lang="ru-RU" sz="2000" dirty="0">
                <a:latin typeface="Arial" pitchFamily="34" charset="0"/>
                <a:ea typeface="SimSun" charset="-122"/>
              </a:rPr>
              <a:t>технологии за реализация</a:t>
            </a:r>
          </a:p>
          <a:p>
            <a:pPr marL="812800" indent="-808038">
              <a:lnSpc>
                <a:spcPct val="90000"/>
              </a:lnSpc>
              <a:spcBef>
                <a:spcPts val="650"/>
              </a:spcBef>
              <a:buSzPct val="100000"/>
              <a:buFontTx/>
              <a:buAutoNum type="romanUcPeriod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/>
            </a:pPr>
            <a:endParaRPr lang="ru-RU" sz="2400" dirty="0">
              <a:latin typeface="Arial" pitchFamily="34" charset="0"/>
              <a:ea typeface="SimSun" charset="-122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/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/>
          </a:p>
          <a:p>
            <a:pPr eaLnBrk="1" hangingPunct="1">
              <a:buFont typeface="Arial" pitchFamily="34" charset="0"/>
              <a:buChar char="•"/>
            </a:pP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582931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7200" y="747259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Типове сайт – четвърти тип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5800" y="1955800"/>
            <a:ext cx="8001000" cy="4826000"/>
          </a:xfrm>
          <a:prstGeom prst="rect">
            <a:avLst/>
          </a:prstGeom>
        </p:spPr>
        <p:txBody>
          <a:bodyPr/>
          <a:lstStyle/>
          <a:p>
            <a:pPr marL="55563" indent="-3175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100" b="1" kern="0" dirty="0" smtClean="0">
                <a:solidFill>
                  <a:schemeClr val="tx1"/>
                </a:solidFill>
                <a:latin typeface="+mn-lt"/>
                <a:ea typeface="+mn-ea"/>
              </a:rPr>
              <a:t>Ориентирано </a:t>
            </a:r>
            <a:r>
              <a:rPr lang="ru-RU" sz="2100" b="1" kern="0" dirty="0">
                <a:solidFill>
                  <a:schemeClr val="tx1"/>
                </a:solidFill>
                <a:latin typeface="+mn-lt"/>
                <a:ea typeface="+mn-ea"/>
              </a:rPr>
              <a:t>към изълнението на определени задачи приложение 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-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инструмент или колекция от инструменти, предназначени за изпълнението на поредица операции или процеси,  в помощ на определена група потребители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.</a:t>
            </a:r>
          </a:p>
          <a:p>
            <a:pPr marL="3175" indent="-3175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i="1" kern="0" dirty="0" smtClean="0">
                <a:solidFill>
                  <a:schemeClr val="tx1"/>
                </a:solidFill>
                <a:latin typeface="+mn-lt"/>
                <a:ea typeface="+mn-ea"/>
              </a:rPr>
              <a:t>	Тези 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</a:rPr>
              <a:t>приложения варират от прости калкулатори към сайтове за недвижими имоти до сложни инструменти, управляващи множество операции и подпомагащи работата на </a:t>
            </a:r>
            <a:r>
              <a:rPr lang="ru-RU" sz="2200" i="1" kern="0" dirty="0" smtClean="0">
                <a:solidFill>
                  <a:schemeClr val="tx1"/>
                </a:solidFill>
                <a:latin typeface="+mn-lt"/>
                <a:ea typeface="+mn-ea"/>
              </a:rPr>
              <a:t>потребителите</a:t>
            </a:r>
            <a:r>
              <a:rPr lang="ru-RU" sz="2200" b="1" kern="0" dirty="0" smtClean="0">
                <a:solidFill>
                  <a:schemeClr val="tx1"/>
                </a:solidFill>
                <a:latin typeface="+mn-lt"/>
                <a:ea typeface="+mn-ea"/>
              </a:rPr>
              <a:t>.</a:t>
            </a:r>
            <a:endParaRPr lang="ru-RU" sz="2200" b="1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3175" indent="-3175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	</a:t>
            </a:r>
            <a:endParaRPr lang="bg-BG" sz="22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4495800"/>
            <a:ext cx="7772400" cy="1479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/>
              <a:t>Примери: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kern="0" dirty="0" smtClean="0"/>
              <a:t>Уеб </a:t>
            </a:r>
            <a:r>
              <a:rPr lang="ru-RU" kern="0" dirty="0"/>
              <a:t>инструмент или приложение, което поддържа съществените операции в дадена фирма (като тикет-система за IT поддръжка или приложение за call център със записваща система).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kern="0" dirty="0" smtClean="0"/>
              <a:t>Уеб </a:t>
            </a:r>
            <a:r>
              <a:rPr lang="ru-RU" kern="0" dirty="0"/>
              <a:t>сайт, който позволява достъп до или управление на </a:t>
            </a:r>
            <a:r>
              <a:rPr lang="ru-RU" kern="0" dirty="0" smtClean="0"/>
              <a:t>данни</a:t>
            </a:r>
            <a:endParaRPr lang="ru-RU" kern="0" dirty="0"/>
          </a:p>
        </p:txBody>
      </p:sp>
    </p:spTree>
    <p:extLst>
      <p:ext uri="{BB962C8B-B14F-4D97-AF65-F5344CB8AC3E}">
        <p14:creationId xmlns:p14="http://schemas.microsoft.com/office/powerpoint/2010/main" val="23775129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18603" y="785767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Типове сайт – четвърти тип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46907" y="2032000"/>
            <a:ext cx="7963694" cy="48260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rgbClr val="000000"/>
                </a:solidFill>
                <a:latin typeface="+mn-lt"/>
                <a:ea typeface="+mn-ea"/>
              </a:rPr>
              <a:t>Цели на дизайна: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rgbClr val="000000"/>
                </a:solidFill>
                <a:latin typeface="+mn-lt"/>
                <a:ea typeface="+mn-ea"/>
              </a:rPr>
              <a:t>-   Да позволим на потребителите да правят нещо, което не биха могли без това приложение или биха, но с него </a:t>
            </a:r>
            <a:r>
              <a:rPr lang="bg-BG" sz="2200" kern="0" dirty="0">
                <a:solidFill>
                  <a:srgbClr val="000000"/>
                </a:solidFill>
                <a:latin typeface="+mn-lt"/>
                <a:ea typeface="+mn-ea"/>
              </a:rPr>
              <a:t>биха се </a:t>
            </a:r>
            <a:r>
              <a:rPr lang="ru-RU" sz="2200" kern="0" dirty="0">
                <a:solidFill>
                  <a:srgbClr val="000000"/>
                </a:solidFill>
                <a:latin typeface="+mn-lt"/>
                <a:ea typeface="+mn-ea"/>
              </a:rPr>
              <a:t>справили по-ефективно. 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rgbClr val="000000"/>
                </a:solidFill>
                <a:latin typeface="+mn-lt"/>
                <a:ea typeface="+mn-ea"/>
              </a:rPr>
              <a:t>-   Оказване помощ на новите потребители чрез лесно достъпни инструкции </a:t>
            </a:r>
            <a:r>
              <a:rPr lang="ru-RU" sz="2200" kern="0" dirty="0" smtClean="0">
                <a:solidFill>
                  <a:srgbClr val="000000"/>
                </a:solidFill>
                <a:latin typeface="+mn-lt"/>
                <a:ea typeface="+mn-ea"/>
              </a:rPr>
              <a:t>за работа.</a:t>
            </a:r>
            <a:endParaRPr lang="ru-RU" sz="2200" kern="0" dirty="0">
              <a:solidFill>
                <a:srgbClr val="000000"/>
              </a:solidFill>
              <a:latin typeface="+mn-lt"/>
              <a:ea typeface="+mn-ea"/>
            </a:endParaRP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Tx/>
              <a:buChar char="-"/>
              <a:defRPr/>
            </a:pPr>
            <a:r>
              <a:rPr lang="ru-RU" sz="2200" kern="0" dirty="0">
                <a:solidFill>
                  <a:srgbClr val="000000"/>
                </a:solidFill>
                <a:latin typeface="+mn-lt"/>
                <a:ea typeface="+mn-ea"/>
              </a:rPr>
              <a:t>Предоставяне на достъп до бутни/икони за бърз достъп за най-често изпозлваните функции 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Tx/>
              <a:buChar char="-"/>
              <a:defRPr/>
            </a:pPr>
            <a:r>
              <a:rPr lang="ru-RU" sz="2200" kern="0" dirty="0">
                <a:solidFill>
                  <a:srgbClr val="000000"/>
                </a:solidFill>
                <a:latin typeface="+mn-lt"/>
                <a:ea typeface="+mn-ea"/>
              </a:rPr>
              <a:t>Редуциране на дуплицирана информация за по-бързо зареждане и използване на системата. 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 smtClean="0">
                <a:solidFill>
                  <a:srgbClr val="000000"/>
                </a:solidFill>
                <a:latin typeface="+mn-lt"/>
                <a:ea typeface="+mn-ea"/>
              </a:rPr>
              <a:t>-    Когато работим по </a:t>
            </a:r>
            <a:r>
              <a:rPr lang="ru-RU" sz="2200" kern="0" dirty="0">
                <a:solidFill>
                  <a:srgbClr val="000000"/>
                </a:solidFill>
                <a:latin typeface="+mn-lt"/>
                <a:ea typeface="+mn-ea"/>
              </a:rPr>
              <a:t>дизайна, винаги </a:t>
            </a:r>
            <a:r>
              <a:rPr lang="ru-RU" sz="2200" kern="0" dirty="0" smtClean="0">
                <a:solidFill>
                  <a:srgbClr val="000000"/>
                </a:solidFill>
                <a:latin typeface="+mn-lt"/>
                <a:ea typeface="+mn-ea"/>
              </a:rPr>
              <a:t>да имаме предвид </a:t>
            </a:r>
            <a:r>
              <a:rPr lang="ru-RU" sz="2200" kern="0" dirty="0">
                <a:solidFill>
                  <a:srgbClr val="000000"/>
                </a:solidFill>
                <a:latin typeface="+mn-lt"/>
                <a:ea typeface="+mn-ea"/>
              </a:rPr>
              <a:t>бъдещо добавяне на нови функционалности. 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bg-BG" sz="2200" kern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479433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629194" y="1981200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19100" y="690156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Смесен тип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09600" y="1981200"/>
            <a:ext cx="7848600" cy="45212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200" b="1" kern="0" dirty="0" smtClean="0">
                <a:solidFill>
                  <a:schemeClr val="tx1"/>
                </a:solidFill>
                <a:latin typeface="+mn-lt"/>
                <a:ea typeface="+mn-ea"/>
              </a:rPr>
              <a:t>Е-learning 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-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кръстоска между система за съдържание и ориентирано към изълнението на определени задачи приложение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Осигурете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разбираемо съдържание и стартирайте курс, за който е ясна целевата му група. 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Споделяйте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изпълнението и прогреса в дадено направление и ако е възможно, предложете следващата стъпка в процеса на обучение като кусове за напреднали.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	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Пример: social networking (социални мрежи)</a:t>
            </a:r>
            <a:endParaRPr lang="bg-BG" sz="2200" b="1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66317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1893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Умения и техники, нужни за уеб дизайн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03605" y="2133600"/>
            <a:ext cx="6921500" cy="38100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Типография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Шаблон на страницата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Качествен код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Визуален дизайн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Wingdings" pitchFamily="2" charset="2"/>
              <a:buChar char="ü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Дизайн, ориентиран към потребителя</a:t>
            </a:r>
            <a:endParaRPr lang="bg-BG" sz="24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84327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01819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Структура на Уеб страницата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09600" y="2133600"/>
            <a:ext cx="7924800" cy="4521200"/>
          </a:xfrm>
          <a:prstGeom prst="rect">
            <a:avLst/>
          </a:prstGeom>
        </p:spPr>
        <p:txBody>
          <a:bodyPr/>
          <a:lstStyle/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Съществува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голямо разнообразие на позициониране на елементите на сайта. Колкото е по-добър един дизайн,  толкова «по-невидим» става.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Когато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елементите в дизайна са правилно подредени, ние не им обръщаме внимание. 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Ние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забелязваме само нещата, които ни притесняват или дразнят.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	</a:t>
            </a:r>
            <a:endParaRPr lang="bg-BG" sz="24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29274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Структура на Уеб страницата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45025" y="2285999"/>
            <a:ext cx="2479176" cy="4150133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Голяма част от web сайтовете имат компонентите показани на следната фигура:</a:t>
            </a:r>
            <a:endParaRPr lang="ru-RU" sz="2400" kern="0" dirty="0">
              <a:solidFill>
                <a:srgbClr val="99FF66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i="1" kern="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905000"/>
            <a:ext cx="5426076" cy="403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79321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3185" y="81189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Структура на Уеб страницата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46022" y="2070598"/>
            <a:ext cx="8013700" cy="4824413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</a:rPr>
              <a:t>Елементи на структурата на web станица: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b="1" kern="0" dirty="0" smtClean="0">
                <a:solidFill>
                  <a:schemeClr val="tx1"/>
                </a:solidFill>
                <a:latin typeface="+mn-lt"/>
                <a:ea typeface="+mn-ea"/>
              </a:rPr>
              <a:t>Containing 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Block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(обхващащ блок-контейнер) – може да бъде форма от body-таг на страницата, div-таг обхващащ всички елементи или таблица. Ширината на контейнера (width) може да бъде течна (liquid) –разширява се и запълва прозореца на браузъра или фиксирана (fixed) –има фиксирана ширина.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b="1" kern="0" dirty="0" smtClean="0">
                <a:solidFill>
                  <a:schemeClr val="tx1"/>
                </a:solidFill>
                <a:latin typeface="+mn-lt"/>
                <a:ea typeface="+mn-ea"/>
              </a:rPr>
              <a:t>Logo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(Блок с лого) – може да съдържа логото на компанията или нейното име.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b="1" kern="0" dirty="0" smtClean="0">
                <a:solidFill>
                  <a:schemeClr val="tx1"/>
                </a:solidFill>
                <a:latin typeface="+mn-lt"/>
                <a:ea typeface="+mn-ea"/>
              </a:rPr>
              <a:t>Navigatio</a:t>
            </a:r>
            <a:r>
              <a:rPr lang="en-US" sz="2200" b="1" kern="0" dirty="0">
                <a:solidFill>
                  <a:schemeClr val="tx1"/>
                </a:solidFill>
                <a:latin typeface="+mn-lt"/>
                <a:ea typeface="+mn-ea"/>
              </a:rPr>
              <a:t>n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 (Блок с навигация-меню) – трябва да е възможно по-близо до горните елементи.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sz="2400" b="1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b="1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rgbClr val="99FF66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4415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48482" y="720453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Структура на Уеб страницата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01676" y="2052637"/>
            <a:ext cx="7923212" cy="3463925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</a:rPr>
              <a:t>Елементи на структурата на web станица: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b="1" kern="0" dirty="0" smtClean="0">
                <a:solidFill>
                  <a:schemeClr val="tx1"/>
                </a:solidFill>
                <a:latin typeface="+mn-lt"/>
                <a:ea typeface="+mn-ea"/>
              </a:rPr>
              <a:t>Content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(Блок със съдържание) – важен елемент оказващ влияние за времето на пребиваване в сайта.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b="1" kern="0" dirty="0" smtClean="0">
                <a:solidFill>
                  <a:schemeClr val="tx1"/>
                </a:solidFill>
                <a:latin typeface="+mn-lt"/>
                <a:ea typeface="+mn-ea"/>
              </a:rPr>
              <a:t>Footer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(завършващ блок) – съдържа copyright, контакт, информация за легализиране, линкове към основните секции на сайта.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b="1" kern="0" dirty="0" smtClean="0">
                <a:solidFill>
                  <a:schemeClr val="tx1"/>
                </a:solidFill>
                <a:latin typeface="+mn-lt"/>
                <a:ea typeface="+mn-ea"/>
              </a:rPr>
              <a:t>Whitespace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(Бяло пространство) – блок не запълнен с текст или илюстрации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.</a:t>
            </a:r>
            <a:endParaRPr lang="ru-RU" sz="2400" kern="0" dirty="0">
              <a:solidFill>
                <a:srgbClr val="99FF66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83696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06174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Движение на очите по страницата</a:t>
            </a:r>
            <a:endParaRPr lang="bg-BG" sz="4000" b="1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1" t="25438" r="31094" b="28271"/>
          <a:stretch>
            <a:fillRect/>
          </a:stretch>
        </p:blipFill>
        <p:spPr bwMode="auto">
          <a:xfrm>
            <a:off x="762000" y="2057400"/>
            <a:ext cx="7696200" cy="375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44735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Приоритетни зони</a:t>
            </a: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7" t="27313" r="31094" b="24478"/>
          <a:stretch>
            <a:fillRect/>
          </a:stretch>
        </p:blipFill>
        <p:spPr bwMode="auto">
          <a:xfrm>
            <a:off x="1755730" y="1981200"/>
            <a:ext cx="5543550" cy="379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6025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24384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itle 1"/>
          <p:cNvSpPr>
            <a:spLocks noGrp="1"/>
          </p:cNvSpPr>
          <p:nvPr>
            <p:ph type="title" idx="4294967295"/>
          </p:nvPr>
        </p:nvSpPr>
        <p:spPr>
          <a:xfrm>
            <a:off x="2555875" y="609600"/>
            <a:ext cx="6588125" cy="11382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bg-BG" altLang="bg-BG" dirty="0" smtClean="0">
                <a:solidFill>
                  <a:schemeClr val="tx1"/>
                </a:solidFill>
              </a:rPr>
              <a:t>Какво обхваща</a:t>
            </a:r>
            <a:r>
              <a:rPr lang="en-US" altLang="bg-BG" dirty="0" smtClean="0">
                <a:solidFill>
                  <a:schemeClr val="tx1"/>
                </a:solidFill>
              </a:rPr>
              <a:t> </a:t>
            </a:r>
            <a:r>
              <a:rPr lang="bg-BG" altLang="bg-BG" dirty="0" smtClean="0">
                <a:solidFill>
                  <a:schemeClr val="tx1"/>
                </a:solidFill>
              </a:rPr>
              <a:t>Уеб дизайнът?</a:t>
            </a:r>
          </a:p>
        </p:txBody>
      </p:sp>
      <p:sp>
        <p:nvSpPr>
          <p:cNvPr id="15364" name="Content Placeholder 2"/>
          <p:cNvSpPr>
            <a:spLocks noGrp="1"/>
          </p:cNvSpPr>
          <p:nvPr>
            <p:ph idx="4294967295"/>
          </p:nvPr>
        </p:nvSpPr>
        <p:spPr>
          <a:xfrm>
            <a:off x="609600" y="1905000"/>
            <a:ext cx="7772400" cy="449262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bg-BG" sz="2200" dirty="0" smtClean="0">
                <a:solidFill>
                  <a:schemeClr val="tx1"/>
                </a:solidFill>
              </a:rPr>
              <a:t>различни аспекти от процеса на проектиране</a:t>
            </a:r>
            <a:r>
              <a:rPr lang="en-US" altLang="bg-BG" sz="2200" dirty="0">
                <a:solidFill>
                  <a:schemeClr val="tx1"/>
                </a:solidFill>
              </a:rPr>
              <a:t>;</a:t>
            </a:r>
            <a:r>
              <a:rPr lang="ru-RU" altLang="bg-BG" sz="2200" dirty="0" smtClean="0">
                <a:solidFill>
                  <a:schemeClr val="tx1"/>
                </a:solidFill>
              </a:rPr>
              <a:t> </a:t>
            </a:r>
            <a:endParaRPr lang="en-US" altLang="bg-BG" sz="2200" dirty="0" smtClean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ru-RU" altLang="bg-BG" sz="2200" dirty="0" smtClean="0">
                <a:solidFill>
                  <a:schemeClr val="tx1"/>
                </a:solidFill>
              </a:rPr>
              <a:t>Уеб графичен дизайн; </a:t>
            </a:r>
          </a:p>
          <a:p>
            <a:pPr eaLnBrk="1" hangingPunct="1">
              <a:defRPr/>
            </a:pPr>
            <a:r>
              <a:rPr lang="ru-RU" altLang="bg-BG" sz="2200" dirty="0" smtClean="0">
                <a:solidFill>
                  <a:schemeClr val="tx1"/>
                </a:solidFill>
              </a:rPr>
              <a:t>дизайн на интерфейса;</a:t>
            </a:r>
          </a:p>
          <a:p>
            <a:pPr eaLnBrk="1" hangingPunct="1">
              <a:defRPr/>
            </a:pPr>
            <a:r>
              <a:rPr lang="ru-RU" altLang="bg-BG" sz="2200" dirty="0" smtClean="0">
                <a:solidFill>
                  <a:schemeClr val="tx1"/>
                </a:solidFill>
              </a:rPr>
              <a:t>създаване на текстово, графично, видео и аудио съдържание; </a:t>
            </a:r>
          </a:p>
          <a:p>
            <a:pPr eaLnBrk="1" hangingPunct="1">
              <a:defRPr/>
            </a:pPr>
            <a:r>
              <a:rPr lang="ru-RU" altLang="bg-BG" sz="2200" dirty="0" smtClean="0">
                <a:solidFill>
                  <a:schemeClr val="tx1"/>
                </a:solidFill>
              </a:rPr>
              <a:t>използване на изпълняван при клиента код за динамично поведение на Уеб страницата; </a:t>
            </a:r>
          </a:p>
          <a:p>
            <a:pPr eaLnBrk="1" hangingPunct="1">
              <a:defRPr/>
            </a:pPr>
            <a:r>
              <a:rPr lang="ru-RU" altLang="bg-BG" sz="2200" dirty="0" smtClean="0">
                <a:solidFill>
                  <a:schemeClr val="tx1"/>
                </a:solidFill>
              </a:rPr>
              <a:t>ориентация към крайния потребител; </a:t>
            </a:r>
          </a:p>
          <a:p>
            <a:pPr eaLnBrk="1" hangingPunct="1">
              <a:defRPr/>
            </a:pPr>
            <a:r>
              <a:rPr lang="ru-RU" altLang="bg-BG" sz="2200" dirty="0" smtClean="0">
                <a:solidFill>
                  <a:schemeClr val="tx1"/>
                </a:solidFill>
              </a:rPr>
              <a:t>оптимизация за машините за търсене; </a:t>
            </a:r>
          </a:p>
          <a:p>
            <a:pPr eaLnBrk="1" hangingPunct="1">
              <a:defRPr/>
            </a:pPr>
            <a:r>
              <a:rPr lang="ru-RU" altLang="bg-BG" sz="2200" dirty="0" smtClean="0">
                <a:solidFill>
                  <a:schemeClr val="tx1"/>
                </a:solidFill>
              </a:rPr>
              <a:t>Подобряване на интерфейса и др. </a:t>
            </a:r>
            <a:endParaRPr lang="bg-BG" altLang="bg-BG" sz="2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83341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86579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Решетка или "</a:t>
            </a:r>
            <a:r>
              <a:rPr lang="ru-RU" sz="3600" b="1" dirty="0">
                <a:solidFill>
                  <a:schemeClr val="accent4">
                    <a:lumMod val="65000"/>
                    <a:lumOff val="35000"/>
                  </a:schemeClr>
                </a:solidFill>
                <a:latin typeface="+mj-lt"/>
                <a:ea typeface="SimSun" charset="-122"/>
              </a:rPr>
              <a:t>Grid"</a:t>
            </a:r>
            <a:endParaRPr lang="bg-BG" sz="3600" b="1" dirty="0">
              <a:solidFill>
                <a:schemeClr val="accent4">
                  <a:lumMod val="65000"/>
                  <a:lumOff val="35000"/>
                </a:schemeClr>
              </a:solidFill>
              <a:latin typeface="+mj-lt"/>
              <a:ea typeface="SimSun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362200" y="765175"/>
            <a:ext cx="5940425" cy="3608388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0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0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0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0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000" kern="0" dirty="0">
              <a:solidFill>
                <a:srgbClr val="99FF66"/>
              </a:solidFill>
              <a:latin typeface="+mn-lt"/>
              <a:ea typeface="+mn-ea"/>
            </a:endParaRPr>
          </a:p>
        </p:txBody>
      </p:sp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447" y="1899813"/>
            <a:ext cx="5688012" cy="3908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32109" y="2569369"/>
            <a:ext cx="1917338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defRPr/>
            </a:pPr>
            <a:r>
              <a:rPr lang="ru-RU" sz="2400" kern="0" dirty="0">
                <a:solidFill>
                  <a:srgbClr val="000000"/>
                </a:solidFill>
                <a:latin typeface="Tahoma"/>
              </a:rPr>
              <a:t>Решетката (grid) в web дизайна се използва за порпорционалност на елементите. </a:t>
            </a:r>
          </a:p>
        </p:txBody>
      </p:sp>
    </p:spTree>
    <p:extLst>
      <p:ext uri="{BB962C8B-B14F-4D97-AF65-F5344CB8AC3E}">
        <p14:creationId xmlns:p14="http://schemas.microsoft.com/office/powerpoint/2010/main" val="28580645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3302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Структура на Уеб </a:t>
            </a:r>
            <a:r>
              <a:rPr lang="bg-BG" sz="4000" b="1" dirty="0" smtClean="0">
                <a:latin typeface="Arial" pitchFamily="34" charset="0"/>
                <a:ea typeface="SimSun" charset="-122"/>
              </a:rPr>
              <a:t>страницата</a:t>
            </a:r>
            <a:endParaRPr lang="en-US" sz="40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Arial" pitchFamily="34" charset="0"/>
                <a:ea typeface="SimSun" charset="-122"/>
              </a:rPr>
              <a:t>Златното сечение</a:t>
            </a:r>
            <a:endParaRPr lang="bg-BG" sz="4000" b="1" dirty="0">
              <a:solidFill>
                <a:srgbClr val="C00000"/>
              </a:solidFill>
              <a:latin typeface="Arial" pitchFamily="34" charset="0"/>
              <a:ea typeface="SimSun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1" y="2057400"/>
            <a:ext cx="7848599" cy="3611563"/>
          </a:xfrm>
          <a:prstGeom prst="rect">
            <a:avLst/>
          </a:prstGeom>
        </p:spPr>
        <p:txBody>
          <a:bodyPr/>
          <a:lstStyle/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j-lt"/>
                <a:ea typeface="+mn-ea"/>
              </a:rPr>
              <a:t>Златна 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пропорция (</a:t>
            </a:r>
            <a:r>
              <a:rPr lang="ru-RU" sz="2200" b="1" kern="0" dirty="0">
                <a:solidFill>
                  <a:schemeClr val="tx1"/>
                </a:solidFill>
                <a:latin typeface="+mj-lt"/>
                <a:ea typeface="+mn-ea"/>
              </a:rPr>
              <a:t>golden ratio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) – Φ=1.6180339 (</a:t>
            </a:r>
            <a:r>
              <a:rPr lang="ru-RU" sz="2200" i="1" kern="0" dirty="0">
                <a:solidFill>
                  <a:schemeClr val="tx1"/>
                </a:solidFill>
                <a:latin typeface="+mj-lt"/>
                <a:ea typeface="+mn-ea"/>
              </a:rPr>
              <a:t>ирационално число в математиката, което изразява отношение на части, за които по-голямата част се отнася към по-малката така, както цялото към по-голямата.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)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j-lt"/>
                <a:ea typeface="+mn-ea"/>
              </a:rPr>
              <a:t>Златното 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сечение е не само математическо понятие, но </a:t>
            </a:r>
            <a:r>
              <a:rPr lang="ru-RU" sz="2200" kern="0" dirty="0" smtClean="0">
                <a:solidFill>
                  <a:schemeClr val="tx1"/>
                </a:solidFill>
                <a:latin typeface="+mj-lt"/>
                <a:ea typeface="+mn-ea"/>
              </a:rPr>
              <a:t>и символ 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за красота, хармония и съвършенство в изкуството, науката и природата. Терминът "</a:t>
            </a:r>
            <a:r>
              <a:rPr lang="ru-RU" sz="2200" b="1" kern="0" dirty="0">
                <a:solidFill>
                  <a:schemeClr val="tx1"/>
                </a:solidFill>
                <a:latin typeface="+mj-lt"/>
                <a:ea typeface="+mn-ea"/>
              </a:rPr>
              <a:t>златно сечение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" е въведен от Леонардо да Винчи като пропорция за "</a:t>
            </a:r>
            <a:r>
              <a:rPr lang="ru-RU" sz="2200" b="1" kern="0" dirty="0">
                <a:solidFill>
                  <a:schemeClr val="tx1"/>
                </a:solidFill>
                <a:latin typeface="+mj-lt"/>
                <a:ea typeface="+mn-ea"/>
              </a:rPr>
              <a:t>идеалното човешко тяло</a:t>
            </a: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". То е било познато на египтяните и древните гърци още в античността. 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rgbClr val="99FF66"/>
              </a:solidFill>
              <a:latin typeface="+mj-lt"/>
              <a:ea typeface="+mn-ea"/>
            </a:endParaRPr>
          </a:p>
        </p:txBody>
      </p:sp>
      <p:pic>
        <p:nvPicPr>
          <p:cNvPr id="40965" name="Picture 3" descr="C:\Users\maya\Desktop\Untitle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112" y="3218067"/>
            <a:ext cx="4608513" cy="67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688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85801" y="1981200"/>
            <a:ext cx="7848600" cy="3824288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kern="0" dirty="0">
                <a:solidFill>
                  <a:schemeClr val="tx1"/>
                </a:solidFill>
                <a:latin typeface="+mj-lt"/>
              </a:rPr>
              <a:t>Представата за хармония и отношение e в основата на  философските идеи на Питагор. Египетските пирамиди и Партенонът са пример за използването на пропорцията φ в архитектурата.</a:t>
            </a: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kern="0" dirty="0">
                <a:solidFill>
                  <a:schemeClr val="tx1"/>
                </a:solidFill>
                <a:latin typeface="+mj-lt"/>
                <a:ea typeface="+mn-ea"/>
              </a:rPr>
              <a:t>Две числа a и b са в зависимост, наречена златно сечение, ако отношението на по-малкото към по-голямото е равно на отношението на по-голямото към сбора им, което записано математически дава следната формула: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rgbClr val="99FF66"/>
              </a:solidFill>
              <a:latin typeface="+mj-lt"/>
              <a:ea typeface="+mn-ea"/>
            </a:endParaRPr>
          </a:p>
        </p:txBody>
      </p:sp>
      <p:pic>
        <p:nvPicPr>
          <p:cNvPr id="41989" name="Picture 3" descr="C:\Users\maya\Desktop\Untitle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694910"/>
            <a:ext cx="2070100" cy="981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597209"/>
            <a:ext cx="2541587" cy="1176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3302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Структура на Уеб </a:t>
            </a:r>
            <a:r>
              <a:rPr lang="bg-BG" sz="4000" b="1" dirty="0" smtClean="0">
                <a:latin typeface="Arial" pitchFamily="34" charset="0"/>
                <a:ea typeface="SimSun" charset="-122"/>
              </a:rPr>
              <a:t>страницата</a:t>
            </a:r>
            <a:endParaRPr lang="en-US" sz="40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Arial" pitchFamily="34" charset="0"/>
                <a:ea typeface="SimSun" charset="-122"/>
              </a:rPr>
              <a:t>Златното сечение</a:t>
            </a:r>
            <a:endParaRPr lang="bg-BG" sz="4000" b="1" dirty="0">
              <a:solidFill>
                <a:srgbClr val="C00000"/>
              </a:solidFill>
              <a:latin typeface="Arial" pitchFamily="34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9083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33400" y="2057400"/>
            <a:ext cx="8001000" cy="3892550"/>
          </a:xfrm>
          <a:prstGeom prst="rect">
            <a:avLst/>
          </a:prstGeom>
        </p:spPr>
        <p:txBody>
          <a:bodyPr/>
          <a:lstStyle/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В достигналата до нас антична литература златното сечение се среща за първи път в "Елементи" на Евклид. След Евклид с изучаване на това отношение са се занимавали и други древногръцки философи. </a:t>
            </a:r>
          </a:p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 В средновековна Европа златното сечение достига чрез преводите на "Елементи" на Евклид, а преводачът Дж. Кампано от Навара (III в.) прави първите коментари към преводите. По това време тайните на златното отношение се пазели ревностно и били известни единствено на посветените.</a:t>
            </a:r>
          </a:p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j-lt"/>
                <a:ea typeface="+mn-ea"/>
              </a:rPr>
              <a:t>Златното сечение се отбелязва с гръцката буква от φ - първата буква от името на древногръцкия скулптор Фидий.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j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rgbClr val="99FF66"/>
              </a:solidFill>
              <a:latin typeface="+mj-lt"/>
              <a:ea typeface="+mn-ea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3302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Структура на Уеб </a:t>
            </a:r>
            <a:r>
              <a:rPr lang="bg-BG" sz="4000" b="1" dirty="0" smtClean="0">
                <a:latin typeface="Arial" pitchFamily="34" charset="0"/>
                <a:ea typeface="SimSun" charset="-122"/>
              </a:rPr>
              <a:t>страницата</a:t>
            </a:r>
            <a:endParaRPr lang="en-US" sz="40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Arial" pitchFamily="34" charset="0"/>
                <a:ea typeface="SimSun" charset="-122"/>
              </a:rPr>
              <a:t>Златното сечение</a:t>
            </a:r>
            <a:endParaRPr lang="bg-BG" sz="4000" b="1" dirty="0">
              <a:solidFill>
                <a:srgbClr val="C00000"/>
              </a:solidFill>
              <a:latin typeface="Arial" pitchFamily="34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629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90834" y="2133600"/>
            <a:ext cx="7705725" cy="3529013"/>
          </a:xfrm>
          <a:prstGeom prst="rect">
            <a:avLst/>
          </a:prstGeom>
        </p:spPr>
        <p:txBody>
          <a:bodyPr/>
          <a:lstStyle/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В епохата на Ренесанса интересът на учените и художниците към това число се засилил във връзка с неговото приложение в геометрията, в изкуството и най-вече в архитектурата. </a:t>
            </a:r>
          </a:p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През 1509 г. във Венеция била издадена книгата на монаха Лука Пачоли "Божествена пропорция" с илюстрации, които се предполага, че са дело на Леонардо да Винчи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3302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Структура на Уеб </a:t>
            </a:r>
            <a:r>
              <a:rPr lang="bg-BG" sz="4000" b="1" dirty="0" smtClean="0">
                <a:latin typeface="Arial" pitchFamily="34" charset="0"/>
                <a:ea typeface="SimSun" charset="-122"/>
              </a:rPr>
              <a:t>страницата</a:t>
            </a:r>
            <a:endParaRPr lang="en-US" sz="40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Arial" pitchFamily="34" charset="0"/>
                <a:ea typeface="SimSun" charset="-122"/>
              </a:rPr>
              <a:t>Златното сечение</a:t>
            </a:r>
            <a:endParaRPr lang="bg-BG" sz="4000" b="1" dirty="0">
              <a:solidFill>
                <a:srgbClr val="C00000"/>
              </a:solidFill>
              <a:latin typeface="Arial" pitchFamily="34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51979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11188" y="1981200"/>
            <a:ext cx="7705725" cy="3824288"/>
          </a:xfrm>
          <a:prstGeom prst="rect">
            <a:avLst/>
          </a:prstGeom>
        </p:spPr>
        <p:txBody>
          <a:bodyPr/>
          <a:lstStyle/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300" kern="0" dirty="0">
                <a:solidFill>
                  <a:schemeClr val="tx1"/>
                </a:solidFill>
                <a:latin typeface="+mj-lt"/>
                <a:cs typeface="Arial" charset="0"/>
              </a:rPr>
              <a:t>Леонардо да Винчи също отделя голямо внимание на изучаването на златното отношение. </a:t>
            </a:r>
          </a:p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300" kern="0" dirty="0">
                <a:solidFill>
                  <a:schemeClr val="tx1"/>
                </a:solidFill>
                <a:latin typeface="+mj-lt"/>
                <a:cs typeface="Arial" charset="0"/>
              </a:rPr>
              <a:t>Той го използва като пропорция за "идеалното човешко тяло". </a:t>
            </a:r>
          </a:p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300" kern="0" dirty="0">
                <a:solidFill>
                  <a:schemeClr val="tx1"/>
                </a:solidFill>
                <a:latin typeface="+mj-lt"/>
                <a:cs typeface="Arial" charset="0"/>
              </a:rPr>
              <a:t>Именно той въвежда понятието "златно сечение" в резултат на множеството опити, които прави със сечения на стереометрично тяло, образувано от правилни петоъгълници, като достига до извода, че получените фигури са правоъгълници с отношение на страните, равно на златното отношение.</a:t>
            </a:r>
            <a:endParaRPr lang="ru-RU" sz="2300" kern="0" dirty="0">
              <a:solidFill>
                <a:srgbClr val="99FF66"/>
              </a:solidFill>
              <a:latin typeface="+mj-lt"/>
              <a:cs typeface="Arial" charset="0"/>
            </a:endParaRPr>
          </a:p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sz="23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3302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Структура на Уеб </a:t>
            </a:r>
            <a:r>
              <a:rPr lang="bg-BG" sz="4000" b="1" dirty="0" smtClean="0">
                <a:latin typeface="Arial" pitchFamily="34" charset="0"/>
                <a:ea typeface="SimSun" charset="-122"/>
              </a:rPr>
              <a:t>страницата</a:t>
            </a:r>
            <a:endParaRPr lang="en-US" sz="40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Arial" pitchFamily="34" charset="0"/>
                <a:ea typeface="SimSun" charset="-122"/>
              </a:rPr>
              <a:t>Златното сечение</a:t>
            </a:r>
            <a:endParaRPr lang="bg-BG" sz="4000" b="1" dirty="0">
              <a:solidFill>
                <a:srgbClr val="C00000"/>
              </a:solidFill>
              <a:latin typeface="Arial" pitchFamily="34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507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284850" y="2057400"/>
            <a:ext cx="5249550" cy="3748088"/>
          </a:xfrm>
          <a:prstGeom prst="rect">
            <a:avLst/>
          </a:prstGeom>
        </p:spPr>
        <p:txBody>
          <a:bodyPr/>
          <a:lstStyle/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"Витрувиански човек" е известна скица, придружена с бележки от Леонардо да Винчи, нарисувана около 1490 г. в един от неговите дневници.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 Картината изобразява гола мъжка фигура в две насложени едно върху друго положения с разперени ръце и крака, едновременно вписани в кръг и квадрат. Картината и текстът често са наричани "Закон за пропорциите" (Canon of Proportions) </a:t>
            </a:r>
            <a:endParaRPr lang="ru-RU" sz="2200" kern="0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Картината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е изложена в Gallerie dell' Accademia във Венеция, Италия.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pic>
        <p:nvPicPr>
          <p:cNvPr id="481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36" y="2003969"/>
            <a:ext cx="2599049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3302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Структура на Уеб </a:t>
            </a:r>
            <a:r>
              <a:rPr lang="bg-BG" sz="4000" b="1" dirty="0" smtClean="0">
                <a:latin typeface="Arial" pitchFamily="34" charset="0"/>
                <a:ea typeface="SimSun" charset="-122"/>
              </a:rPr>
              <a:t>страницата</a:t>
            </a:r>
            <a:endParaRPr lang="en-US" sz="40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Arial" pitchFamily="34" charset="0"/>
                <a:ea typeface="SimSun" charset="-122"/>
              </a:rPr>
              <a:t>Златното сечение</a:t>
            </a:r>
            <a:endParaRPr lang="bg-BG" sz="4000" b="1" dirty="0">
              <a:solidFill>
                <a:srgbClr val="C00000"/>
              </a:solidFill>
              <a:latin typeface="Arial" pitchFamily="34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6992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599" y="1981200"/>
            <a:ext cx="7924801" cy="4040188"/>
          </a:xfrm>
          <a:prstGeom prst="rect">
            <a:avLst/>
          </a:prstGeom>
        </p:spPr>
        <p:txBody>
          <a:bodyPr/>
          <a:lstStyle/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Колкото и невероятно да звучи това, оказва се, че нашите вкусове са някакси предопределени. 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Числото Фи, точно както Пи 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</a:rPr>
              <a:t>съотношението между обиколката и диаметъра на окръжност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) е изключително комплексно. 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Изчислено е, че Фи съдържа в себе си повече от трилион знака след десетичната запетая, като продължава и след това. 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Скритата причина зад този код, който като че ли управлява хармонията и красотата, е нещо, което омайва учените векове наред. </a:t>
            </a:r>
            <a:endParaRPr lang="ru-RU" sz="2200" kern="0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Дори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и днес продължава да е енигма.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3302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Структура на Уеб </a:t>
            </a:r>
            <a:r>
              <a:rPr lang="bg-BG" sz="4000" b="1" dirty="0" smtClean="0">
                <a:latin typeface="Arial" pitchFamily="34" charset="0"/>
                <a:ea typeface="SimSun" charset="-122"/>
              </a:rPr>
              <a:t>страницата</a:t>
            </a:r>
            <a:endParaRPr lang="en-US" sz="40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Arial" pitchFamily="34" charset="0"/>
                <a:ea typeface="SimSun" charset="-122"/>
              </a:rPr>
              <a:t>Златното сечение</a:t>
            </a:r>
            <a:endParaRPr lang="bg-BG" sz="4000" b="1" dirty="0">
              <a:solidFill>
                <a:srgbClr val="C00000"/>
              </a:solidFill>
              <a:latin typeface="Arial" pitchFamily="34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6927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998565"/>
            <a:ext cx="2455027" cy="386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229600" cy="13302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Arial" pitchFamily="34" charset="0"/>
                <a:ea typeface="SimSun" charset="-122"/>
              </a:rPr>
              <a:t>Структура на Уеб </a:t>
            </a:r>
            <a:r>
              <a:rPr lang="bg-BG" sz="4000" b="1" dirty="0" smtClean="0">
                <a:latin typeface="Arial" pitchFamily="34" charset="0"/>
                <a:ea typeface="SimSun" charset="-122"/>
              </a:rPr>
              <a:t>страницата</a:t>
            </a:r>
            <a:endParaRPr lang="en-US" sz="40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Arial" pitchFamily="34" charset="0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Arial" pitchFamily="34" charset="0"/>
                <a:ea typeface="SimSun" charset="-122"/>
              </a:rPr>
              <a:t>Златното сечение</a:t>
            </a:r>
            <a:endParaRPr lang="bg-BG" sz="4000" b="1" dirty="0">
              <a:solidFill>
                <a:srgbClr val="C00000"/>
              </a:solidFill>
              <a:latin typeface="Arial" pitchFamily="34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89932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Правилото </a:t>
            </a:r>
            <a:r>
              <a:rPr lang="bg-BG" sz="4000" b="1" dirty="0">
                <a:solidFill>
                  <a:srgbClr val="C00000"/>
                </a:solidFill>
                <a:latin typeface="+mj-lt"/>
                <a:ea typeface="SimSun" charset="-122"/>
              </a:rPr>
              <a:t>на третините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27608" y="1899058"/>
            <a:ext cx="7811294" cy="3906838"/>
          </a:xfrm>
          <a:prstGeom prst="rect">
            <a:avLst/>
          </a:prstGeom>
        </p:spPr>
        <p:txBody>
          <a:bodyPr/>
          <a:lstStyle/>
          <a:p>
            <a:pPr marL="233363" indent="-233363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Правило в изобразителното изкуство, фотографията и дизайна,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</a:rPr>
              <a:t>за създаване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на ефектни динамични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</a:rPr>
              <a:t>композиции:</a:t>
            </a:r>
          </a:p>
          <a:p>
            <a:pPr marL="690563" lvl="1" indent="-233363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</a:rPr>
              <a:t>изображението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или фотографският кадър трябва да се разделят на 9 равни части от двойка успоредни вертикални и хоризонтални линии </a:t>
            </a:r>
            <a:endParaRPr lang="ru-RU" sz="2000" kern="0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marL="690563" lvl="1" indent="-233363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</a:rPr>
              <a:t>важните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за композицията елементи трябва да бъдат разположени по протежението на тези линии или в точките, където те се пресичат. </a:t>
            </a:r>
          </a:p>
          <a:p>
            <a:pPr marL="282575" indent="-282575" algn="just" defTabSz="287338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692150" algn="l"/>
              </a:tabLst>
              <a:defRPr/>
            </a:pP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Техниката е приложима както при хоризонтално (пейзажно), така и при вертикално (портретно) кадриране. </a:t>
            </a:r>
          </a:p>
          <a:p>
            <a:pPr marL="233363" indent="-233363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Тя придава на изображението много повече енергия и драматизъм, отколкото ако то е разположено в центъра или симетрично по линиите, които го разполовяват. 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1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1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1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1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1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1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100" kern="0" dirty="0">
              <a:solidFill>
                <a:srgbClr val="99FF66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2281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>
          <a:xfrm>
            <a:off x="3498850" y="339725"/>
            <a:ext cx="5645150" cy="1600200"/>
          </a:xfrm>
        </p:spPr>
        <p:txBody>
          <a:bodyPr/>
          <a:lstStyle/>
          <a:p>
            <a:pPr eaLnBrk="1" hangingPunct="1"/>
            <a:r>
              <a:rPr lang="bg-BG" altLang="bg-BG" sz="4400" b="1" dirty="0" smtClean="0">
                <a:solidFill>
                  <a:schemeClr val="tx1"/>
                </a:solidFill>
              </a:rPr>
              <a:t>УЕБ дизайн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4294967295"/>
          </p:nvPr>
        </p:nvSpPr>
        <p:spPr>
          <a:xfrm>
            <a:off x="685800" y="2133600"/>
            <a:ext cx="7924800" cy="3835400"/>
          </a:xfrm>
        </p:spPr>
        <p:txBody>
          <a:bodyPr/>
          <a:lstStyle/>
          <a:p>
            <a:pPr eaLnBrk="1" hangingPunct="1"/>
            <a:r>
              <a:rPr lang="ru-RU" altLang="bg-BG" dirty="0" smtClean="0">
                <a:solidFill>
                  <a:schemeClr val="tx1"/>
                </a:solidFill>
              </a:rPr>
              <a:t>Уеб дизайнът е широко понятие и обхваща различни умения и дисциплини за производството и поддържането на интернет страници от клиентската част на Уеб </a:t>
            </a:r>
            <a:r>
              <a:rPr lang="bg-BG" altLang="bg-BG" dirty="0" smtClean="0">
                <a:solidFill>
                  <a:schemeClr val="tx1"/>
                </a:solidFill>
              </a:rPr>
              <a:t>п</a:t>
            </a:r>
            <a:r>
              <a:rPr lang="ru-RU" altLang="bg-BG" dirty="0" smtClean="0">
                <a:solidFill>
                  <a:schemeClr val="tx1"/>
                </a:solidFill>
              </a:rPr>
              <a:t>риложенията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4101"/>
            <a:ext cx="2514600" cy="1444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3952857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1" y="1905000"/>
            <a:ext cx="7924800" cy="4108450"/>
          </a:xfrm>
          <a:prstGeom prst="rect">
            <a:avLst/>
          </a:prstGeom>
        </p:spPr>
        <p:txBody>
          <a:bodyPr/>
          <a:lstStyle/>
          <a:p>
            <a:pPr marL="233363" indent="-233363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"Правилото на третините"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на практика е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опростяване на "Златното сечение". </a:t>
            </a:r>
          </a:p>
          <a:p>
            <a:pPr marL="233363" indent="-233363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В основата на философията на това правило е избягване на симетричната композиция, която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е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твърде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скучна. </a:t>
            </a:r>
          </a:p>
          <a:p>
            <a:pPr marL="233363" indent="-233363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Връзката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със "Златното сечение" са четирите възможни пресичания на разделящите линии </a:t>
            </a:r>
            <a:endParaRPr lang="ru-RU" sz="2400" kern="0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marL="233363" indent="-233363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За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да се противопоставим на симетрията с "Правилото на третините" може да се следваме две концепции: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ru-RU" sz="2400" b="1" u="sng" kern="0" dirty="0">
                <a:solidFill>
                  <a:schemeClr val="tx1"/>
                </a:solidFill>
                <a:latin typeface="+mn-lt"/>
                <a:ea typeface="+mn-ea"/>
              </a:rPr>
              <a:t>Първо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 може да разделим изгледа на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части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, които покриват 1:3 и 2:3 от размера на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кадъра.</a:t>
            </a:r>
            <a:endParaRPr lang="ru-RU" sz="2400" kern="0" dirty="0">
              <a:solidFill>
                <a:srgbClr val="99FF66"/>
              </a:solidFill>
              <a:latin typeface="+mn-lt"/>
              <a:ea typeface="+mn-ea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Правилото </a:t>
            </a:r>
            <a:r>
              <a:rPr lang="bg-BG" sz="4000" b="1" dirty="0">
                <a:solidFill>
                  <a:srgbClr val="C00000"/>
                </a:solidFill>
                <a:latin typeface="+mj-lt"/>
                <a:ea typeface="SimSun" charset="-122"/>
              </a:rPr>
              <a:t>на третините</a:t>
            </a:r>
          </a:p>
        </p:txBody>
      </p:sp>
    </p:spTree>
    <p:extLst>
      <p:ext uri="{BB962C8B-B14F-4D97-AF65-F5344CB8AC3E}">
        <p14:creationId xmlns:p14="http://schemas.microsoft.com/office/powerpoint/2010/main" val="32758284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04" y="3048000"/>
            <a:ext cx="19050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248172"/>
            <a:ext cx="5456237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Правилото </a:t>
            </a:r>
            <a:r>
              <a:rPr lang="bg-BG" sz="4000" b="1" dirty="0">
                <a:solidFill>
                  <a:srgbClr val="C00000"/>
                </a:solidFill>
                <a:latin typeface="+mj-lt"/>
                <a:ea typeface="SimSun" charset="-122"/>
              </a:rPr>
              <a:t>на третините</a:t>
            </a:r>
          </a:p>
        </p:txBody>
      </p:sp>
    </p:spTree>
    <p:extLst>
      <p:ext uri="{BB962C8B-B14F-4D97-AF65-F5344CB8AC3E}">
        <p14:creationId xmlns:p14="http://schemas.microsoft.com/office/powerpoint/2010/main" val="19443855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838200" y="2057400"/>
            <a:ext cx="7543800" cy="3276600"/>
          </a:xfrm>
          <a:prstGeom prst="rect">
            <a:avLst/>
          </a:prstGeom>
        </p:spPr>
        <p:txBody>
          <a:bodyPr/>
          <a:lstStyle/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defRPr/>
            </a:pPr>
            <a:r>
              <a:rPr lang="ru-RU" sz="2200" b="1" u="sng" kern="0" dirty="0">
                <a:solidFill>
                  <a:schemeClr val="tx1"/>
                </a:solidFill>
                <a:latin typeface="+mn-lt"/>
                <a:ea typeface="+mn-ea"/>
              </a:rPr>
              <a:t>Второ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да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се опрем директно на пресечните точки на "Златното сечение".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defRPr/>
            </a:pP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</a:rPr>
              <a:t>Например, нека предположим, че пред нас е пейзаж, който е доста симпатичен, но му липства главен обект или интересна геометрична структура. В резултат на това снимката ще се получи скучна. 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И така, какво може да направим? Опитайте да откриете обект, който осигурява контраст с иначе "монотонното" обкръжение и го поставете в една от тези четири пресечни точки. Този обект ще бъде като котва, която привлича първия поглед и подтиква едно бъдещо разглеждане на снимката.</a:t>
            </a:r>
            <a:endParaRPr lang="ru-RU" sz="2200" kern="0" dirty="0">
              <a:solidFill>
                <a:srgbClr val="99FF66"/>
              </a:solidFill>
              <a:latin typeface="+mn-lt"/>
              <a:ea typeface="+mn-ea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Правилото </a:t>
            </a:r>
            <a:r>
              <a:rPr lang="bg-BG" sz="4000" b="1" dirty="0">
                <a:solidFill>
                  <a:srgbClr val="C00000"/>
                </a:solidFill>
                <a:latin typeface="+mj-lt"/>
                <a:ea typeface="SimSun" charset="-122"/>
              </a:rPr>
              <a:t>на третините</a:t>
            </a:r>
          </a:p>
        </p:txBody>
      </p:sp>
    </p:spTree>
    <p:extLst>
      <p:ext uri="{BB962C8B-B14F-4D97-AF65-F5344CB8AC3E}">
        <p14:creationId xmlns:p14="http://schemas.microsoft.com/office/powerpoint/2010/main" val="22613988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051777"/>
            <a:ext cx="24574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998513"/>
            <a:ext cx="3735389" cy="2538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62000" y="4495800"/>
            <a:ext cx="7621588" cy="1524000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Правило на третините (</a:t>
            </a:r>
            <a:r>
              <a:rPr lang="en-US" sz="2000" i="1" kern="0" dirty="0">
                <a:solidFill>
                  <a:schemeClr val="tx1"/>
                </a:solidFill>
                <a:latin typeface="+mn-lt"/>
                <a:ea typeface="+mn-ea"/>
              </a:rPr>
              <a:t>o</a:t>
            </a:r>
            <a:r>
              <a:rPr lang="bg-BG" sz="2000" i="1" kern="0" dirty="0">
                <a:solidFill>
                  <a:schemeClr val="tx1"/>
                </a:solidFill>
                <a:latin typeface="+mn-lt"/>
                <a:ea typeface="+mn-ea"/>
              </a:rPr>
              <a:t>пределение</a:t>
            </a: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)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Едно от най-важните правила е това на третините, при което кадъра мислено се разделя на девет еднакви 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</a:rPr>
              <a:t>правоъгълника.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/>
            </a:r>
            <a:b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</a:b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</a:rPr>
              <a:t>Най-добре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ще се възприеме обекта, които попадне в зоната на пресичане на хоризонталните и вертикалните линии.</a:t>
            </a:r>
            <a:endParaRPr lang="ru-RU" sz="2000" kern="0" dirty="0">
              <a:solidFill>
                <a:srgbClr val="99FF66"/>
              </a:solidFill>
              <a:latin typeface="+mn-lt"/>
              <a:ea typeface="+mn-ea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Правилото </a:t>
            </a:r>
            <a:r>
              <a:rPr lang="bg-BG" sz="4000" b="1" dirty="0">
                <a:solidFill>
                  <a:srgbClr val="C00000"/>
                </a:solidFill>
                <a:latin typeface="+mj-lt"/>
                <a:ea typeface="SimSun" charset="-122"/>
              </a:rPr>
              <a:t>на третините</a:t>
            </a:r>
          </a:p>
        </p:txBody>
      </p:sp>
    </p:spTree>
    <p:extLst>
      <p:ext uri="{BB962C8B-B14F-4D97-AF65-F5344CB8AC3E}">
        <p14:creationId xmlns:p14="http://schemas.microsoft.com/office/powerpoint/2010/main" val="14567477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62000" y="1979612"/>
            <a:ext cx="7696200" cy="3887788"/>
          </a:xfrm>
          <a:prstGeom prst="rect">
            <a:avLst/>
          </a:prstGeom>
        </p:spPr>
        <p:txBody>
          <a:bodyPr/>
          <a:lstStyle/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Златното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сечение изразява отношение на части, за които по-голямата част се отнася към по-малката така, както цялото към по-голямата.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Приблизително това отговаря на съотношение 1.62 : 1. Тъй като това е само абстрактно математическо определение, нека разгледаме някои негови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приложения, свързани с уеб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и графичния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дизайн.</a:t>
            </a: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Типография</a:t>
            </a: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При текстове това съотношение може да бъде “вградено” като съотношение между големината на шрифта и междуредовото пространство. 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25352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85800" y="1981200"/>
            <a:ext cx="7773988" cy="4040188"/>
          </a:xfrm>
          <a:prstGeom prst="rect">
            <a:avLst/>
          </a:prstGeom>
        </p:spPr>
        <p:txBody>
          <a:bodyPr/>
          <a:lstStyle/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Текст с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твърде малко междуредово пространство става трудно четим.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При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голямо междуредово пространство пък се губи контактът между отделните редове в текста, и той става твърде “разпилян” и заема твърде много място. При златното съотношение 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</a:rPr>
              <a:t>в средата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) текстът изглежда приятен и комфортен за четене.</a:t>
            </a:r>
          </a:p>
        </p:txBody>
      </p:sp>
      <p:pic>
        <p:nvPicPr>
          <p:cNvPr id="5530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" y="3657599"/>
            <a:ext cx="7631113" cy="2189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34845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16742" y="2895601"/>
            <a:ext cx="7917657" cy="2895600"/>
          </a:xfrm>
          <a:prstGeom prst="rect">
            <a:avLst/>
          </a:prstGeom>
        </p:spPr>
        <p:txBody>
          <a:bodyPr/>
          <a:lstStyle/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</a:rPr>
              <a:t>Независимо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</a:rPr>
              <a:t>дали става дума за дизайн на основни елементи от дадена уебстраница (заглавна част, навигационна колона, основна колона със съдържание, и т.н.), или дизайн на части от уебсайт, принципът намира приложение. 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300" kern="0" dirty="0" smtClean="0">
                <a:solidFill>
                  <a:schemeClr val="tx1"/>
                </a:solidFill>
                <a:latin typeface="+mn-lt"/>
                <a:ea typeface="+mn-ea"/>
              </a:rPr>
              <a:t>Това е пример, при който съотношението </a:t>
            </a:r>
            <a:r>
              <a:rPr lang="ru-RU" sz="2300" kern="0" dirty="0">
                <a:solidFill>
                  <a:schemeClr val="tx1"/>
                </a:solidFill>
                <a:latin typeface="+mn-lt"/>
                <a:ea typeface="+mn-ea"/>
              </a:rPr>
              <a:t>между двете колони с информация – лявата с прелистващите се снимки, и дясната, съдържаща същинската информация и интерактивни елементи, е 1.62:1.</a:t>
            </a:r>
          </a:p>
        </p:txBody>
      </p:sp>
      <p:pic>
        <p:nvPicPr>
          <p:cNvPr id="563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44" y="1510441"/>
            <a:ext cx="3802856" cy="138516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2166101"/>
            <a:ext cx="48696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200" b="1" dirty="0" smtClean="0">
                <a:latin typeface="+mj-lt"/>
              </a:rPr>
              <a:t>Разположение на елементите</a:t>
            </a:r>
            <a:endParaRPr lang="bg-BG" sz="2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9533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85801" y="2057399"/>
            <a:ext cx="7772400" cy="4106863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Аналогично принципът може да бъде пренесен и за съотношение между основното съдържание и навигационната колона на даден уебсайт. За по-голяма простота тук обикновено се използва правилото на третините – ширината се разделя на три равни части, като една се използва за колона, и останалите две – за основното съдържание (2:1). 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Пример за това е сайтът на Дневник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– тук логото заема 1/3 от ширината на заглавната част, а по-надолу в сайта статията заема 2/3 от общата ширина, и има колона с допълнителна информация вдясно с ширина 1/3.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1477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533401"/>
            <a:ext cx="5397690" cy="528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39339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96412" y="1981200"/>
            <a:ext cx="4761388" cy="4176712"/>
          </a:xfrm>
          <a:prstGeom prst="rect">
            <a:avLst/>
          </a:prstGeom>
        </p:spPr>
        <p:txBody>
          <a:bodyPr/>
          <a:lstStyle/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Ако искаме </a:t>
            </a:r>
            <a:r>
              <a:rPr lang="bg-BG" sz="2200" kern="0" dirty="0" smtClean="0">
                <a:latin typeface="+mn-lt"/>
              </a:rPr>
              <a:t>един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елемент да бъде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забележим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и въздействащ, то не е необходимо да е центриран. 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Разделяме площта на три равни части по хоризонтал и вертикал и разполагаме такива ключови елементи в пресечените точки(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</a:rPr>
              <a:t>във фокусите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).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Например: Фотографът почти е центрирал обекта (</a:t>
            </a:r>
            <a:r>
              <a:rPr lang="ru-RU" sz="2200" i="1" kern="0" dirty="0">
                <a:solidFill>
                  <a:schemeClr val="tx1"/>
                </a:solidFill>
                <a:latin typeface="+mn-lt"/>
                <a:ea typeface="+mn-ea"/>
              </a:rPr>
              <a:t>момченцето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). Друг основен обект е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«мрачната гора»</a:t>
            </a: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pic>
        <p:nvPicPr>
          <p:cNvPr id="593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721569"/>
            <a:ext cx="3198813" cy="239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401356" y="2093391"/>
            <a:ext cx="3190875" cy="388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rgbClr val="C00000"/>
                </a:solidFill>
                <a:cs typeface="Arial" charset="0"/>
              </a:rPr>
              <a:t>Елементи на фокус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6610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1"/>
          <p:cNvSpPr>
            <a:spLocks noChangeArrowheads="1"/>
          </p:cNvSpPr>
          <p:nvPr/>
        </p:nvSpPr>
        <p:spPr bwMode="auto">
          <a:xfrm>
            <a:off x="1596231" y="1981200"/>
            <a:ext cx="5185569" cy="3887788"/>
          </a:xfrm>
          <a:prstGeom prst="ellipse">
            <a:avLst/>
          </a:prstGeom>
          <a:solidFill>
            <a:schemeClr val="bg1"/>
          </a:solidFill>
          <a:ln w="31750" cmpd="thickThin" algn="ctr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bg-BG" altLang="bg-BG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9163" y="533400"/>
            <a:ext cx="8224837" cy="1138238"/>
          </a:xfrm>
        </p:spPr>
        <p:txBody>
          <a:bodyPr/>
          <a:lstStyle/>
          <a:p>
            <a:pPr eaLnBrk="1" hangingPunct="1"/>
            <a:r>
              <a:rPr lang="bg-BG" altLang="bg-BG" sz="4400" dirty="0" smtClean="0">
                <a:solidFill>
                  <a:schemeClr val="tx1"/>
                </a:solidFill>
              </a:rPr>
              <a:t>Ключови думи на Уеб дизайна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231" y="2362200"/>
            <a:ext cx="511175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094557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26168" y="1981200"/>
            <a:ext cx="4557032" cy="3319463"/>
          </a:xfrm>
          <a:prstGeom prst="rect">
            <a:avLst/>
          </a:prstGeom>
        </p:spPr>
        <p:txBody>
          <a:bodyPr/>
          <a:lstStyle/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Във втория вариант на снимката тя е отрязана така, че момченцето да попадне в долния ляв фокус на третините, а “зловещото дърво” – в горния десен. 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Освен това по хоризонтала снимката е разделена на две, отново по правилото на третините – долната 1/3 е заета от тревата, а горната – от гората и небето. Всичко това прави снимката по-интересна за окото.</a:t>
            </a:r>
          </a:p>
        </p:txBody>
      </p:sp>
      <p:pic>
        <p:nvPicPr>
          <p:cNvPr id="604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2133600"/>
            <a:ext cx="3251200" cy="243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726168" y="5101064"/>
            <a:ext cx="77755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000" i="1" kern="0" dirty="0">
                <a:solidFill>
                  <a:srgbClr val="C00000"/>
                </a:solidFill>
                <a:latin typeface="+mj-lt"/>
              </a:rPr>
              <a:t>Такива обекти на фокус могат да бъдат както заснети обекти, така и важни карета или бутони от уеб страница, послания или заглавия на плакати, и т.н.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9614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85800" y="2057400"/>
            <a:ext cx="7807325" cy="3586163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</a:rPr>
              <a:t>Размери на елементи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Златното сечение може да намери приложение и при създаването на карета – например правоъгълник със съотношения на страните 1.62:1. 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Така например едно рекламно каре от уебсайт, или важна кутийка с информация,  може да бъде с размери 300*185 пиксела, спазвайки това съотношение.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6087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09600" y="1981200"/>
            <a:ext cx="7848600" cy="4400550"/>
          </a:xfrm>
          <a:prstGeom prst="rect">
            <a:avLst/>
          </a:prstGeom>
        </p:spPr>
        <p:txBody>
          <a:bodyPr/>
          <a:lstStyle/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</a:rPr>
              <a:t>В уеб дизайна съществуват няколко типа визуален баланс (подобен на физическия) при подредбата на елементите.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Както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установихме,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златното сечение и правилото на третините имат множество приложения. </a:t>
            </a:r>
            <a:endParaRPr lang="ru-RU" sz="2400" kern="0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 smtClean="0">
                <a:latin typeface="+mn-lt"/>
              </a:rPr>
              <a:t>Споменахме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няколко разнообразни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проявления </a:t>
            </a:r>
            <a:r>
              <a:rPr lang="ru-RU" sz="2400" kern="0" dirty="0" smtClean="0">
                <a:latin typeface="+mn-lt"/>
              </a:rPr>
              <a:t>на тази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математическа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формула. </a:t>
            </a:r>
            <a:endParaRPr lang="ru-RU" sz="2400" kern="0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Вие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може би ще намерите съвсем различни негови </a:t>
            </a:r>
            <a:r>
              <a:rPr lang="ru-RU" sz="2400" kern="0" dirty="0" smtClean="0">
                <a:solidFill>
                  <a:schemeClr val="tx1"/>
                </a:solidFill>
                <a:latin typeface="+mn-lt"/>
                <a:ea typeface="+mn-ea"/>
              </a:rPr>
              <a:t>проявления.</a:t>
            </a:r>
            <a:endParaRPr lang="ru-RU" sz="24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0863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981200"/>
            <a:ext cx="7696200" cy="2858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AutoNum type="arabicParenR"/>
              <a:defRPr/>
            </a:pPr>
            <a:r>
              <a:rPr lang="ru-RU" sz="2800" b="1" kern="0" dirty="0">
                <a:solidFill>
                  <a:schemeClr val="tx1"/>
                </a:solidFill>
                <a:latin typeface="+mj-lt"/>
              </a:rPr>
              <a:t>Симетричен баланс </a:t>
            </a:r>
            <a:endParaRPr lang="ru-RU" sz="2800" b="1" kern="0" dirty="0" smtClean="0">
              <a:solidFill>
                <a:schemeClr val="tx1"/>
              </a:solidFill>
              <a:latin typeface="+mj-lt"/>
            </a:endParaRPr>
          </a:p>
          <a:p>
            <a:pPr marL="457200" indent="-457200"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 smtClean="0">
                <a:latin typeface="+mj-lt"/>
              </a:rPr>
              <a:t>С</a:t>
            </a:r>
            <a:r>
              <a:rPr lang="ru-RU" sz="2400" kern="0" dirty="0" smtClean="0">
                <a:solidFill>
                  <a:schemeClr val="tx1"/>
                </a:solidFill>
                <a:latin typeface="+mj-lt"/>
              </a:rPr>
              <a:t>реща </a:t>
            </a:r>
            <a:r>
              <a:rPr lang="ru-RU" sz="2400" kern="0" dirty="0">
                <a:solidFill>
                  <a:schemeClr val="tx1"/>
                </a:solidFill>
                <a:latin typeface="+mj-lt"/>
              </a:rPr>
              <a:t>се когато елементите са композирани от двете страни на осева линия. </a:t>
            </a:r>
          </a:p>
          <a:p>
            <a:pPr marL="509587" indent="-457200"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kern="0" dirty="0" smtClean="0">
                <a:solidFill>
                  <a:schemeClr val="tx1"/>
                </a:solidFill>
                <a:latin typeface="+mj-lt"/>
              </a:rPr>
              <a:t>Този </a:t>
            </a:r>
            <a:r>
              <a:rPr lang="ru-RU" sz="2400" kern="0" dirty="0">
                <a:solidFill>
                  <a:schemeClr val="tx1"/>
                </a:solidFill>
                <a:latin typeface="+mj-lt"/>
              </a:rPr>
              <a:t>тип на симетрия в web дизайна, наречен хоризонтална симетрия може да се прилага към web страница с централизирано съдържание или с балансиране на съдържанието между колони. 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97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762000" y="1981200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85800" y="1981200"/>
            <a:ext cx="7772400" cy="3886200"/>
          </a:xfrm>
          <a:prstGeom prst="rect">
            <a:avLst/>
          </a:prstGeom>
        </p:spPr>
        <p:txBody>
          <a:bodyPr/>
          <a:lstStyle/>
          <a:p>
            <a:pPr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j-lt"/>
              </a:rPr>
              <a:t>Две други форми на симетричен баланс </a:t>
            </a:r>
            <a:r>
              <a:rPr lang="ru-RU" sz="2400" b="1" kern="0" dirty="0" smtClean="0">
                <a:solidFill>
                  <a:schemeClr val="tx1"/>
                </a:solidFill>
                <a:latin typeface="+mj-lt"/>
              </a:rPr>
              <a:t>са</a:t>
            </a:r>
            <a:r>
              <a:rPr lang="ru-RU" sz="2400" b="1" kern="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marL="457200" indent="-457200"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1" kern="0" dirty="0">
                <a:solidFill>
                  <a:schemeClr val="tx1"/>
                </a:solidFill>
                <a:latin typeface="+mj-lt"/>
              </a:rPr>
              <a:t> Двустранна симетрия – </a:t>
            </a:r>
            <a:r>
              <a:rPr lang="ru-RU" sz="2400" kern="0" dirty="0">
                <a:solidFill>
                  <a:schemeClr val="tx1"/>
                </a:solidFill>
                <a:latin typeface="+mj-lt"/>
              </a:rPr>
              <a:t>композицията е балансирана на повече от една оси;</a:t>
            </a:r>
          </a:p>
          <a:p>
            <a:pPr marL="457200" indent="-457200"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1" kern="0" dirty="0">
                <a:solidFill>
                  <a:schemeClr val="tx1"/>
                </a:solidFill>
                <a:latin typeface="+mj-lt"/>
              </a:rPr>
              <a:t> Радиална симетрия – </a:t>
            </a:r>
            <a:r>
              <a:rPr lang="ru-RU" sz="2400" kern="0" dirty="0">
                <a:solidFill>
                  <a:schemeClr val="tx1"/>
                </a:solidFill>
                <a:latin typeface="+mj-lt"/>
              </a:rPr>
              <a:t>елементите са поравно разпределени около една точка.</a:t>
            </a:r>
          </a:p>
          <a:p>
            <a:pPr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900" kern="0" dirty="0">
              <a:solidFill>
                <a:schemeClr val="tx1"/>
              </a:solidFill>
              <a:latin typeface="+mj-lt"/>
            </a:endParaRPr>
          </a:p>
          <a:p>
            <a:pPr algn="just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j-lt"/>
              </a:rPr>
              <a:t>2) Асиметричен – </a:t>
            </a:r>
            <a:r>
              <a:rPr lang="ru-RU" sz="2400" kern="0" dirty="0">
                <a:solidFill>
                  <a:schemeClr val="tx1"/>
                </a:solidFill>
                <a:latin typeface="+mj-lt"/>
              </a:rPr>
              <a:t>той е по-абстрактен и визуално по-интересен от симетричния. Използва изображения с различен размер, форма, тоналност или позициониране.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8358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46113" y="1981200"/>
            <a:ext cx="7888287" cy="5400675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rgbClr val="C00000"/>
                </a:solidFill>
                <a:latin typeface="+mn-lt"/>
                <a:ea typeface="+mn-ea"/>
              </a:rPr>
              <a:t>При подредбата на елементите има още няколко принципа, които трябва да се спазват: 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1) Единство на елементите</a:t>
            </a:r>
            <a:b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</a:b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В дизайна единството се отнася до начина, по който различни елементи от композицията взаимодействат един с друг.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2) Съседство на елементите</a:t>
            </a:r>
            <a:b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</a:b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Съседството цели да направи група от обекти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да изглеждат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като едно цяло.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spcAft>
                <a:spcPts val="60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3) Повторение на елементите</a:t>
            </a:r>
            <a:b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</a:b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Повторението на цветове, форми, текстури или подобни обекти спомага web страницата да изглежда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цялостна.</a:t>
            </a: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3541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62000" y="1981200"/>
            <a:ext cx="7772400" cy="4184650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j-lt"/>
              </a:rPr>
              <a:t>4) Контраст на </a:t>
            </a:r>
            <a:r>
              <a:rPr lang="ru-RU" sz="2200" b="1" kern="0" dirty="0" smtClean="0">
                <a:solidFill>
                  <a:schemeClr val="tx1"/>
                </a:solidFill>
                <a:latin typeface="+mj-lt"/>
              </a:rPr>
              <a:t>елементите -</a:t>
            </a:r>
            <a:r>
              <a:rPr lang="ru-RU" sz="2200" kern="0" dirty="0" smtClean="0">
                <a:solidFill>
                  <a:schemeClr val="tx1"/>
                </a:solidFill>
                <a:latin typeface="+mj-lt"/>
              </a:rPr>
              <a:t>Контрастът </a:t>
            </a:r>
            <a:r>
              <a:rPr lang="ru-RU" sz="2200" kern="0" dirty="0">
                <a:solidFill>
                  <a:schemeClr val="tx1"/>
                </a:solidFill>
                <a:latin typeface="+mj-lt"/>
              </a:rPr>
              <a:t>се формулира като съпоставяне на различни графични елементи.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j-lt"/>
              </a:rPr>
              <a:t>В Уеб </a:t>
            </a:r>
            <a:r>
              <a:rPr lang="ru-RU" sz="2200" kern="0" dirty="0">
                <a:solidFill>
                  <a:schemeClr val="tx1"/>
                </a:solidFill>
                <a:latin typeface="+mj-lt"/>
              </a:rPr>
              <a:t>дизайна контрастът може да бъде представен в цвят, размер или форма. 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j-lt"/>
              </a:rPr>
              <a:t>5) Структури (Layouts)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j-lt"/>
              </a:rPr>
              <a:t>Навигация </a:t>
            </a:r>
            <a:r>
              <a:rPr lang="ru-RU" sz="2200" kern="0" dirty="0">
                <a:solidFill>
                  <a:schemeClr val="tx1"/>
                </a:solidFill>
                <a:latin typeface="+mj-lt"/>
              </a:rPr>
              <a:t>с лява </a:t>
            </a:r>
            <a:r>
              <a:rPr lang="ru-RU" sz="2200" kern="0" dirty="0" smtClean="0">
                <a:solidFill>
                  <a:schemeClr val="tx1"/>
                </a:solidFill>
                <a:latin typeface="+mj-lt"/>
              </a:rPr>
              <a:t>колона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j-lt"/>
              </a:rPr>
              <a:t>Навигация </a:t>
            </a:r>
            <a:r>
              <a:rPr lang="ru-RU" sz="2200" kern="0" dirty="0">
                <a:solidFill>
                  <a:schemeClr val="tx1"/>
                </a:solidFill>
                <a:latin typeface="+mj-lt"/>
              </a:rPr>
              <a:t>с дясна </a:t>
            </a:r>
            <a:r>
              <a:rPr lang="ru-RU" sz="2200" kern="0" dirty="0" smtClean="0">
                <a:solidFill>
                  <a:schemeClr val="tx1"/>
                </a:solidFill>
                <a:latin typeface="+mj-lt"/>
              </a:rPr>
              <a:t>колона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j-lt"/>
              </a:rPr>
              <a:t>Три-колконна навигация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j-lt"/>
              </a:rPr>
              <a:t>Разширена </a:t>
            </a:r>
            <a:r>
              <a:rPr lang="ru-RU" sz="2200" kern="0" dirty="0">
                <a:solidFill>
                  <a:schemeClr val="tx1"/>
                </a:solidFill>
                <a:latin typeface="+mj-lt"/>
              </a:rPr>
              <a:t>навигация в края на страницата (актуална</a:t>
            </a:r>
            <a:r>
              <a:rPr lang="ru-RU" sz="2200" kern="0" dirty="0" smtClean="0">
                <a:solidFill>
                  <a:schemeClr val="tx1"/>
                </a:solidFill>
                <a:latin typeface="+mj-lt"/>
              </a:rPr>
              <a:t>)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j-lt"/>
              </a:rPr>
              <a:t>Навигация</a:t>
            </a:r>
            <a:r>
              <a:rPr lang="ru-RU" sz="2200" kern="0" dirty="0">
                <a:solidFill>
                  <a:schemeClr val="tx1"/>
                </a:solidFill>
                <a:latin typeface="+mj-lt"/>
              </a:rPr>
              <a:t>, зависеща от контекста (в развитие)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  <a:endParaRPr lang="bg-BG" sz="800" b="1" dirty="0" smtClean="0"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48045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85800" y="1981200"/>
            <a:ext cx="7620000" cy="3657600"/>
          </a:xfrm>
          <a:prstGeom prst="rect">
            <a:avLst/>
          </a:prstGeom>
        </p:spPr>
        <p:txBody>
          <a:bodyPr/>
          <a:lstStyle/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Koгато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вграждаме context-sensitive навигация, трябва да се убедим, че във всеки момент нашият потребител разполага с нужните менюта. </a:t>
            </a:r>
          </a:p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Необходимо е да тестваме разнообразни ситуации, когато обмисляме какво точно е нужно. </a:t>
            </a:r>
          </a:p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Например за video плейър това са контролите за стоп, пускане на филма, пауза; за потребителите на touch интерфейсите (като iPhone и iPad) нямаме възможност за toggle на навигацията, тъй като няма наличен hover ефект, затова трябва да предвидим touch gestures.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2296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Структура на Уеб страницата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solidFill>
                  <a:srgbClr val="C00000"/>
                </a:solidFill>
                <a:latin typeface="+mj-lt"/>
                <a:ea typeface="SimSun" charset="-122"/>
              </a:rPr>
              <a:t>Навигация</a:t>
            </a:r>
            <a:endParaRPr lang="bg-BG" sz="800" b="1" dirty="0" smtClean="0">
              <a:solidFill>
                <a:srgbClr val="C00000"/>
              </a:solidFill>
              <a:latin typeface="+mj-lt"/>
              <a:ea typeface="SimSun" charset="-122"/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800" b="1" dirty="0" smtClean="0">
              <a:latin typeface="+mj-lt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0370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572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Какво представлява банера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09600" y="1981200"/>
            <a:ext cx="7924800" cy="3962400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Банер (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от английски— знаме, флаг, транспарант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) - графично изображение с рекламен характер. 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Банерите имат определен размер и служат за хипервръзка към интернет сайта на  рекламодателя.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Банерите служат за привличане на потенциални клиенти или за формиране на име/престиж.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Традиционните банери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представляват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графични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изображения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във формат GIF или JPEG. Изображенията в тях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могат да са както статични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, така и анимирани</a:t>
            </a:r>
          </a:p>
          <a:p>
            <a:pPr marL="342900" indent="-3429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Днес-чрез Flash,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Java</a:t>
            </a:r>
            <a:r>
              <a:rPr lang="en-US" sz="2200" kern="0" dirty="0">
                <a:solidFill>
                  <a:schemeClr val="tx1"/>
                </a:solidFill>
                <a:latin typeface="+mn-lt"/>
                <a:ea typeface="+mn-ea"/>
              </a:rPr>
              <a:t>Script, </a:t>
            </a:r>
            <a:r>
              <a:rPr lang="en-US" sz="2200" kern="0" dirty="0" smtClean="0">
                <a:solidFill>
                  <a:schemeClr val="tx1"/>
                </a:solidFill>
                <a:latin typeface="+mn-lt"/>
                <a:ea typeface="+mn-ea"/>
              </a:rPr>
              <a:t>HTML5/CSS3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 се създават векторни банери с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анимационни ефекти при малък размер на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банераМоже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да се използват звукови ефекти, което повишава ефективността на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банера.</a:t>
            </a:r>
            <a:endParaRPr lang="ru-RU" sz="2200" kern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04958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09600" y="2003425"/>
            <a:ext cx="7924800" cy="3482975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Основни задачи на банера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Да привлече вниманието. </a:t>
            </a:r>
            <a:endParaRPr lang="ru-RU" sz="2200" kern="0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Да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предизвика интерес. Банерът трябва да събуди у клиента интерес към рекламираната стока или услуга.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Да подтикне към преминаване на сайта.Тази задача се постига с помощта на елемента недоизказаност в съдържанието на банера.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Да подтикне към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действие.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Тази задача се възлага не толкова на сайта, а преди всичко на информацията в банера.</a:t>
            </a:r>
            <a:endParaRPr lang="ru-RU" sz="2200" b="1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ctr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i="1" kern="0" dirty="0">
                <a:solidFill>
                  <a:srgbClr val="C00000"/>
                </a:solidFill>
                <a:latin typeface="+mn-lt"/>
                <a:ea typeface="+mn-ea"/>
              </a:rPr>
              <a:t>Показването на банера, както и на текста, може да бъде статично, динамично, контекстно или тематично.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57200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Какво представлява банера</a:t>
            </a:r>
          </a:p>
        </p:txBody>
      </p:sp>
    </p:spTree>
    <p:extLst>
      <p:ext uri="{BB962C8B-B14F-4D97-AF65-F5344CB8AC3E}">
        <p14:creationId xmlns:p14="http://schemas.microsoft.com/office/powerpoint/2010/main" val="22066755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9163" y="838200"/>
            <a:ext cx="8224837" cy="8064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bg-BG" altLang="bg-BG" b="1" dirty="0" smtClean="0">
                <a:solidFill>
                  <a:schemeClr val="tx1"/>
                </a:solidFill>
              </a:rPr>
              <a:t>Характеристики на добрия УЕБ дизайн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219200" y="1828800"/>
            <a:ext cx="7924800" cy="4097338"/>
          </a:xfrm>
        </p:spPr>
        <p:txBody>
          <a:bodyPr/>
          <a:lstStyle/>
          <a:p>
            <a:pPr eaLnBrk="1" hangingPunct="1"/>
            <a:r>
              <a:rPr lang="ru-RU" altLang="bg-BG" sz="2200" dirty="0" smtClean="0">
                <a:solidFill>
                  <a:schemeClr val="tx1"/>
                </a:solidFill>
              </a:rPr>
              <a:t>високо качество на предоставената информация;</a:t>
            </a:r>
          </a:p>
          <a:p>
            <a:pPr eaLnBrk="1" hangingPunct="1"/>
            <a:r>
              <a:rPr lang="ru-RU" altLang="bg-BG" sz="2200" dirty="0" smtClean="0">
                <a:solidFill>
                  <a:schemeClr val="tx1"/>
                </a:solidFill>
              </a:rPr>
              <a:t>уникално и оригинално съдържание</a:t>
            </a:r>
            <a:r>
              <a:rPr lang="en-US" altLang="bg-BG" sz="2200" dirty="0" smtClean="0">
                <a:solidFill>
                  <a:schemeClr val="tx1"/>
                </a:solidFill>
              </a:rPr>
              <a:t>;</a:t>
            </a:r>
            <a:endParaRPr lang="ru-RU" altLang="bg-BG" sz="22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altLang="bg-BG" sz="2200" dirty="0" smtClean="0">
                <a:solidFill>
                  <a:schemeClr val="tx1"/>
                </a:solidFill>
              </a:rPr>
              <a:t>поднасяне на съдържанието по подходящ, интуитивен и достъпен начин на определена публика</a:t>
            </a:r>
            <a:r>
              <a:rPr lang="en-US" altLang="bg-BG" sz="2200" dirty="0" smtClean="0">
                <a:solidFill>
                  <a:schemeClr val="tx1"/>
                </a:solidFill>
              </a:rPr>
              <a:t>;</a:t>
            </a:r>
            <a:endParaRPr lang="ru-RU" altLang="bg-BG" sz="22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ru-RU" altLang="bg-BG" sz="2200" dirty="0" smtClean="0">
                <a:solidFill>
                  <a:schemeClr val="tx1"/>
                </a:solidFill>
              </a:rPr>
              <a:t>разполагане (Layout) на съдържанието в съответс</a:t>
            </a:r>
            <a:r>
              <a:rPr lang="bg-BG" altLang="bg-BG" sz="2200" dirty="0" smtClean="0">
                <a:solidFill>
                  <a:schemeClr val="tx1"/>
                </a:solidFill>
              </a:rPr>
              <a:t>т</a:t>
            </a:r>
            <a:r>
              <a:rPr lang="ru-RU" altLang="bg-BG" sz="2200" dirty="0" smtClean="0">
                <a:solidFill>
                  <a:schemeClr val="tx1"/>
                </a:solidFill>
              </a:rPr>
              <a:t>вие с добрите и съвременни дизайнерски практики в съчетание с удобна система за навигация на потребителите;</a:t>
            </a:r>
          </a:p>
          <a:p>
            <a:pPr eaLnBrk="1" hangingPunct="1"/>
            <a:r>
              <a:rPr lang="ru-RU" altLang="bg-BG" sz="2200" dirty="0" smtClean="0">
                <a:solidFill>
                  <a:schemeClr val="tx1"/>
                </a:solidFill>
              </a:rPr>
              <a:t>подходящата цветова схема, според с темата на сайта;</a:t>
            </a:r>
          </a:p>
          <a:p>
            <a:pPr eaLnBrk="1" hangingPunct="1"/>
            <a:r>
              <a:rPr lang="ru-RU" altLang="bg-BG" sz="2200" dirty="0" smtClean="0">
                <a:solidFill>
                  <a:schemeClr val="tx1"/>
                </a:solidFill>
              </a:rPr>
              <a:t>страниците да се зареждат бързо и напълно, така че потребителят да не  изчаква повече от необходимото.</a:t>
            </a:r>
            <a:endParaRPr lang="bg-BG" altLang="bg-BG" sz="2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628877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382587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Размери на банера</a:t>
            </a:r>
          </a:p>
        </p:txBody>
      </p:sp>
      <p:pic>
        <p:nvPicPr>
          <p:cNvPr id="70660" name="Picture 2" descr="C:\Users\maya\Desktop\Untitled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438" y="1147762"/>
            <a:ext cx="3896967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79926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Банерите. Видове. Основни понятия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590004" y="1905000"/>
            <a:ext cx="8015290" cy="3956050"/>
          </a:xfrm>
          <a:prstGeom prst="rect">
            <a:avLst/>
          </a:prstGeom>
        </p:spPr>
        <p:txBody>
          <a:bodyPr/>
          <a:lstStyle/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Неанимиран банер –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статично изображение.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Анимиран банер -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банер с последователно сменящи се кадри (надписи, акценти).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Банер позиция –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определено място в интернет сайт, на което се разполагат рекламни банери.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Импресия –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всяко зареждане на рекламна форма. Еднократното показване определен сайт.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Клик (натискане на бутон на мишката)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– 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</a:rPr>
              <a:t>активиране от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потребител чрез 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</a:rPr>
              <a:t>препращане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от съответната банер позиция 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</a:rPr>
              <a:t>към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сайта на рекламодател.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Ротация -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На една рекламна позиция се сменят няколко реклами или през определен период от време или при всяко презареждане на страницата. Ротацията обикновено е на случаен принцип и гарантира процент рекламно присъствие.</a:t>
            </a:r>
          </a:p>
        </p:txBody>
      </p:sp>
    </p:spTree>
    <p:extLst>
      <p:ext uri="{BB962C8B-B14F-4D97-AF65-F5344CB8AC3E}">
        <p14:creationId xmlns:p14="http://schemas.microsoft.com/office/powerpoint/2010/main" val="4514069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11189" y="1981201"/>
            <a:ext cx="7847012" cy="3733800"/>
          </a:xfrm>
          <a:prstGeom prst="rect">
            <a:avLst/>
          </a:prstGeom>
        </p:spPr>
        <p:txBody>
          <a:bodyPr/>
          <a:lstStyle/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Уникален посетител (unique visitor)</a:t>
            </a:r>
            <a:r>
              <a:rPr lang="en-US" sz="2000" b="1" kern="0" dirty="0">
                <a:solidFill>
                  <a:schemeClr val="tx1"/>
                </a:solidFill>
                <a:latin typeface="+mn-lt"/>
                <a:ea typeface="+mn-ea"/>
              </a:rPr>
              <a:t> -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Мерна единица за посещаемостта на даден сайт. Уникалните посетители са броят различни хора, които посещават един интернет сайт за определен период от време.</a:t>
            </a:r>
            <a:endParaRPr lang="ru-RU" sz="2000" b="1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Целева страница (Landing page) -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страница в интернет, към която насочва рекламния формат и обслужва специално целите на конкретна кампания. </a:t>
            </a: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Нестандартни рекламни формати (Rich Media)</a:t>
            </a:r>
            <a:r>
              <a:rPr lang="en-US" sz="2000" b="1" kern="0" dirty="0">
                <a:solidFill>
                  <a:schemeClr val="tx1"/>
                </a:solidFill>
                <a:latin typeface="+mn-lt"/>
                <a:ea typeface="+mn-ea"/>
              </a:rPr>
              <a:t> -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Рекламни банери с нестандартни размери, които използват интересни начини за визуализиране или съдържат мултимедия.</a:t>
            </a:r>
            <a:endParaRPr lang="ru-RU" sz="2000" b="1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457200" indent="-457200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Насочващ линк -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Връзка към целевата страница на кампанията. 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Банерите. Видове. Основни понятия</a:t>
            </a:r>
          </a:p>
        </p:txBody>
      </p:sp>
    </p:spTree>
    <p:extLst>
      <p:ext uri="{BB962C8B-B14F-4D97-AF65-F5344CB8AC3E}">
        <p14:creationId xmlns:p14="http://schemas.microsoft.com/office/powerpoint/2010/main" val="41742619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09600" y="1981199"/>
            <a:ext cx="7848600" cy="3948113"/>
          </a:xfrm>
          <a:prstGeom prst="rect">
            <a:avLst/>
          </a:prstGeom>
        </p:spPr>
        <p:txBody>
          <a:bodyPr/>
          <a:lstStyle/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b="1" kern="0" dirty="0">
                <a:solidFill>
                  <a:schemeClr val="tx1"/>
                </a:solidFill>
                <a:latin typeface="+mj-lt"/>
              </a:rPr>
              <a:t>Wallpaper Пример</a:t>
            </a:r>
            <a:r>
              <a:rPr lang="en-US" sz="2100" b="1" kern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ru-RU" sz="2100" kern="0" dirty="0">
                <a:solidFill>
                  <a:schemeClr val="tx1"/>
                </a:solidFill>
                <a:latin typeface="+mj-lt"/>
              </a:rPr>
              <a:t>Нестандартен рекламен формат, при който визията в рекламния банер продължава извън рамките на сайта.</a:t>
            </a:r>
            <a:endParaRPr lang="en-US" sz="2100" kern="0" dirty="0">
              <a:solidFill>
                <a:schemeClr val="tx1"/>
              </a:solidFill>
              <a:latin typeface="+mj-lt"/>
            </a:endParaRPr>
          </a:p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b="1" kern="0" dirty="0">
                <a:solidFill>
                  <a:schemeClr val="tx1"/>
                </a:solidFill>
                <a:latin typeface="+mj-lt"/>
              </a:rPr>
              <a:t>Плуващ банер (Floating Banner)</a:t>
            </a:r>
            <a:r>
              <a:rPr lang="en-US" sz="2100" b="1" kern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ru-RU" sz="2100" kern="0" dirty="0">
                <a:solidFill>
                  <a:schemeClr val="tx1"/>
                </a:solidFill>
                <a:latin typeface="+mj-lt"/>
              </a:rPr>
              <a:t>Нестандартен интернет рекламен формат, при който при зареждане на определен сайт рекламното изображение преминава през определна част на сайта, след което се прибира в стандартна рекламна позиция.</a:t>
            </a:r>
          </a:p>
          <a:p>
            <a:pPr marL="457200" indent="-457200"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100" b="1" kern="0" dirty="0">
                <a:solidFill>
                  <a:schemeClr val="tx1"/>
                </a:solidFill>
                <a:latin typeface="+mj-lt"/>
              </a:rPr>
              <a:t>Разширяващ се банер (Expandable Banner) </a:t>
            </a:r>
            <a:r>
              <a:rPr lang="en-US" sz="2100" b="1" kern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ru-RU" sz="2100" kern="0" dirty="0">
                <a:solidFill>
                  <a:schemeClr val="tx1"/>
                </a:solidFill>
                <a:latin typeface="+mj-lt"/>
              </a:rPr>
              <a:t>Нестандартен интернет</a:t>
            </a:r>
            <a:r>
              <a:rPr lang="en-US" sz="2100" kern="0" dirty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2100" kern="0" dirty="0">
                <a:solidFill>
                  <a:schemeClr val="tx1"/>
                </a:solidFill>
                <a:latin typeface="+mj-lt"/>
              </a:rPr>
              <a:t>рекламен формат, при който изображението увеличава размерите си, когато потребителят премине с курсора върху него, след което се прибира в стандартна рекламна позиция.</a:t>
            </a:r>
            <a:endParaRPr lang="ru-RU" sz="2100" b="1" kern="0" dirty="0">
              <a:solidFill>
                <a:schemeClr val="tx1"/>
              </a:solidFill>
              <a:latin typeface="+mj-lt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1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Банерите. Видове. Основни понятия</a:t>
            </a:r>
          </a:p>
        </p:txBody>
      </p:sp>
    </p:spTree>
    <p:extLst>
      <p:ext uri="{BB962C8B-B14F-4D97-AF65-F5344CB8AC3E}">
        <p14:creationId xmlns:p14="http://schemas.microsoft.com/office/powerpoint/2010/main" val="264177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11188" y="1981199"/>
            <a:ext cx="7923212" cy="4113213"/>
          </a:xfrm>
          <a:prstGeom prst="rect">
            <a:avLst/>
          </a:prstGeom>
        </p:spPr>
        <p:txBody>
          <a:bodyPr/>
          <a:lstStyle/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b="1" kern="0" dirty="0">
                <a:solidFill>
                  <a:schemeClr val="tx1"/>
                </a:solidFill>
                <a:latin typeface="+mj-lt"/>
              </a:rPr>
              <a:t>Разлистващ се банер (Peel Ad) </a:t>
            </a:r>
            <a:r>
              <a:rPr lang="en-US" sz="2100" b="1" kern="0" dirty="0">
                <a:solidFill>
                  <a:schemeClr val="tx1"/>
                </a:solidFill>
                <a:latin typeface="+mj-lt"/>
              </a:rPr>
              <a:t>- </a:t>
            </a:r>
            <a:r>
              <a:rPr lang="ru-RU" sz="2100" kern="0" dirty="0">
                <a:solidFill>
                  <a:schemeClr val="tx1"/>
                </a:solidFill>
                <a:latin typeface="+mj-lt"/>
              </a:rPr>
              <a:t>Нестандартен </a:t>
            </a:r>
            <a:r>
              <a:rPr lang="ru-RU" sz="2100" kern="0" dirty="0" smtClean="0">
                <a:solidFill>
                  <a:schemeClr val="tx1"/>
                </a:solidFill>
                <a:latin typeface="+mj-lt"/>
              </a:rPr>
              <a:t>рекламен формат. При </a:t>
            </a:r>
            <a:r>
              <a:rPr lang="ru-RU" sz="2100" kern="0" dirty="0">
                <a:solidFill>
                  <a:schemeClr val="tx1"/>
                </a:solidFill>
                <a:latin typeface="+mj-lt"/>
              </a:rPr>
              <a:t>преминаване с курсора върху изображението, то се разлиства и открива второ изображение.</a:t>
            </a:r>
            <a:endParaRPr lang="ru-RU" sz="2100" b="1" kern="0" dirty="0">
              <a:solidFill>
                <a:schemeClr val="tx1"/>
              </a:solidFill>
              <a:latin typeface="+mj-lt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b="1" kern="0" dirty="0">
                <a:solidFill>
                  <a:schemeClr val="tx1"/>
                </a:solidFill>
                <a:latin typeface="+mj-lt"/>
              </a:rPr>
              <a:t>Eлектронна препратка/ хиперлинк/ линк</a:t>
            </a:r>
            <a:r>
              <a:rPr lang="en-US" sz="2100" b="1" kern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ru-RU" sz="2100" kern="0" dirty="0">
                <a:solidFill>
                  <a:schemeClr val="tx1"/>
                </a:solidFill>
                <a:latin typeface="+mj-lt"/>
              </a:rPr>
              <a:t>Връзка, обозначена в определена интернет страница, която позволява автоматизирано препращане към друга интернет страница, информационен ресурс или обект.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b="1" kern="0" dirty="0">
                <a:solidFill>
                  <a:schemeClr val="tx1"/>
                </a:solidFill>
                <a:latin typeface="+mj-lt"/>
              </a:rPr>
              <a:t>Преходна страница (Transition Ad) </a:t>
            </a:r>
            <a:r>
              <a:rPr lang="en-US" sz="2100" b="1" kern="0" dirty="0">
                <a:solidFill>
                  <a:schemeClr val="tx1"/>
                </a:solidFill>
                <a:latin typeface="+mj-lt"/>
              </a:rPr>
              <a:t>- </a:t>
            </a:r>
            <a:r>
              <a:rPr lang="ru-RU" sz="2100" kern="0" dirty="0">
                <a:solidFill>
                  <a:schemeClr val="tx1"/>
                </a:solidFill>
                <a:latin typeface="+mj-lt"/>
              </a:rPr>
              <a:t>Интернет рекламен формат, при който при първоначално зареждане на даден сайт на мястото на началната страницата се показва реклама.</a:t>
            </a:r>
            <a:endParaRPr lang="ru-RU" sz="2100" b="1" kern="0" dirty="0">
              <a:solidFill>
                <a:schemeClr val="tx1"/>
              </a:solidFill>
              <a:latin typeface="+mj-lt"/>
            </a:endParaRP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b="1" kern="0" dirty="0">
                <a:solidFill>
                  <a:schemeClr val="tx1"/>
                </a:solidFill>
                <a:latin typeface="+mj-lt"/>
              </a:rPr>
              <a:t>Текстова реклама (Text link)</a:t>
            </a:r>
            <a:r>
              <a:rPr lang="en-US" sz="2100" b="1" kern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ru-RU" sz="2100" kern="0" dirty="0">
                <a:solidFill>
                  <a:schemeClr val="tx1"/>
                </a:solidFill>
                <a:latin typeface="+mj-lt"/>
              </a:rPr>
              <a:t>Реклама без графично изображение, само текст, който препраща към страницата на рекламодателя.</a:t>
            </a:r>
          </a:p>
          <a:p>
            <a:pPr algn="just"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endParaRPr lang="ru-RU" sz="21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Банерите. Видове. Основни понятия</a:t>
            </a:r>
          </a:p>
        </p:txBody>
      </p:sp>
    </p:spTree>
    <p:extLst>
      <p:ext uri="{BB962C8B-B14F-4D97-AF65-F5344CB8AC3E}">
        <p14:creationId xmlns:p14="http://schemas.microsoft.com/office/powerpoint/2010/main" val="34385558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11188" y="1981201"/>
            <a:ext cx="8013700" cy="3679824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b="1" kern="0" dirty="0">
                <a:solidFill>
                  <a:schemeClr val="tx1"/>
                </a:solidFill>
                <a:latin typeface="+mn-lt"/>
                <a:ea typeface="+mn-ea"/>
              </a:rPr>
              <a:t>Контекстна реклама </a:t>
            </a:r>
            <a:r>
              <a:rPr lang="en-US" sz="2100" b="1" kern="0" dirty="0">
                <a:solidFill>
                  <a:schemeClr val="tx1"/>
                </a:solidFill>
                <a:latin typeface="+mn-lt"/>
                <a:ea typeface="+mn-ea"/>
              </a:rPr>
              <a:t>-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Разпознава интереса на потребителя на базата на търсени от него думи,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</a:rPr>
              <a:t>IP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адрес или по регистрация в някоя услуга. В резултат потребителят вижда рекламно послание с полезна за него информация в конкретния момент на търсенето, което рязко покачва ефективността на рекламата.</a:t>
            </a:r>
            <a:endParaRPr lang="en-US" sz="21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b="1" kern="0" dirty="0">
                <a:solidFill>
                  <a:schemeClr val="tx1"/>
                </a:solidFill>
                <a:latin typeface="+mn-lt"/>
                <a:ea typeface="+mn-ea"/>
              </a:rPr>
              <a:t>CPC (cost per click) Цена за един клик</a:t>
            </a:r>
            <a:r>
              <a:rPr lang="en-US" sz="2100" b="1" kern="0" dirty="0">
                <a:solidFill>
                  <a:schemeClr val="tx1"/>
                </a:solidFill>
                <a:latin typeface="+mn-lt"/>
                <a:ea typeface="+mn-ea"/>
              </a:rPr>
              <a:t> </a:t>
            </a:r>
            <a:endParaRPr lang="bg-BG" sz="2100" b="1" kern="0" dirty="0" smtClean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b="1" kern="0" dirty="0" smtClean="0">
                <a:solidFill>
                  <a:schemeClr val="tx1"/>
                </a:solidFill>
                <a:latin typeface="+mn-lt"/>
                <a:ea typeface="+mn-ea"/>
              </a:rPr>
              <a:t>CPM </a:t>
            </a:r>
            <a:r>
              <a:rPr lang="ru-RU" sz="2100" b="1" kern="0" dirty="0">
                <a:solidFill>
                  <a:schemeClr val="tx1"/>
                </a:solidFill>
                <a:latin typeface="+mn-lt"/>
                <a:ea typeface="+mn-ea"/>
              </a:rPr>
              <a:t>(CPT) - cost per mile / cost per thousand (1000) pageviews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- Цена за 1000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</a:rPr>
              <a:t>импресии. Заплащат се 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рекламните услуги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</a:rPr>
              <a:t>с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фиксирана цена за 1000 импресии.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100" b="1" kern="0" dirty="0">
                <a:solidFill>
                  <a:schemeClr val="tx1"/>
                </a:solidFill>
                <a:latin typeface="+mn-lt"/>
                <a:ea typeface="+mn-ea"/>
              </a:rPr>
              <a:t>CTR - Click Through Rate</a:t>
            </a:r>
            <a:r>
              <a:rPr lang="en-US" sz="2100" b="1" kern="0" dirty="0">
                <a:solidFill>
                  <a:schemeClr val="tx1"/>
                </a:solidFill>
                <a:latin typeface="+mn-lt"/>
                <a:ea typeface="+mn-ea"/>
              </a:rPr>
              <a:t> -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Съотношението брой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</a:rPr>
              <a:t>кликове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към брой импресии на рекламата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</a:rPr>
              <a:t>.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Показва доколко рекламата </a:t>
            </a:r>
            <a:r>
              <a:rPr lang="ru-RU" sz="2100" kern="0" dirty="0" smtClean="0">
                <a:solidFill>
                  <a:schemeClr val="tx1"/>
                </a:solidFill>
                <a:latin typeface="+mn-lt"/>
                <a:ea typeface="+mn-ea"/>
              </a:rPr>
              <a:t>е </a:t>
            </a:r>
            <a:r>
              <a:rPr lang="ru-RU" sz="2100" kern="0" dirty="0">
                <a:solidFill>
                  <a:schemeClr val="tx1"/>
                </a:solidFill>
                <a:latin typeface="+mn-lt"/>
                <a:ea typeface="+mn-ea"/>
              </a:rPr>
              <a:t>ефективна и какво е съотношението между потенциални и реални потребители.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Банерите. Видове. Основни понятия</a:t>
            </a:r>
          </a:p>
        </p:txBody>
      </p:sp>
    </p:spTree>
    <p:extLst>
      <p:ext uri="{BB962C8B-B14F-4D97-AF65-F5344CB8AC3E}">
        <p14:creationId xmlns:p14="http://schemas.microsoft.com/office/powerpoint/2010/main" val="3782341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0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bg-BG" sz="2800" b="1" dirty="0">
              <a:solidFill>
                <a:schemeClr val="accent4">
                  <a:lumMod val="65000"/>
                  <a:lumOff val="35000"/>
                </a:schemeClr>
              </a:solidFill>
              <a:latin typeface="Arial" pitchFamily="34" charset="0"/>
              <a:ea typeface="SimSun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85800" y="1981201"/>
            <a:ext cx="7772400" cy="3886200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CPV (Cost per visitor) Цена на брой посетители</a:t>
            </a:r>
            <a:r>
              <a:rPr lang="en-US" sz="2000" b="1" kern="0" dirty="0">
                <a:solidFill>
                  <a:schemeClr val="tx1"/>
                </a:solidFill>
                <a:latin typeface="+mn-lt"/>
                <a:ea typeface="+mn-ea"/>
              </a:rPr>
              <a:t> -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Една от по-малко разпространените форми на разплащане на рекламните услуги в Интернет. 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</a:rPr>
              <a:t>Тук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се отчитат не </a:t>
            </a:r>
            <a:r>
              <a:rPr lang="ru-RU" sz="2000" kern="0" dirty="0" smtClean="0">
                <a:solidFill>
                  <a:schemeClr val="tx1"/>
                </a:solidFill>
                <a:latin typeface="+mn-lt"/>
                <a:ea typeface="+mn-ea"/>
              </a:rPr>
              <a:t>кликовете,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а реалните посетители, т.е. преходите, които са използвани от потребителите.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CPA (cost per action) - цена за реално действие</a:t>
            </a:r>
            <a:r>
              <a:rPr lang="en-US" sz="2000" b="1" kern="0" dirty="0">
                <a:solidFill>
                  <a:schemeClr val="tx1"/>
                </a:solidFill>
                <a:latin typeface="+mn-lt"/>
                <a:ea typeface="+mn-ea"/>
              </a:rPr>
              <a:t> - </a:t>
            </a:r>
            <a:r>
              <a:rPr lang="bg-BG" sz="2000" kern="0" dirty="0">
                <a:solidFill>
                  <a:schemeClr val="tx1"/>
                </a:solidFill>
                <a:latin typeface="+mn-lt"/>
                <a:ea typeface="+mn-ea"/>
              </a:rPr>
              <a:t>р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екламодателят заплаща за конкретно действие, извършено от потребител. </a:t>
            </a: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Пример: 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за попълнени анкети и талони, форми за регистрация, директни запитвания или заявки за покупки или за абонаменти.</a:t>
            </a:r>
            <a:endParaRPr lang="ru-RU" sz="2000" b="1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ru-RU" sz="2000" b="1" kern="0" dirty="0">
                <a:solidFill>
                  <a:schemeClr val="tx1"/>
                </a:solidFill>
                <a:latin typeface="+mn-lt"/>
                <a:ea typeface="+mn-ea"/>
              </a:rPr>
              <a:t>CPS (cost per sale) - цена за една покупка- </a:t>
            </a:r>
            <a:r>
              <a:rPr lang="ru-RU" sz="2000" kern="0" dirty="0">
                <a:solidFill>
                  <a:schemeClr val="tx1"/>
                </a:solidFill>
                <a:latin typeface="+mn-lt"/>
                <a:ea typeface="+mn-ea"/>
              </a:rPr>
              <a:t>Рекламодателят не заплаща предварително ползваните рекламни услуги. Той осигурява процент от продажбите, извършени от потребители, посетили електронния магазин през дадена рекламна площадка. 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95288" y="765175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>
                <a:latin typeface="+mj-lt"/>
                <a:ea typeface="SimSun" charset="-122"/>
              </a:rPr>
              <a:t>Банерите. Видове. Основни понятия</a:t>
            </a:r>
          </a:p>
        </p:txBody>
      </p:sp>
    </p:spTree>
    <p:extLst>
      <p:ext uri="{BB962C8B-B14F-4D97-AF65-F5344CB8AC3E}">
        <p14:creationId xmlns:p14="http://schemas.microsoft.com/office/powerpoint/2010/main" val="37516944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935038" y="1484313"/>
            <a:ext cx="82089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bg-BG" sz="2400">
              <a:latin typeface="Arial" charset="0"/>
              <a:cs typeface="Arial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19099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Ценообразуване</a:t>
            </a:r>
            <a:endParaRPr lang="bg-BG" sz="4000" b="1" dirty="0">
              <a:latin typeface="+mj-lt"/>
              <a:ea typeface="SimSun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09599" y="2024743"/>
            <a:ext cx="7848601" cy="3842657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Как да изчислим цена за 1000 импресии -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Изчислението става като се умножат грантиран брой импресии на ден по желания процент заетост на позицията, след което се умножи по броя на дните, предвидени по медия плана и по цената за 1000 импресии, и се раздели на 1000.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b="1" kern="0" dirty="0" smtClean="0">
                <a:solidFill>
                  <a:schemeClr val="tx1"/>
                </a:solidFill>
                <a:latin typeface="+mn-lt"/>
                <a:ea typeface="+mn-ea"/>
              </a:rPr>
              <a:t>Пример</a:t>
            </a:r>
            <a:r>
              <a:rPr lang="ru-RU" sz="2200" b="1" kern="0" dirty="0">
                <a:solidFill>
                  <a:schemeClr val="tx1"/>
                </a:solidFill>
                <a:latin typeface="+mn-lt"/>
                <a:ea typeface="+mn-ea"/>
              </a:rPr>
              <a:t>: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Гарантиран брой импресии на ден </a:t>
            </a:r>
            <a:r>
              <a:rPr lang="ru-RU" sz="2200" kern="0" dirty="0" smtClean="0">
                <a:solidFill>
                  <a:schemeClr val="tx1"/>
                </a:solidFill>
                <a:latin typeface="+mn-lt"/>
                <a:ea typeface="+mn-ea"/>
              </a:rPr>
              <a:t>- </a:t>
            </a: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10 000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Желан процент ротация – 50% 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Предвидени дни по медиа план – 10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Цена на 1000 импресии – 15 лв.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200" kern="0" dirty="0">
                <a:solidFill>
                  <a:schemeClr val="tx1"/>
                </a:solidFill>
                <a:latin typeface="+mn-lt"/>
                <a:ea typeface="+mn-ea"/>
              </a:rPr>
              <a:t>10 000 x 50% x 10 x 15 / 1000 = 750 лв.</a:t>
            </a:r>
          </a:p>
        </p:txBody>
      </p:sp>
    </p:spTree>
    <p:extLst>
      <p:ext uri="{BB962C8B-B14F-4D97-AF65-F5344CB8AC3E}">
        <p14:creationId xmlns:p14="http://schemas.microsoft.com/office/powerpoint/2010/main" val="811681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09600" y="1981200"/>
            <a:ext cx="7924800" cy="4400550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</a:rPr>
              <a:t>Как да изчислим цена на клик - </a:t>
            </a: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Колко клика ще получите за определена сума.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2400" kern="0" dirty="0">
              <a:solidFill>
                <a:schemeClr val="tx1"/>
              </a:solidFill>
              <a:latin typeface="+mn-lt"/>
              <a:ea typeface="+mn-ea"/>
            </a:endParaRP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</a:rPr>
              <a:t>Пример: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b="1" kern="0" dirty="0">
                <a:solidFill>
                  <a:schemeClr val="tx1"/>
                </a:solidFill>
                <a:latin typeface="+mn-lt"/>
                <a:ea typeface="+mn-ea"/>
              </a:rPr>
              <a:t>Колко клика ще направи кампания за 200 лв. при цена на един клик 0,25 лв.?</a:t>
            </a:r>
          </a:p>
          <a:p>
            <a:pPr eaLnBrk="0" hangingPunct="0">
              <a:lnSpc>
                <a:spcPct val="80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sz="2400" kern="0" dirty="0">
                <a:solidFill>
                  <a:schemeClr val="tx1"/>
                </a:solidFill>
                <a:latin typeface="+mn-lt"/>
                <a:ea typeface="+mn-ea"/>
              </a:rPr>
              <a:t>200 лв. / 0,25 лв. за клик = 800 клика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19099" y="719138"/>
            <a:ext cx="8229600" cy="765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bg-BG" sz="4000" b="1" dirty="0" smtClean="0">
                <a:latin typeface="+mj-lt"/>
                <a:ea typeface="SimSun" charset="-122"/>
              </a:rPr>
              <a:t>Ценообразуване</a:t>
            </a:r>
            <a:endParaRPr lang="bg-BG" sz="4000" b="1" dirty="0">
              <a:latin typeface="+mj-lt"/>
              <a:ea typeface="SimSun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14400" y="5029200"/>
            <a:ext cx="6629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 eaLnBrk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en-US" sz="2400" kern="0" dirty="0">
                <a:solidFill>
                  <a:srgbClr val="000000"/>
                </a:solidFill>
              </a:rPr>
              <a:t>http://www.wowebook.com/</a:t>
            </a:r>
            <a:endParaRPr lang="bg-BG" sz="2400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07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1"/>
          <p:cNvSpPr txBox="1">
            <a:spLocks noChangeArrowheads="1"/>
          </p:cNvSpPr>
          <p:nvPr/>
        </p:nvSpPr>
        <p:spPr bwMode="auto">
          <a:xfrm>
            <a:off x="600075" y="1981200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19113" y="69215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Литература за курса</a:t>
            </a:r>
            <a:endParaRPr lang="bg-BG" sz="4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71150" y="2042318"/>
            <a:ext cx="7863250" cy="3910013"/>
          </a:xfrm>
          <a:prstGeom prst="rect">
            <a:avLst/>
          </a:prstGeom>
        </p:spPr>
        <p:txBody>
          <a:bodyPr/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000" dirty="0"/>
              <a:t>Patrick Carey, New Perspectives on HTML, CSS, and Dynamic HTML, 5th Edition, Course Technology, Boston, USA, ISBN-13: 978-1-111-52643-6 ISBN-10: 1-111-52643-5, 2017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Склар, Д., Принципи на уебдизайна. Четвърто издание, Дуо Дизайн, 2010, </a:t>
            </a:r>
            <a:r>
              <a:rPr lang="en-US" sz="2000" dirty="0"/>
              <a:t>I</a:t>
            </a:r>
            <a:r>
              <a:rPr lang="bg-BG" sz="2000" dirty="0"/>
              <a:t>SBN: 9789548396343</a:t>
            </a:r>
            <a:r>
              <a:rPr lang="en-US" sz="2000" dirty="0"/>
              <a:t>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Crowder, </a:t>
            </a:r>
            <a:r>
              <a:rPr lang="en-US" sz="2000" dirty="0"/>
              <a:t>Ph., </a:t>
            </a:r>
            <a:r>
              <a:rPr lang="bg-BG" sz="2000" dirty="0"/>
              <a:t>D</a:t>
            </a:r>
            <a:r>
              <a:rPr lang="en-US" sz="2000" dirty="0"/>
              <a:t>. </a:t>
            </a:r>
            <a:r>
              <a:rPr lang="bg-BG" sz="2000" dirty="0"/>
              <a:t>Crowder</a:t>
            </a:r>
            <a:r>
              <a:rPr lang="en-US" sz="2000" dirty="0"/>
              <a:t>.</a:t>
            </a:r>
            <a:r>
              <a:rPr lang="bg-BG" sz="2000" dirty="0"/>
              <a:t> Creating Web Sites. Bible, Third Edition, Wiley Publishing, Inc., 2008, ISBN: 978-0-4702-2363-5.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Frain</a:t>
            </a:r>
            <a:r>
              <a:rPr lang="en-US" sz="2000" dirty="0"/>
              <a:t>, B.,</a:t>
            </a:r>
            <a:r>
              <a:rPr lang="bg-BG" sz="2000" dirty="0"/>
              <a:t> Responsive Web Design with HTML5 and CSS3</a:t>
            </a:r>
            <a:r>
              <a:rPr lang="en-US" sz="2000" dirty="0"/>
              <a:t>, </a:t>
            </a:r>
            <a:r>
              <a:rPr lang="en-US" sz="2000" dirty="0" err="1"/>
              <a:t>Packt</a:t>
            </a:r>
            <a:r>
              <a:rPr lang="en-US" sz="2000" dirty="0"/>
              <a:t> Publishing Ltd., 2012, ISBN: 978-1-84969-318-9.</a:t>
            </a:r>
            <a:endParaRPr lang="bg-BG" sz="20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Duckett, J</a:t>
            </a:r>
            <a:r>
              <a:rPr lang="en-US" sz="2000" dirty="0"/>
              <a:t>.</a:t>
            </a:r>
            <a:r>
              <a:rPr lang="bg-BG" sz="2000" dirty="0"/>
              <a:t>  HTML and CSS: Design and Build Websites,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Inc., </a:t>
            </a:r>
            <a:r>
              <a:rPr lang="bg-BG" sz="2000" dirty="0"/>
              <a:t>2011, ISBN-10: 1118008189, ISBN-13: 978-1118008188.</a:t>
            </a:r>
          </a:p>
          <a:p>
            <a:pPr lvl="0"/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1491625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0077" y="1905000"/>
            <a:ext cx="8341521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</a:rPr>
              <a:t>Добрите текстове </a:t>
            </a:r>
            <a:r>
              <a:rPr lang="ru-RU" sz="2200" dirty="0" smtClean="0">
                <a:latin typeface="+mn-lt"/>
              </a:rPr>
              <a:t>-съдържателни</a:t>
            </a:r>
            <a:r>
              <a:rPr lang="ru-RU" sz="2200" dirty="0">
                <a:latin typeface="+mn-lt"/>
              </a:rPr>
              <a:t>, ясни и </a:t>
            </a:r>
            <a:r>
              <a:rPr lang="ru-RU" sz="2200" dirty="0" smtClean="0">
                <a:latin typeface="+mn-lt"/>
              </a:rPr>
              <a:t>изчерпателни </a:t>
            </a:r>
            <a:r>
              <a:rPr lang="ru-RU" sz="2200" dirty="0">
                <a:latin typeface="+mn-lt"/>
              </a:rPr>
              <a:t>са </a:t>
            </a:r>
            <a:r>
              <a:rPr lang="ru-RU" sz="2200" dirty="0" smtClean="0">
                <a:latin typeface="+mn-lt"/>
              </a:rPr>
              <a:t>голямо предимство</a:t>
            </a:r>
            <a:endParaRPr lang="ru-RU" sz="2200" dirty="0">
              <a:latin typeface="+mn-lt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+mn-lt"/>
              </a:rPr>
              <a:t>Писането </a:t>
            </a:r>
            <a:r>
              <a:rPr lang="ru-RU" sz="2200" dirty="0">
                <a:latin typeface="+mn-lt"/>
              </a:rPr>
              <a:t>на текстове </a:t>
            </a:r>
            <a:r>
              <a:rPr lang="ru-RU" sz="2200" dirty="0" smtClean="0">
                <a:latin typeface="+mn-lt"/>
              </a:rPr>
              <a:t>трябва </a:t>
            </a:r>
            <a:r>
              <a:rPr lang="ru-RU" sz="2200" dirty="0">
                <a:latin typeface="+mn-lt"/>
              </a:rPr>
              <a:t>да бъде </a:t>
            </a:r>
            <a:r>
              <a:rPr lang="ru-RU" sz="2200" dirty="0" smtClean="0">
                <a:latin typeface="+mn-lt"/>
              </a:rPr>
              <a:t>съобразено </a:t>
            </a:r>
            <a:r>
              <a:rPr lang="ru-RU" sz="2200" dirty="0">
                <a:latin typeface="+mn-lt"/>
              </a:rPr>
              <a:t>с ключовите думи, по които потребителите търсят </a:t>
            </a:r>
            <a:r>
              <a:rPr lang="ru-RU" sz="2200" dirty="0" smtClean="0">
                <a:latin typeface="+mn-lt"/>
              </a:rPr>
              <a:t> </a:t>
            </a:r>
            <a:endParaRPr lang="ru-RU" sz="2200" dirty="0">
              <a:latin typeface="+mn-lt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+mn-lt"/>
              </a:rPr>
              <a:t>Съдържанията трябва да </a:t>
            </a:r>
            <a:r>
              <a:rPr lang="ru-RU" sz="2200" dirty="0">
                <a:latin typeface="+mn-lt"/>
              </a:rPr>
              <a:t>бъдат написани: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</a:rPr>
              <a:t>К</a:t>
            </a:r>
            <a:r>
              <a:rPr lang="ru-RU" sz="2000" dirty="0" smtClean="0">
                <a:latin typeface="+mn-lt"/>
              </a:rPr>
              <a:t>омпетентно </a:t>
            </a:r>
            <a:r>
              <a:rPr lang="ru-RU" sz="2000" dirty="0">
                <a:latin typeface="+mn-lt"/>
              </a:rPr>
              <a:t>и професионално, ориентирани към </a:t>
            </a:r>
            <a:r>
              <a:rPr lang="ru-RU" sz="2000" dirty="0" smtClean="0">
                <a:latin typeface="+mn-lt"/>
              </a:rPr>
              <a:t>потребителя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n-lt"/>
              </a:rPr>
              <a:t>Кратко </a:t>
            </a:r>
            <a:r>
              <a:rPr lang="ru-RU" sz="2000" dirty="0">
                <a:latin typeface="+mn-lt"/>
              </a:rPr>
              <a:t>и ясно, за да задържите </a:t>
            </a:r>
            <a:r>
              <a:rPr lang="ru-RU" sz="2000" dirty="0" smtClean="0">
                <a:latin typeface="+mn-lt"/>
              </a:rPr>
              <a:t>вниманието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n-lt"/>
              </a:rPr>
              <a:t>Достатъчно </a:t>
            </a:r>
            <a:r>
              <a:rPr lang="ru-RU" sz="2000" dirty="0">
                <a:latin typeface="+mn-lt"/>
              </a:rPr>
              <a:t>изчерпателно, за да отговорите на всички евентуално възникнали </a:t>
            </a:r>
            <a:r>
              <a:rPr lang="ru-RU" sz="2000" dirty="0" smtClean="0">
                <a:latin typeface="+mn-lt"/>
              </a:rPr>
              <a:t>въпроси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n-lt"/>
              </a:rPr>
              <a:t>Въздействащо</a:t>
            </a:r>
            <a:r>
              <a:rPr lang="ru-RU" sz="2000" dirty="0">
                <a:latin typeface="+mn-lt"/>
              </a:rPr>
              <a:t>, за да събудите емоция и подтикнете към действие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538162" y="701947"/>
            <a:ext cx="8224837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bg-BG" altLang="bg-BG" b="1" kern="0" dirty="0" smtClean="0">
                <a:solidFill>
                  <a:schemeClr val="tx1"/>
                </a:solidFill>
              </a:rPr>
              <a:t>Някои съвети</a:t>
            </a:r>
          </a:p>
          <a:p>
            <a:endParaRPr lang="bg-BG" altLang="bg-BG" sz="2000" b="1" kern="0" dirty="0" smtClean="0">
              <a:solidFill>
                <a:schemeClr val="tx1"/>
              </a:solidFill>
            </a:endParaRPr>
          </a:p>
          <a:p>
            <a:r>
              <a:rPr lang="bg-BG" altLang="bg-BG" sz="3200" b="1" kern="0" dirty="0" smtClean="0">
                <a:solidFill>
                  <a:srgbClr val="0070C0"/>
                </a:solidFill>
              </a:rPr>
              <a:t>Съдържанието</a:t>
            </a:r>
          </a:p>
        </p:txBody>
      </p:sp>
    </p:spTree>
    <p:extLst>
      <p:ext uri="{BB962C8B-B14F-4D97-AF65-F5344CB8AC3E}">
        <p14:creationId xmlns:p14="http://schemas.microsoft.com/office/powerpoint/2010/main" val="252079627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1"/>
          <p:cNvSpPr txBox="1">
            <a:spLocks noChangeArrowheads="1"/>
          </p:cNvSpPr>
          <p:nvPr/>
        </p:nvSpPr>
        <p:spPr bwMode="auto">
          <a:xfrm>
            <a:off x="684212" y="2000794"/>
            <a:ext cx="8208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812800" indent="-808038" eaLnBrk="0" hangingPunct="0">
              <a:spcBef>
                <a:spcPts val="8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3200">
                <a:solidFill>
                  <a:srgbClr val="000000"/>
                </a:solidFill>
                <a:latin typeface="Calibri" pitchFamily="34" charset="0"/>
              </a:defRPr>
            </a:lvl1pPr>
            <a:lvl2pPr eaLnBrk="0" hangingPunct="0">
              <a:spcBef>
                <a:spcPts val="7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800">
                <a:solidFill>
                  <a:srgbClr val="000000"/>
                </a:solidFill>
                <a:latin typeface="Calibri" pitchFamily="34" charset="0"/>
              </a:defRPr>
            </a:lvl2pPr>
            <a:lvl3pPr eaLnBrk="0" hangingPunct="0">
              <a:spcBef>
                <a:spcPts val="600"/>
              </a:spcBef>
              <a:buChar char="•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400">
                <a:solidFill>
                  <a:srgbClr val="000000"/>
                </a:solidFill>
                <a:latin typeface="Calibri" pitchFamily="34" charset="0"/>
              </a:defRPr>
            </a:lvl3pPr>
            <a:lvl4pPr eaLnBrk="0" hangingPunct="0">
              <a:spcBef>
                <a:spcPts val="500"/>
              </a:spcBef>
              <a:buChar char="–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4pPr>
            <a:lvl5pPr eaLnBrk="0" hangingPunct="0">
              <a:spcBef>
                <a:spcPts val="500"/>
              </a:spcBef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Char char="»"/>
              <a:tabLst>
                <a:tab pos="812800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  <a:tab pos="9796463" algn="l"/>
              </a:tabLst>
              <a:defRPr sz="2000">
                <a:solidFill>
                  <a:srgbClr val="000000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50"/>
              </a:spcBef>
              <a:buClrTx/>
              <a:buFont typeface="Times New Roman" pitchFamily="18" charset="0"/>
              <a:buNone/>
            </a:pPr>
            <a:endParaRPr lang="bg-BG" altLang="en-US" sz="2400">
              <a:latin typeface="Arial" pitchFamily="34" charset="0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867989"/>
            <a:ext cx="8283575" cy="353695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 smtClean="0"/>
              <a:t>Freeman</a:t>
            </a:r>
            <a:r>
              <a:rPr lang="bg-BG" sz="2000" dirty="0"/>
              <a:t>, A. The Definitive Guide for HTML5. Apress, 2011, ISBN-10: 1430239603.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000" dirty="0"/>
              <a:t>McIntire</a:t>
            </a:r>
            <a:r>
              <a:rPr lang="bg-BG" sz="2000" dirty="0"/>
              <a:t>, </a:t>
            </a:r>
            <a:r>
              <a:rPr lang="en-US" sz="2000" dirty="0"/>
              <a:t>P</a:t>
            </a:r>
            <a:r>
              <a:rPr lang="bg-BG" sz="2000" dirty="0"/>
              <a:t>. Visual Design for the Modern Web</a:t>
            </a:r>
            <a:r>
              <a:rPr lang="en-US" sz="2000" dirty="0"/>
              <a:t>, </a:t>
            </a:r>
            <a:r>
              <a:rPr lang="bg-BG" sz="2000" dirty="0"/>
              <a:t>New Riders, 2011, ISBN</a:t>
            </a:r>
            <a:r>
              <a:rPr lang="en-US" sz="2000" dirty="0"/>
              <a:t>: </a:t>
            </a:r>
            <a:r>
              <a:rPr lang="bg-BG" sz="2000" dirty="0"/>
              <a:t>978-0-321-51538-4.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Osborn, J., Adobe Dreamweaver CS6 Digital Classroom, </a:t>
            </a:r>
            <a:r>
              <a:rPr lang="en-US" sz="2000" dirty="0"/>
              <a:t>John </a:t>
            </a:r>
            <a:r>
              <a:rPr lang="bg-BG" sz="2000" dirty="0"/>
              <a:t>Wiley</a:t>
            </a:r>
            <a:r>
              <a:rPr lang="en-US" sz="2000" dirty="0"/>
              <a:t> &amp; Sons, Inc.</a:t>
            </a:r>
            <a:r>
              <a:rPr lang="bg-BG" sz="2000" dirty="0"/>
              <a:t>, 2012, ISBN-10:111812409X, ISBN-13:978-1118124093.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Robbins</a:t>
            </a:r>
            <a:r>
              <a:rPr lang="en-US" sz="2000" dirty="0"/>
              <a:t>, J., </a:t>
            </a:r>
            <a:r>
              <a:rPr lang="bg-BG" sz="2000" dirty="0"/>
              <a:t>Learning Web Design: A Beginner's Guide to HTML, CSS, JavaScript, and Web Graphics</a:t>
            </a:r>
            <a:r>
              <a:rPr lang="en-US" sz="2000" dirty="0"/>
              <a:t>, Fourth Edition, </a:t>
            </a:r>
            <a:r>
              <a:rPr lang="bg-BG" sz="2000" dirty="0"/>
              <a:t>2012</a:t>
            </a:r>
            <a:r>
              <a:rPr lang="en-US" sz="2000" dirty="0"/>
              <a:t>, O’Reilly, </a:t>
            </a:r>
            <a:r>
              <a:rPr lang="bg-BG" sz="2000" dirty="0"/>
              <a:t>ISBN-10: 1449319270</a:t>
            </a:r>
            <a:r>
              <a:rPr lang="en-US" sz="2000" dirty="0"/>
              <a:t>, </a:t>
            </a:r>
            <a:r>
              <a:rPr lang="bg-BG" sz="2000" dirty="0"/>
              <a:t>ISBN-13: 978-1449319274</a:t>
            </a:r>
            <a:r>
              <a:rPr lang="en-US" sz="2000" dirty="0"/>
              <a:t>. </a:t>
            </a:r>
            <a:endParaRPr lang="bg-BG" sz="20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bg-BG" sz="2000" dirty="0"/>
              <a:t>The Definitive Guide for HTML5, by Adam Freeman, Apress, </a:t>
            </a:r>
            <a:r>
              <a:rPr lang="bg-BG" sz="2000" dirty="0" smtClean="0"/>
              <a:t>2011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JavaScript Essentials, by Sven Lennartz and Vitaly Friedman, Smashing Media GmbH, Freiburg, Germany, Dec. 2011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4429375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905000"/>
            <a:ext cx="792480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Pro jQuery, by Adam Freeman, Apress, Feb. 2012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bg-BG" sz="2000" dirty="0"/>
              <a:t>Patrick Carey</a:t>
            </a:r>
            <a:r>
              <a:rPr lang="en-US" sz="2000" dirty="0"/>
              <a:t>,</a:t>
            </a:r>
            <a:r>
              <a:rPr lang="bg-BG" sz="2000" dirty="0"/>
              <a:t> New Perspectives on HTML5 and CSS3, 7th Edition, Comprehensive</a:t>
            </a:r>
            <a:r>
              <a:rPr lang="en-US" sz="2000" dirty="0"/>
              <a:t>,</a:t>
            </a:r>
            <a:r>
              <a:rPr lang="bg-BG" sz="2000" dirty="0"/>
              <a:t> ISBN: 978-1-305-50393-9</a:t>
            </a:r>
            <a:r>
              <a:rPr lang="en-US" sz="2000" dirty="0"/>
              <a:t>, </a:t>
            </a:r>
            <a:r>
              <a:rPr lang="bg-BG" sz="2000" dirty="0"/>
              <a:t>Cengage Learning</a:t>
            </a:r>
            <a:r>
              <a:rPr lang="en-US" sz="2000" dirty="0"/>
              <a:t>,</a:t>
            </a:r>
            <a:r>
              <a:rPr lang="bg-BG" sz="2000" dirty="0"/>
              <a:t> Boston, MA  02210 USA</a:t>
            </a:r>
            <a:r>
              <a:rPr lang="en-US" sz="2000" dirty="0"/>
              <a:t>,2018</a:t>
            </a:r>
            <a:endParaRPr lang="bg-BG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Programming the Semantic Web, by Toby </a:t>
            </a:r>
            <a:r>
              <a:rPr lang="en-US" sz="2000" dirty="0" err="1"/>
              <a:t>Segaran</a:t>
            </a:r>
            <a:r>
              <a:rPr lang="en-US" sz="2000" dirty="0"/>
              <a:t>; Colin Evans; Jamie Taylor, O'Reilly Media, Inc., July 14,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Mobile Design for iPhone and iPad, Sven </a:t>
            </a:r>
            <a:r>
              <a:rPr lang="en-US" sz="2000" dirty="0" err="1"/>
              <a:t>Lennartz</a:t>
            </a:r>
            <a:r>
              <a:rPr lang="en-US" sz="2000" dirty="0"/>
              <a:t>, </a:t>
            </a:r>
            <a:r>
              <a:rPr lang="en-US" sz="2000" dirty="0" err="1"/>
              <a:t>Vitaly</a:t>
            </a:r>
            <a:r>
              <a:rPr lang="en-US" sz="2000" dirty="0"/>
              <a:t> Friedman, Adobe Flash Professional CS5, Katherine </a:t>
            </a:r>
            <a:r>
              <a:rPr lang="en-US" sz="2000" dirty="0" smtClean="0"/>
              <a:t>Ulrich,2010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Professional Workflow for Web designers, Luke Reimer, </a:t>
            </a:r>
            <a:r>
              <a:rPr lang="en-US" sz="2000" dirty="0" smtClean="0"/>
              <a:t>2011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/>
              <a:t>Flexible Web Design: Creating Liquid and Elastic Layouts with CSS, Zoe </a:t>
            </a:r>
            <a:r>
              <a:rPr lang="en-US" sz="2000" dirty="0" err="1"/>
              <a:t>Mickley</a:t>
            </a:r>
            <a:r>
              <a:rPr lang="en-US" sz="2000" dirty="0"/>
              <a:t> </a:t>
            </a:r>
            <a:r>
              <a:rPr lang="en-US" sz="2000" dirty="0" err="1"/>
              <a:t>Gillenwater</a:t>
            </a:r>
            <a:r>
              <a:rPr lang="en-US" sz="2000" dirty="0"/>
              <a:t>, 2009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u="sng" dirty="0">
                <a:solidFill>
                  <a:srgbClr val="002060"/>
                </a:solidFill>
              </a:rPr>
              <a:t>http://www.wowebook.com/</a:t>
            </a:r>
            <a:endParaRPr lang="bg-BG" sz="2000" u="sng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bg-BG" sz="2000" u="sng" dirty="0">
                <a:solidFill>
                  <a:srgbClr val="002060"/>
                </a:solidFill>
              </a:rPr>
              <a:t>http://www.w3schools.com/</a:t>
            </a:r>
          </a:p>
          <a:p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48719" y="990600"/>
            <a:ext cx="8229600" cy="50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Литература</a:t>
            </a:r>
            <a:endParaRPr lang="bg-BG" sz="40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1753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0076" y="2057400"/>
            <a:ext cx="7884323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/>
              <a:t>Какви менюта и подменюта са </a:t>
            </a:r>
            <a:r>
              <a:rPr lang="ru-RU" sz="2400" dirty="0" smtClean="0"/>
              <a:t>необходими</a:t>
            </a:r>
            <a:r>
              <a:rPr lang="ru-RU" sz="2400" dirty="0"/>
              <a:t>? </a:t>
            </a:r>
            <a:endParaRPr lang="ru-RU" sz="2400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/>
              <a:t>Нека не забравяме, че </a:t>
            </a:r>
            <a:r>
              <a:rPr lang="ru-RU" sz="2400" dirty="0"/>
              <a:t>както хората, така и търсещите машини обичат простата, линейна структура. </a:t>
            </a:r>
            <a:endParaRPr lang="ru-RU" sz="2400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/>
              <a:t>Всяко съдържание </a:t>
            </a:r>
            <a:r>
              <a:rPr lang="ru-RU" sz="2400" dirty="0"/>
              <a:t>е добре да бъде на не повече от 2 клика от началната страница. </a:t>
            </a:r>
            <a:endParaRPr lang="ru-RU" sz="2400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/>
              <a:t>Така </a:t>
            </a:r>
            <a:r>
              <a:rPr lang="ru-RU" sz="2400" dirty="0"/>
              <a:t>потребителят ще се ориентира бързо и лесно. Ако го затрудните - той ще загуби търпение и ще отиде при конкуренцията.</a:t>
            </a:r>
            <a:endParaRPr lang="ru-RU" sz="2000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538162" y="701947"/>
            <a:ext cx="8224837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bg-BG" altLang="bg-BG" b="1" kern="0" dirty="0" smtClean="0">
                <a:solidFill>
                  <a:srgbClr val="000000"/>
                </a:solidFill>
              </a:rPr>
              <a:t>Някои съвети</a:t>
            </a:r>
          </a:p>
          <a:p>
            <a:endParaRPr lang="bg-BG" altLang="bg-BG" sz="2000" b="1" kern="0" dirty="0" smtClean="0">
              <a:solidFill>
                <a:srgbClr val="000000"/>
              </a:solidFill>
            </a:endParaRPr>
          </a:p>
          <a:p>
            <a:r>
              <a:rPr lang="bg-BG" altLang="bg-BG" sz="3200" b="1" kern="0" dirty="0" smtClean="0">
                <a:solidFill>
                  <a:srgbClr val="0070C0"/>
                </a:solidFill>
              </a:rPr>
              <a:t>Навигацията</a:t>
            </a:r>
          </a:p>
        </p:txBody>
      </p:sp>
    </p:spTree>
    <p:extLst>
      <p:ext uri="{BB962C8B-B14F-4D97-AF65-F5344CB8AC3E}">
        <p14:creationId xmlns:p14="http://schemas.microsoft.com/office/powerpoint/2010/main" val="252632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0076" y="2057400"/>
            <a:ext cx="7884323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+mj-lt"/>
              </a:rPr>
              <a:t>Тук ще трябва да се имат предвид доста неща: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j-lt"/>
              </a:rPr>
              <a:t>Стила и идентичността на организацията- </a:t>
            </a:r>
            <a:r>
              <a:rPr lang="ru-RU" sz="2000" dirty="0">
                <a:latin typeface="+mj-lt"/>
              </a:rPr>
              <a:t>лого,  фирмени цветове</a:t>
            </a:r>
            <a:r>
              <a:rPr lang="ru-RU" sz="2000" dirty="0" smtClean="0">
                <a:latin typeface="+mj-lt"/>
              </a:rPr>
              <a:t>.</a:t>
            </a:r>
            <a:endParaRPr lang="ru-RU" sz="20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j-lt"/>
              </a:rPr>
              <a:t>Новите </a:t>
            </a:r>
            <a:r>
              <a:rPr lang="ru-RU" sz="2000" dirty="0">
                <a:latin typeface="+mj-lt"/>
              </a:rPr>
              <a:t>тенденции в уеб </a:t>
            </a:r>
            <a:r>
              <a:rPr lang="ru-RU" sz="2000" dirty="0" smtClean="0">
                <a:latin typeface="+mj-lt"/>
              </a:rPr>
              <a:t>дизайна</a:t>
            </a:r>
            <a:endParaRPr lang="ru-RU" sz="20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 smtClean="0">
              <a:latin typeface="+mj-lt"/>
            </a:endParaRPr>
          </a:p>
          <a:p>
            <a:r>
              <a:rPr lang="ru-RU" sz="2400" dirty="0">
                <a:latin typeface="+mj-lt"/>
              </a:rPr>
              <a:t>Техническите изисквания към един съвременен уеб </a:t>
            </a:r>
            <a:r>
              <a:rPr lang="ru-RU" sz="2400" dirty="0" smtClean="0">
                <a:latin typeface="+mj-lt"/>
              </a:rPr>
              <a:t>сайт: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j-lt"/>
              </a:rPr>
              <a:t> респонсив </a:t>
            </a:r>
            <a:r>
              <a:rPr lang="ru-RU" sz="2000" dirty="0">
                <a:latin typeface="+mj-lt"/>
              </a:rPr>
              <a:t>дизайн, за да се чете добре и от мобилни устройства, </a:t>
            </a:r>
            <a:endParaRPr lang="ru-RU" sz="2000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j-lt"/>
              </a:rPr>
              <a:t>липса </a:t>
            </a:r>
            <a:r>
              <a:rPr lang="ru-RU" sz="2000" dirty="0">
                <a:latin typeface="+mj-lt"/>
              </a:rPr>
              <a:t>на флаш, за да е видим за търсачките, </a:t>
            </a:r>
            <a:endParaRPr lang="ru-RU" sz="2000" dirty="0" smtClean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+mj-lt"/>
              </a:rPr>
              <a:t>олекотена </a:t>
            </a:r>
            <a:r>
              <a:rPr lang="ru-RU" sz="2000" dirty="0">
                <a:latin typeface="+mj-lt"/>
              </a:rPr>
              <a:t>графика за бързодействие и т.н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538162" y="701947"/>
            <a:ext cx="8224837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bg-BG" altLang="bg-BG" b="1" kern="0" dirty="0" smtClean="0">
                <a:solidFill>
                  <a:srgbClr val="000000"/>
                </a:solidFill>
              </a:rPr>
              <a:t>Някои съвети</a:t>
            </a:r>
          </a:p>
          <a:p>
            <a:endParaRPr lang="bg-BG" altLang="bg-BG" sz="2000" b="1" kern="0" dirty="0" smtClean="0">
              <a:solidFill>
                <a:srgbClr val="000000"/>
              </a:solidFill>
            </a:endParaRPr>
          </a:p>
          <a:p>
            <a:r>
              <a:rPr lang="bg-BG" altLang="bg-BG" sz="3200" b="1" kern="0" dirty="0" smtClean="0">
                <a:solidFill>
                  <a:srgbClr val="0070C0"/>
                </a:solidFill>
              </a:rPr>
              <a:t>Дизайнът</a:t>
            </a:r>
          </a:p>
        </p:txBody>
      </p:sp>
    </p:spTree>
    <p:extLst>
      <p:ext uri="{BB962C8B-B14F-4D97-AF65-F5344CB8AC3E}">
        <p14:creationId xmlns:p14="http://schemas.microsoft.com/office/powerpoint/2010/main" val="1141754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4530</TotalTime>
  <Words>4853</Words>
  <Application>Microsoft Office PowerPoint</Application>
  <PresentationFormat>On-screen Show (4:3)</PresentationFormat>
  <Paragraphs>550</Paragraphs>
  <Slides>71</Slides>
  <Notes>58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2" baseType="lpstr">
      <vt:lpstr>Office Theme</vt:lpstr>
      <vt:lpstr>PowerPoint Presentation</vt:lpstr>
      <vt:lpstr>Тема 3</vt:lpstr>
      <vt:lpstr>Какво обхваща Уеб дизайнът?</vt:lpstr>
      <vt:lpstr>УЕБ дизайн</vt:lpstr>
      <vt:lpstr>Ключови думи на Уеб дизайна</vt:lpstr>
      <vt:lpstr>Характеристики на добрия УЕБ дизайн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Тодорка Глушкова</dc:creator>
  <cp:lastModifiedBy>Тодорка Глушкова</cp:lastModifiedBy>
  <cp:revision>49</cp:revision>
  <dcterms:created xsi:type="dcterms:W3CDTF">2018-12-23T09:23:59Z</dcterms:created>
  <dcterms:modified xsi:type="dcterms:W3CDTF">2020-01-15T17:26:07Z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TC100690461033</vt:lpwstr>
  </property>
</Properties>
</file>