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60" r:id="rId36"/>
    <p:sldId id="361" r:id="rId37"/>
    <p:sldId id="362" r:id="rId38"/>
    <p:sldId id="363" r:id="rId39"/>
    <p:sldId id="366" r:id="rId40"/>
    <p:sldId id="367" r:id="rId41"/>
    <p:sldId id="368" r:id="rId42"/>
    <p:sldId id="369" r:id="rId43"/>
    <p:sldId id="370" r:id="rId44"/>
    <p:sldId id="371" r:id="rId45"/>
    <p:sldId id="372" r:id="rId46"/>
    <p:sldId id="374" r:id="rId47"/>
    <p:sldId id="376" r:id="rId48"/>
    <p:sldId id="377" r:id="rId49"/>
    <p:sldId id="319" r:id="rId50"/>
    <p:sldId id="320" r:id="rId51"/>
    <p:sldId id="322" r:id="rId5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 varScale="1">
        <p:scale>
          <a:sx n="110" d="100"/>
          <a:sy n="110" d="100"/>
        </p:scale>
        <p:origin x="1620" y="84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741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236FA-4646-47D6-B5FF-7705AADBCC34}" type="datetimeFigureOut">
              <a:rPr lang="bg-BG" smtClean="0"/>
              <a:t>16.1.2020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47047-80BC-4C8F-B077-B0953932F4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331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72708" name="Date Placeholder 3"/>
          <p:cNvSpPr>
            <a:spLocks noGrp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9EA6598-163D-4630-A860-6C74F1894EA5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1/16/2020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70AD967-7C12-496A-A2F5-3FDD7C4975E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567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B2B06BB-7B57-4BE4-9B67-E09CB5A0A194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1/16/2020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0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AF287FB-AA4E-4CC5-9EA6-5C0418681D9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49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1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21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691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AABECE-262E-44E4-B202-60318D1F568A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1/16/2020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0C09BAE-19ED-4C31-AB9D-F497A4DC7A16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50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31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067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bg-BG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bg-BG" noProof="0" smtClean="0"/>
              <a:t>Click to edit Master subtitle style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AA621D0-51B8-4E12-98AC-7F742F963DD0}" type="slidenum">
              <a:rPr lang="en-US" altLang="bg-BG"/>
              <a:pPr/>
              <a:t>‹#›</a:t>
            </a:fld>
            <a:endParaRPr lang="en-US" alt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04A68-9846-427C-9F2B-127F2EF12EAD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944010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F93601-6C99-4E38-9071-22ED02D1DB61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829730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2626A8-0640-4B0D-93D2-6E1E60B8F5ED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525991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0FC20-E9A8-483B-9B17-785BFF15FDBE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212012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E3EC9-E63B-46FA-A357-C71ECB2B930F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65676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412B1-9944-44AF-9A48-53E89C227175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665633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2F273-033D-4E92-85E6-BA4A49D34DE4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908395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A8B1B-98FC-4A97-A1AB-1D106D1E6C4E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633541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DBCBF-AEDD-44C3-885E-E250CE913373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92153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7C79D-4480-4831-88C0-615034B43220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28685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text styles</a:t>
            </a:r>
          </a:p>
          <a:p>
            <a:pPr lvl="1"/>
            <a:r>
              <a:rPr lang="en-US" altLang="bg-BG" smtClean="0"/>
              <a:t>Second level</a:t>
            </a:r>
          </a:p>
          <a:p>
            <a:pPr lvl="2"/>
            <a:r>
              <a:rPr lang="en-US" altLang="bg-BG" smtClean="0"/>
              <a:t>Third level</a:t>
            </a:r>
          </a:p>
          <a:p>
            <a:pPr lvl="3"/>
            <a:r>
              <a:rPr lang="en-US" altLang="bg-BG" smtClean="0"/>
              <a:t>Fourth level</a:t>
            </a:r>
          </a:p>
          <a:p>
            <a:pPr lvl="4"/>
            <a:r>
              <a:rPr lang="en-US" altLang="bg-BG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7D662EC-C11F-46D7-B938-AB5E3B3458BA}" type="slidenum">
              <a:rPr lang="en-US" altLang="bg-BG"/>
              <a:pPr/>
              <a:t>‹#›</a:t>
            </a:fld>
            <a:endParaRPr lang="en-US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034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381000" y="684100"/>
            <a:ext cx="8763000" cy="1138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440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Езици и речници</a:t>
            </a:r>
          </a:p>
        </p:txBody>
      </p:sp>
      <p:sp>
        <p:nvSpPr>
          <p:cNvPr id="5" name="Rectangle 4"/>
          <p:cNvSpPr/>
          <p:nvPr/>
        </p:nvSpPr>
        <p:spPr>
          <a:xfrm>
            <a:off x="658087" y="2133600"/>
            <a:ext cx="7848600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bg-BG" sz="2800" dirty="0"/>
              <a:t>Описанието на отношенията изисква документи, чрез които да се представят в УЕБ думи и логика, чрез която да се описват връзките между тези думи.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bg-BG" sz="2800" b="1" dirty="0"/>
              <a:t>Онтологията</a:t>
            </a:r>
            <a:r>
              <a:rPr lang="en-US" sz="2800" b="1" dirty="0"/>
              <a:t>(ontology)</a:t>
            </a:r>
            <a:r>
              <a:rPr lang="bg-BG" sz="2800" dirty="0"/>
              <a:t> е речник, описващ обектите и отношенията между тях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bg-BG" sz="2800" b="1" dirty="0"/>
              <a:t>Схемата</a:t>
            </a:r>
            <a:r>
              <a:rPr lang="en-US" sz="2800" b="1" dirty="0"/>
              <a:t>(schema)</a:t>
            </a:r>
            <a:r>
              <a:rPr lang="bg-BG" sz="2800" dirty="0"/>
              <a:t> е метод за организиране на информацията</a:t>
            </a:r>
          </a:p>
          <a:p>
            <a:pPr>
              <a:buClr>
                <a:srgbClr val="000000"/>
              </a:buClr>
              <a:buSzPct val="100000"/>
              <a:buFont typeface="Wingdings" pitchFamily="2" charset="2"/>
              <a:buChar char="q"/>
              <a:defRPr/>
            </a:pPr>
            <a:endParaRPr lang="ru-RU" sz="28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8457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-152400" y="1066800"/>
            <a:ext cx="9144000" cy="1138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4400" kern="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Някои средства </a:t>
            </a:r>
            <a:r>
              <a:rPr lang="bg-BG" sz="440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за работа със схеми и онтологии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2438400"/>
            <a:ext cx="7924800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300" b="1" dirty="0">
                <a:solidFill>
                  <a:schemeClr val="tx1"/>
                </a:solidFill>
              </a:rPr>
              <a:t>RDF Vocabulary Description Language schema (RDFS)</a:t>
            </a:r>
            <a:r>
              <a:rPr lang="bg-BG" sz="2300" b="1" dirty="0">
                <a:solidFill>
                  <a:schemeClr val="tx1"/>
                </a:solidFill>
              </a:rPr>
              <a:t> </a:t>
            </a:r>
            <a:r>
              <a:rPr lang="bg-BG" sz="2300" dirty="0">
                <a:solidFill>
                  <a:schemeClr val="tx1"/>
                </a:solidFill>
              </a:rPr>
              <a:t>-създава базовата езикова рамка (</a:t>
            </a:r>
            <a:r>
              <a:rPr lang="en-US" sz="2300" dirty="0">
                <a:solidFill>
                  <a:schemeClr val="tx1"/>
                </a:solidFill>
              </a:rPr>
              <a:t>framework)</a:t>
            </a:r>
            <a:r>
              <a:rPr lang="bg-BG" sz="2300" dirty="0">
                <a:solidFill>
                  <a:schemeClr val="tx1"/>
                </a:solidFill>
              </a:rPr>
              <a:t> посредством добавяне на класове, подкласове и свойства към ресурсите;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300" b="1" dirty="0" smtClean="0">
                <a:solidFill>
                  <a:schemeClr val="tx1"/>
                </a:solidFill>
              </a:rPr>
              <a:t>Web </a:t>
            </a:r>
            <a:r>
              <a:rPr lang="ru-RU" sz="2300" b="1" dirty="0">
                <a:solidFill>
                  <a:schemeClr val="tx1"/>
                </a:solidFill>
              </a:rPr>
              <a:t>Ontology Language (OWL)</a:t>
            </a:r>
            <a:r>
              <a:rPr lang="ru-RU" sz="2300" dirty="0">
                <a:solidFill>
                  <a:schemeClr val="tx1"/>
                </a:solidFill>
              </a:rPr>
              <a:t>–формализира онтологиите, описва отношения между класовете и използва логика за извършване на дедукции. Може да формира нови класове на базата на съществуващата информация.</a:t>
            </a:r>
          </a:p>
          <a:p>
            <a:pPr>
              <a:buFont typeface="Wingdings" pitchFamily="2" charset="2"/>
              <a:buChar char="q"/>
              <a:defRPr/>
            </a:pPr>
            <a:endParaRPr lang="bg-BG" sz="2200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100000"/>
              <a:buFont typeface="Wingdings" pitchFamily="2" charset="2"/>
              <a:buChar char="q"/>
              <a:defRPr/>
            </a:pPr>
            <a:endParaRPr lang="ru-RU" sz="22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07603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593771" y="2057400"/>
            <a:ext cx="7993062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altLang="en-US" sz="2800" dirty="0">
                <a:solidFill>
                  <a:schemeClr val="tx1"/>
                </a:solidFill>
              </a:rPr>
              <a:t>Трудни за създаване, реализиране и поддържане;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altLang="en-US" sz="2800" dirty="0">
                <a:solidFill>
                  <a:schemeClr val="tx1"/>
                </a:solidFill>
              </a:rPr>
              <a:t>В зависимост от областта могат да включват огромни на брой дефиниции и отношения.</a:t>
            </a:r>
          </a:p>
          <a:p>
            <a:pPr>
              <a:defRPr/>
            </a:pPr>
            <a:endParaRPr lang="ru-RU" altLang="en-US" sz="28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altLang="en-US" sz="2800" b="1" dirty="0">
                <a:solidFill>
                  <a:schemeClr val="tx1"/>
                </a:solidFill>
              </a:rPr>
              <a:t>Препоръчва се да се използват логика и </a:t>
            </a:r>
          </a:p>
          <a:p>
            <a:pPr algn="ctr">
              <a:defRPr/>
            </a:pPr>
            <a:r>
              <a:rPr lang="ru-RU" altLang="en-US" sz="2800" b="1" dirty="0">
                <a:solidFill>
                  <a:schemeClr val="tx1"/>
                </a:solidFill>
              </a:rPr>
              <a:t>правила съвместно с онтологиите.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762000" y="535442"/>
            <a:ext cx="7772400" cy="1138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440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Проблеми при работа с онтологии</a:t>
            </a:r>
          </a:p>
        </p:txBody>
      </p:sp>
    </p:spTree>
    <p:extLst>
      <p:ext uri="{BB962C8B-B14F-4D97-AF65-F5344CB8AC3E}">
        <p14:creationId xmlns:p14="http://schemas.microsoft.com/office/powerpoint/2010/main" val="1587064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 idx="4294967295"/>
          </p:nvPr>
        </p:nvSpPr>
        <p:spPr>
          <a:xfrm>
            <a:off x="574675" y="609600"/>
            <a:ext cx="8523287" cy="11382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bg-BG" dirty="0" smtClean="0">
                <a:solidFill>
                  <a:schemeClr val="tx1"/>
                </a:solidFill>
              </a:rPr>
              <a:t>Архитектура на Уеб: </a:t>
            </a:r>
            <a:br>
              <a:rPr lang="bg-BG" dirty="0" smtClean="0">
                <a:solidFill>
                  <a:schemeClr val="tx1"/>
                </a:solidFill>
              </a:rPr>
            </a:br>
            <a:r>
              <a:rPr lang="bg-BG" dirty="0" smtClean="0">
                <a:solidFill>
                  <a:schemeClr val="tx1"/>
                </a:solidFill>
              </a:rPr>
              <a:t>клиент-сървър модел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4294967295"/>
          </p:nvPr>
        </p:nvSpPr>
        <p:spPr>
          <a:xfrm>
            <a:off x="574674" y="1905000"/>
            <a:ext cx="3584575" cy="4349750"/>
          </a:xfrm>
        </p:spPr>
        <p:txBody>
          <a:bodyPr/>
          <a:lstStyle/>
          <a:p>
            <a:pPr eaLnBrk="1" hangingPunct="1"/>
            <a:r>
              <a:rPr lang="bg-BG" altLang="en-US" sz="2800" dirty="0" smtClean="0">
                <a:solidFill>
                  <a:schemeClr val="tx1"/>
                </a:solidFill>
              </a:rPr>
              <a:t>Двуслоен модел:</a:t>
            </a:r>
          </a:p>
          <a:p>
            <a:r>
              <a:rPr lang="bg-BG" altLang="en-US" sz="2000" dirty="0" smtClean="0">
                <a:solidFill>
                  <a:schemeClr val="tx1"/>
                </a:solidFill>
              </a:rPr>
              <a:t>Клиенти</a:t>
            </a:r>
          </a:p>
          <a:p>
            <a:r>
              <a:rPr lang="bg-BG" altLang="en-US" sz="2000" dirty="0" smtClean="0">
                <a:solidFill>
                  <a:schemeClr val="tx1"/>
                </a:solidFill>
              </a:rPr>
              <a:t>Сървъри</a:t>
            </a:r>
          </a:p>
          <a:p>
            <a:pPr eaLnBrk="1" hangingPunct="1">
              <a:buFont typeface="Wingdings" pitchFamily="2" charset="2"/>
              <a:buChar char="q"/>
            </a:pPr>
            <a:endParaRPr lang="bg-BG" altLang="en-US" sz="28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Char char="q"/>
            </a:pPr>
            <a:endParaRPr lang="bg-BG" altLang="en-US" sz="28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Char char="q"/>
            </a:pPr>
            <a:endParaRPr lang="bg-BG" altLang="en-US" sz="28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Char char="q"/>
            </a:pPr>
            <a:endParaRPr lang="bg-BG" altLang="en-US" sz="2800" dirty="0" smtClean="0">
              <a:solidFill>
                <a:schemeClr val="tx1"/>
              </a:solidFill>
            </a:endParaRPr>
          </a:p>
        </p:txBody>
      </p:sp>
      <p:pic>
        <p:nvPicPr>
          <p:cNvPr id="27652" name="Picture 4" descr="http://t2.gstatic.com/images?q=tbn:ANd9GcT5Rt9mawTltF93O8cp-W-TYPxAfb2o43f4tNCrCdm0WUpVRNhCM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2997200"/>
            <a:ext cx="33528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6" descr="2-Tier Client/Server Architectur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59000"/>
            <a:ext cx="5105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4028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 idx="4294967295"/>
          </p:nvPr>
        </p:nvSpPr>
        <p:spPr>
          <a:xfrm>
            <a:off x="609600" y="609600"/>
            <a:ext cx="8224837" cy="11382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bg-BG" dirty="0" smtClean="0">
                <a:solidFill>
                  <a:schemeClr val="tx1"/>
                </a:solidFill>
              </a:rPr>
              <a:t>Архитектура на Уеб: </a:t>
            </a:r>
            <a:br>
              <a:rPr lang="bg-BG" dirty="0" smtClean="0">
                <a:solidFill>
                  <a:schemeClr val="tx1"/>
                </a:solidFill>
              </a:rPr>
            </a:br>
            <a:r>
              <a:rPr lang="bg-BG" dirty="0" smtClean="0">
                <a:solidFill>
                  <a:schemeClr val="tx1"/>
                </a:solidFill>
              </a:rPr>
              <a:t>трислоен модел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4294967295"/>
          </p:nvPr>
        </p:nvSpPr>
        <p:spPr>
          <a:xfrm>
            <a:off x="685800" y="2032000"/>
            <a:ext cx="3429000" cy="4826000"/>
          </a:xfrm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bg-BG" altLang="en-US" sz="2000" dirty="0" smtClean="0">
                <a:solidFill>
                  <a:schemeClr val="tx1"/>
                </a:solidFill>
              </a:rPr>
              <a:t>Презентационен слой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bg-BG" altLang="en-US" sz="2000" dirty="0" smtClean="0">
                <a:solidFill>
                  <a:schemeClr val="tx1"/>
                </a:solidFill>
              </a:rPr>
              <a:t>Бизнес (логически) слой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bg-BG" altLang="en-US" sz="2000" dirty="0" smtClean="0">
                <a:solidFill>
                  <a:schemeClr val="tx1"/>
                </a:solidFill>
              </a:rPr>
              <a:t>Слой данни</a:t>
            </a:r>
          </a:p>
          <a:p>
            <a:pPr eaLnBrk="1" hangingPunct="1">
              <a:buFont typeface="Wingdings" pitchFamily="2" charset="2"/>
              <a:buChar char="q"/>
            </a:pPr>
            <a:endParaRPr lang="bg-BG" altLang="en-US" sz="20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Char char="q"/>
            </a:pPr>
            <a:endParaRPr lang="bg-BG" altLang="en-US" sz="20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Char char="q"/>
            </a:pPr>
            <a:endParaRPr lang="bg-BG" altLang="en-US" sz="20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Char char="q"/>
            </a:pPr>
            <a:endParaRPr lang="bg-BG" altLang="en-US" sz="2000" dirty="0" smtClean="0">
              <a:solidFill>
                <a:schemeClr val="tx1"/>
              </a:solidFill>
            </a:endParaRPr>
          </a:p>
        </p:txBody>
      </p:sp>
      <p:pic>
        <p:nvPicPr>
          <p:cNvPr id="28676" name="Picture 2" descr="2-Tier Client/Server Architectur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29000"/>
            <a:ext cx="3536950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2" descr="File:Overview of a three-tier application vectorVersion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209800"/>
            <a:ext cx="4316413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69700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 idx="4294967295"/>
          </p:nvPr>
        </p:nvSpPr>
        <p:spPr>
          <a:xfrm>
            <a:off x="457200" y="555308"/>
            <a:ext cx="8686800" cy="11382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bg-BG" dirty="0" smtClean="0">
                <a:solidFill>
                  <a:schemeClr val="tx1"/>
                </a:solidFill>
              </a:rPr>
              <a:t>Архитектура на Уеб: </a:t>
            </a:r>
            <a:br>
              <a:rPr lang="bg-BG" dirty="0" smtClean="0">
                <a:solidFill>
                  <a:schemeClr val="tx1"/>
                </a:solidFill>
              </a:rPr>
            </a:br>
            <a:r>
              <a:rPr lang="pt-PT" dirty="0" smtClean="0">
                <a:solidFill>
                  <a:schemeClr val="tx1"/>
                </a:solidFill>
              </a:rPr>
              <a:t>N-</a:t>
            </a:r>
            <a:r>
              <a:rPr lang="bg-BG" dirty="0" smtClean="0">
                <a:solidFill>
                  <a:schemeClr val="tx1"/>
                </a:solidFill>
              </a:rPr>
              <a:t>слоен модел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4294967295"/>
          </p:nvPr>
        </p:nvSpPr>
        <p:spPr>
          <a:xfrm>
            <a:off x="685800" y="2000794"/>
            <a:ext cx="2209800" cy="4521200"/>
          </a:xfrm>
        </p:spPr>
        <p:txBody>
          <a:bodyPr/>
          <a:lstStyle/>
          <a:p>
            <a:r>
              <a:rPr lang="bg-BG" altLang="en-US" sz="2000" dirty="0" smtClean="0">
                <a:solidFill>
                  <a:schemeClr val="tx1"/>
                </a:solidFill>
              </a:rPr>
              <a:t>Презента-ционен (клиентски) слой</a:t>
            </a:r>
          </a:p>
          <a:p>
            <a:r>
              <a:rPr lang="bg-BG" altLang="en-US" sz="2000" dirty="0" smtClean="0">
                <a:solidFill>
                  <a:schemeClr val="tx1"/>
                </a:solidFill>
              </a:rPr>
              <a:t>Уеб слой</a:t>
            </a:r>
          </a:p>
          <a:p>
            <a:r>
              <a:rPr lang="bg-BG" altLang="en-US" sz="2000" dirty="0" smtClean="0">
                <a:solidFill>
                  <a:schemeClr val="tx1"/>
                </a:solidFill>
              </a:rPr>
              <a:t>Бизнес слой</a:t>
            </a:r>
          </a:p>
          <a:p>
            <a:r>
              <a:rPr lang="bg-BG" altLang="en-US" sz="2000" dirty="0" smtClean="0">
                <a:solidFill>
                  <a:schemeClr val="tx1"/>
                </a:solidFill>
              </a:rPr>
              <a:t>Слой данни</a:t>
            </a:r>
          </a:p>
          <a:p>
            <a:pPr marL="0" indent="0">
              <a:buNone/>
            </a:pPr>
            <a:endParaRPr lang="bg-BG" altLang="en-US" sz="2000" dirty="0" smtClean="0">
              <a:solidFill>
                <a:schemeClr val="tx1"/>
              </a:solidFill>
            </a:endParaRPr>
          </a:p>
          <a:p>
            <a:endParaRPr lang="bg-BG" altLang="en-US" sz="2000" dirty="0" smtClean="0">
              <a:solidFill>
                <a:schemeClr val="tx1"/>
              </a:solidFill>
            </a:endParaRPr>
          </a:p>
          <a:p>
            <a:endParaRPr lang="bg-BG" altLang="en-US" sz="2000" dirty="0" smtClean="0">
              <a:solidFill>
                <a:schemeClr val="tx1"/>
              </a:solidFill>
            </a:endParaRPr>
          </a:p>
          <a:p>
            <a:endParaRPr lang="bg-BG" altLang="en-US" sz="2000" dirty="0" smtClean="0">
              <a:solidFill>
                <a:schemeClr val="tx1"/>
              </a:solidFill>
            </a:endParaRPr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981200"/>
            <a:ext cx="5716588" cy="404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4572000" y="188913"/>
            <a:ext cx="4572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en-US" sz="2000"/>
          </a:p>
        </p:txBody>
      </p:sp>
    </p:spTree>
    <p:extLst>
      <p:ext uri="{BB962C8B-B14F-4D97-AF65-F5344CB8AC3E}">
        <p14:creationId xmlns:p14="http://schemas.microsoft.com/office/powerpoint/2010/main" val="35758598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 idx="4294967295"/>
          </p:nvPr>
        </p:nvSpPr>
        <p:spPr>
          <a:xfrm>
            <a:off x="685799" y="609600"/>
            <a:ext cx="8224837" cy="11382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bg-BG" dirty="0" smtClean="0">
                <a:solidFill>
                  <a:schemeClr val="tx1"/>
                </a:solidFill>
              </a:rPr>
              <a:t>Технологии за изграждане на слоевете</a:t>
            </a:r>
          </a:p>
        </p:txBody>
      </p:sp>
      <p:pic>
        <p:nvPicPr>
          <p:cNvPr id="30723" name="Picture 5" descr="client-server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7"/>
          <a:stretch/>
        </p:blipFill>
        <p:spPr bwMode="auto">
          <a:xfrm>
            <a:off x="228600" y="1981200"/>
            <a:ext cx="8610599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7374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 idx="4294967295"/>
          </p:nvPr>
        </p:nvSpPr>
        <p:spPr>
          <a:xfrm>
            <a:off x="0" y="533400"/>
            <a:ext cx="9144000" cy="1138238"/>
          </a:xfrm>
        </p:spPr>
        <p:txBody>
          <a:bodyPr/>
          <a:lstStyle/>
          <a:p>
            <a:pPr eaLnBrk="1" hangingPunct="1"/>
            <a:r>
              <a:rPr lang="bg-BG" altLang="en-US" sz="3600" b="1" dirty="0" smtClean="0">
                <a:solidFill>
                  <a:schemeClr val="tx1"/>
                </a:solidFill>
              </a:rPr>
              <a:t>Клиентски слой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4294967295"/>
          </p:nvPr>
        </p:nvSpPr>
        <p:spPr>
          <a:xfrm>
            <a:off x="685800" y="1905000"/>
            <a:ext cx="7924800" cy="4148138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bg-BG" altLang="en-US" sz="2400" dirty="0" smtClean="0">
                <a:solidFill>
                  <a:schemeClr val="tx1"/>
                </a:solidFill>
              </a:rPr>
              <a:t>Курсът по Уеб дизайн разглежда изграждането на приложния (клиентски) слой на Уеб приложенията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bg-BG" altLang="en-US" sz="2400" dirty="0" smtClean="0">
                <a:solidFill>
                  <a:schemeClr val="tx1"/>
                </a:solidFill>
              </a:rPr>
              <a:t>Клиентският слой на Уеб приложенията може да бъде два вида: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bg-BG" altLang="en-US" sz="2200" b="1" i="1" dirty="0" smtClean="0">
                <a:solidFill>
                  <a:schemeClr val="tx1"/>
                </a:solidFill>
              </a:rPr>
              <a:t>в браузър</a:t>
            </a:r>
            <a:r>
              <a:rPr lang="en-US" altLang="en-US" sz="2200" dirty="0" smtClean="0">
                <a:solidFill>
                  <a:schemeClr val="tx1"/>
                </a:solidFill>
              </a:rPr>
              <a:t> </a:t>
            </a:r>
            <a:r>
              <a:rPr lang="bg-BG" altLang="en-US" sz="2200" dirty="0" smtClean="0">
                <a:solidFill>
                  <a:schemeClr val="tx1"/>
                </a:solidFill>
              </a:rPr>
              <a:t>– Уеб браузер зарежда Уеб страници с хипертекст и маркирано съдържание (</a:t>
            </a:r>
            <a:r>
              <a:rPr lang="pt-PT" altLang="en-US" sz="2200" dirty="0" smtClean="0">
                <a:solidFill>
                  <a:schemeClr val="tx1"/>
                </a:solidFill>
              </a:rPr>
              <a:t>HTML, XML, WML, *ML</a:t>
            </a:r>
            <a:r>
              <a:rPr lang="bg-BG" altLang="en-US" sz="2200" dirty="0" smtClean="0">
                <a:solidFill>
                  <a:schemeClr val="tx1"/>
                </a:solidFill>
              </a:rPr>
              <a:t>) и евентуален клиентски скриптов код (</a:t>
            </a:r>
            <a:r>
              <a:rPr lang="pt-PT" altLang="en-US" sz="2200" dirty="0" smtClean="0">
                <a:solidFill>
                  <a:schemeClr val="tx1"/>
                </a:solidFill>
              </a:rPr>
              <a:t>JavaScript, </a:t>
            </a:r>
            <a:r>
              <a:rPr lang="en-US" altLang="en-US" sz="2200" dirty="0" smtClean="0">
                <a:solidFill>
                  <a:schemeClr val="tx1"/>
                </a:solidFill>
              </a:rPr>
              <a:t>Flex</a:t>
            </a:r>
            <a:r>
              <a:rPr lang="pt-PT" altLang="en-US" sz="2200" dirty="0" smtClean="0">
                <a:solidFill>
                  <a:schemeClr val="tx1"/>
                </a:solidFill>
              </a:rPr>
              <a:t> </a:t>
            </a:r>
            <a:r>
              <a:rPr lang="bg-BG" altLang="en-US" sz="2200" dirty="0" smtClean="0">
                <a:solidFill>
                  <a:schemeClr val="tx1"/>
                </a:solidFill>
              </a:rPr>
              <a:t>или </a:t>
            </a:r>
            <a:r>
              <a:rPr lang="en-US" altLang="en-US" sz="2200" dirty="0" smtClean="0">
                <a:solidFill>
                  <a:schemeClr val="tx1"/>
                </a:solidFill>
              </a:rPr>
              <a:t>Java </a:t>
            </a:r>
            <a:r>
              <a:rPr lang="bg-BG" altLang="en-US" sz="2200" dirty="0" smtClean="0">
                <a:solidFill>
                  <a:schemeClr val="tx1"/>
                </a:solidFill>
              </a:rPr>
              <a:t>аплет)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bg-BG" altLang="en-US" sz="2200" b="1" i="1" dirty="0" smtClean="0">
                <a:solidFill>
                  <a:schemeClr val="tx1"/>
                </a:solidFill>
              </a:rPr>
              <a:t>извън браузър</a:t>
            </a:r>
            <a:r>
              <a:rPr lang="en-US" altLang="en-US" sz="2200" dirty="0" smtClean="0">
                <a:solidFill>
                  <a:schemeClr val="tx1"/>
                </a:solidFill>
              </a:rPr>
              <a:t> </a:t>
            </a:r>
            <a:r>
              <a:rPr lang="bg-BG" altLang="en-US" sz="2200" dirty="0" smtClean="0">
                <a:solidFill>
                  <a:schemeClr val="tx1"/>
                </a:solidFill>
              </a:rPr>
              <a:t>– на клиентската машина се изпълнява самостоятелно софтуерно приложение, без използването на Уеб браузер </a:t>
            </a:r>
          </a:p>
        </p:txBody>
      </p:sp>
    </p:spTree>
    <p:extLst>
      <p:ext uri="{BB962C8B-B14F-4D97-AF65-F5344CB8AC3E}">
        <p14:creationId xmlns:p14="http://schemas.microsoft.com/office/powerpoint/2010/main" val="4213311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ChangeArrowheads="1"/>
          </p:cNvSpPr>
          <p:nvPr/>
        </p:nvSpPr>
        <p:spPr bwMode="auto">
          <a:xfrm>
            <a:off x="1331913" y="3105150"/>
            <a:ext cx="67691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bg-BG" altLang="en-US" sz="3200">
                <a:solidFill>
                  <a:srgbClr val="C00000"/>
                </a:solidFill>
              </a:rPr>
              <a:t>Курсът разлежда презентационен слой в Уеб браузър.</a:t>
            </a:r>
          </a:p>
        </p:txBody>
      </p:sp>
      <p:sp>
        <p:nvSpPr>
          <p:cNvPr id="3" name="Rectangle 2"/>
          <p:cNvSpPr/>
          <p:nvPr/>
        </p:nvSpPr>
        <p:spPr>
          <a:xfrm>
            <a:off x="900113" y="549275"/>
            <a:ext cx="7775575" cy="1200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normAutofit/>
          </a:bodyPr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3600" b="1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Фокус на курса: клиентски слой в браузър</a:t>
            </a:r>
            <a:endParaRPr lang="en-US" sz="3600" b="1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881216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 idx="4294967295"/>
          </p:nvPr>
        </p:nvSpPr>
        <p:spPr>
          <a:xfrm>
            <a:off x="919163" y="26035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Видове Уеб клиенти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4294967295"/>
          </p:nvPr>
        </p:nvSpPr>
        <p:spPr>
          <a:xfrm>
            <a:off x="533400" y="1524000"/>
            <a:ext cx="8077200" cy="4495800"/>
          </a:xfrm>
        </p:spPr>
        <p:txBody>
          <a:bodyPr/>
          <a:lstStyle/>
          <a:p>
            <a:pPr eaLnBrk="1" hangingPunct="1"/>
            <a:r>
              <a:rPr lang="ru-RU" altLang="en-US" sz="2200" b="1" i="1" dirty="0" smtClean="0">
                <a:solidFill>
                  <a:schemeClr val="tx1"/>
                </a:solidFill>
              </a:rPr>
              <a:t>«Тънък» клиент (англ. thin client)</a:t>
            </a:r>
            <a:r>
              <a:rPr lang="ru-RU" altLang="en-US" sz="2200" dirty="0" smtClean="0">
                <a:solidFill>
                  <a:schemeClr val="tx1"/>
                </a:solidFill>
              </a:rPr>
              <a:t> - клиентска програма с клиент-сървърна архитектура, която пренася всички задачи по обработка на информация към сървъра. По този начин, за работата на 'тънкия' клиент е необходим сравнително мощен сървър. Типичен пример за тънък клиент е компютър с браузер, използван за представяне на презентационен слой с маркирано съдържание (</a:t>
            </a:r>
            <a:r>
              <a:rPr lang="pt-PT" altLang="en-US" sz="2200" dirty="0" smtClean="0">
                <a:solidFill>
                  <a:schemeClr val="tx1"/>
                </a:solidFill>
              </a:rPr>
              <a:t>HTML</a:t>
            </a:r>
            <a:r>
              <a:rPr lang="ru-RU" altLang="en-US" sz="2200" dirty="0" smtClean="0">
                <a:solidFill>
                  <a:schemeClr val="tx1"/>
                </a:solidFill>
              </a:rPr>
              <a:t>).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ru-RU" altLang="en-US" sz="2200" b="1" i="1" dirty="0" smtClean="0">
                <a:solidFill>
                  <a:schemeClr val="tx1"/>
                </a:solidFill>
              </a:rPr>
              <a:t>«Дебел» клиент (англ. thi</a:t>
            </a:r>
            <a:r>
              <a:rPr lang="en-US" altLang="en-US" sz="2200" b="1" i="1" dirty="0" err="1" smtClean="0">
                <a:solidFill>
                  <a:schemeClr val="tx1"/>
                </a:solidFill>
              </a:rPr>
              <a:t>ck</a:t>
            </a:r>
            <a:r>
              <a:rPr lang="ru-RU" altLang="en-US" sz="2200" b="1" i="1" dirty="0" smtClean="0">
                <a:solidFill>
                  <a:schemeClr val="tx1"/>
                </a:solidFill>
              </a:rPr>
              <a:t> client)</a:t>
            </a:r>
            <a:r>
              <a:rPr lang="ru-RU" altLang="en-US" sz="2200" dirty="0" smtClean="0">
                <a:solidFill>
                  <a:schemeClr val="tx1"/>
                </a:solidFill>
              </a:rPr>
              <a:t> - клиентската програма обработва информация независимо от сървъра, като използва сървъра само за съхранение на данни. </a:t>
            </a:r>
            <a:endParaRPr lang="bg-BG" altLang="en-US" sz="2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060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609600" y="6858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Тема 2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762000" y="2057399"/>
            <a:ext cx="7697788" cy="3581401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r>
              <a:rPr lang="bg-BG" altLang="en-US" sz="2400" dirty="0" smtClean="0">
                <a:solidFill>
                  <a:schemeClr val="tx1"/>
                </a:solidFill>
              </a:rPr>
              <a:t>Семантичен </a:t>
            </a:r>
            <a:r>
              <a:rPr lang="en-US" altLang="en-US" sz="2400" dirty="0" smtClean="0">
                <a:solidFill>
                  <a:schemeClr val="tx1"/>
                </a:solidFill>
              </a:rPr>
              <a:t>WEB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bg-BG" altLang="en-US" sz="2400" dirty="0" smtClean="0">
                <a:solidFill>
                  <a:schemeClr val="tx1"/>
                </a:solidFill>
              </a:rPr>
              <a:t>Архитектура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en-US" sz="2400" dirty="0" smtClean="0">
                <a:solidFill>
                  <a:schemeClr val="tx1"/>
                </a:solidFill>
              </a:rPr>
              <a:t>Smart Clients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bg-BG" altLang="en-US" sz="2400" dirty="0" smtClean="0">
                <a:solidFill>
                  <a:schemeClr val="tx1"/>
                </a:solidFill>
              </a:rPr>
              <a:t>Комуникация със сървъра- протоколи, портове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bg-BG" altLang="en-US" sz="2400" dirty="0" smtClean="0">
                <a:solidFill>
                  <a:schemeClr val="tx1"/>
                </a:solidFill>
              </a:rPr>
              <a:t>Адресиране в Интернет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en-US" sz="2400" dirty="0" smtClean="0">
                <a:solidFill>
                  <a:schemeClr val="tx1"/>
                </a:solidFill>
              </a:rPr>
              <a:t>HTTP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bg-BG" altLang="en-US" sz="2400" dirty="0" smtClean="0">
                <a:solidFill>
                  <a:schemeClr val="tx1"/>
                </a:solidFill>
              </a:rPr>
              <a:t>Потребителски сесии и състояния</a:t>
            </a: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931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 idx="4294967295"/>
          </p:nvPr>
        </p:nvSpPr>
        <p:spPr>
          <a:xfrm>
            <a:off x="152400" y="914400"/>
            <a:ext cx="8224837" cy="11382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bg-BG" dirty="0" smtClean="0">
                <a:solidFill>
                  <a:schemeClr val="tx1"/>
                </a:solidFill>
              </a:rPr>
              <a:t>Предимства и недостатъци на тънкия клиент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4294967295"/>
          </p:nvPr>
        </p:nvSpPr>
        <p:spPr>
          <a:xfrm>
            <a:off x="585651" y="1905000"/>
            <a:ext cx="8405949" cy="4673600"/>
          </a:xfrm>
        </p:spPr>
        <p:txBody>
          <a:bodyPr/>
          <a:lstStyle/>
          <a:p>
            <a:pPr eaLnBrk="1" hangingPunct="1"/>
            <a:r>
              <a:rPr lang="bg-BG" altLang="en-US" sz="2200" b="1" dirty="0" smtClean="0">
                <a:solidFill>
                  <a:schemeClr val="tx1"/>
                </a:solidFill>
              </a:rPr>
              <a:t>Предимства: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bg-BG" altLang="en-US" sz="2200" dirty="0" smtClean="0">
                <a:solidFill>
                  <a:schemeClr val="tx1"/>
                </a:solidFill>
              </a:rPr>
              <a:t>Лесна дистрибуция и управление на версиите</a:t>
            </a:r>
            <a:r>
              <a:rPr lang="pt-PT" altLang="en-US" sz="2200" dirty="0" smtClean="0">
                <a:solidFill>
                  <a:schemeClr val="tx1"/>
                </a:solidFill>
              </a:rPr>
              <a:t> </a:t>
            </a:r>
            <a:r>
              <a:rPr lang="bg-BG" altLang="en-US" sz="2200" dirty="0" smtClean="0">
                <a:solidFill>
                  <a:schemeClr val="tx1"/>
                </a:solidFill>
              </a:rPr>
              <a:t>– на нулева цена (zero-install, auto-update)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bg-BG" altLang="en-US" sz="2200" dirty="0" smtClean="0">
                <a:solidFill>
                  <a:schemeClr val="tx1"/>
                </a:solidFill>
              </a:rPr>
              <a:t>Ниски изисквания към клиентската машина 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bg-BG" altLang="en-US" sz="2200" dirty="0" smtClean="0">
                <a:solidFill>
                  <a:schemeClr val="tx1"/>
                </a:solidFill>
              </a:rPr>
              <a:t>Прост клиент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bg-BG" altLang="en-US" sz="2200" dirty="0" smtClean="0">
                <a:solidFill>
                  <a:schemeClr val="tx1"/>
                </a:solidFill>
              </a:rPr>
              <a:t>Липса на изисквания за сигурност към клиента</a:t>
            </a:r>
          </a:p>
          <a:p>
            <a:pPr eaLnBrk="1" hangingPunct="1"/>
            <a:r>
              <a:rPr lang="bg-BG" altLang="en-US" sz="2200" b="1" dirty="0" smtClean="0">
                <a:solidFill>
                  <a:schemeClr val="tx1"/>
                </a:solidFill>
              </a:rPr>
              <a:t>Недостатъци: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bg-BG" altLang="en-US" sz="2200" dirty="0" smtClean="0">
                <a:solidFill>
                  <a:schemeClr val="tx1"/>
                </a:solidFill>
              </a:rPr>
              <a:t>Липса на разширяемост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bg-BG" altLang="en-US" sz="2200" dirty="0" smtClean="0">
                <a:solidFill>
                  <a:schemeClr val="tx1"/>
                </a:solidFill>
              </a:rPr>
              <a:t>По-беден потребителски интерфейс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bg-BG" altLang="en-US" sz="2200" dirty="0" smtClean="0">
                <a:solidFill>
                  <a:schemeClr val="tx1"/>
                </a:solidFill>
              </a:rPr>
              <a:t>Ниска продуктивност и мощност</a:t>
            </a:r>
          </a:p>
          <a:p>
            <a:pPr eaLnBrk="1" hangingPunct="1">
              <a:buFont typeface="Arial" pitchFamily="34" charset="0"/>
              <a:buChar char="•"/>
            </a:pPr>
            <a:endParaRPr lang="bg-BG" alt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6260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609600"/>
            <a:ext cx="7654834" cy="1138238"/>
          </a:xfrm>
        </p:spPr>
        <p:txBody>
          <a:bodyPr/>
          <a:lstStyle/>
          <a:p>
            <a:pPr eaLnBrk="1" hangingPunct="1"/>
            <a:r>
              <a:rPr lang="bg-BG" altLang="en-US" sz="3400" dirty="0" smtClean="0">
                <a:solidFill>
                  <a:schemeClr val="tx1"/>
                </a:solidFill>
              </a:rPr>
              <a:t>Тенденция: умен клиент </a:t>
            </a:r>
            <a:br>
              <a:rPr lang="bg-BG" altLang="en-US" sz="3400" dirty="0" smtClean="0">
                <a:solidFill>
                  <a:schemeClr val="tx1"/>
                </a:solidFill>
              </a:rPr>
            </a:br>
            <a:r>
              <a:rPr lang="bg-BG" altLang="en-US" sz="3400" dirty="0" smtClean="0">
                <a:solidFill>
                  <a:schemeClr val="tx1"/>
                </a:solidFill>
              </a:rPr>
              <a:t>(Smart Client )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62000" y="5562600"/>
            <a:ext cx="7696200" cy="30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bg-BG" altLang="en-US" sz="1600" dirty="0" smtClean="0">
                <a:solidFill>
                  <a:schemeClr val="tx1"/>
                </a:solidFill>
              </a:rPr>
              <a:t>Източник: http://khason.net/blog/action-required-smart-client-users-group/</a:t>
            </a: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81201"/>
            <a:ext cx="7620000" cy="345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4653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5334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Изграждане на умни клиенти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62000" y="2057400"/>
            <a:ext cx="7696200" cy="406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bg-BG" altLang="en-US" b="1" dirty="0" smtClean="0">
                <a:solidFill>
                  <a:schemeClr val="tx1"/>
                </a:solidFill>
              </a:rPr>
              <a:t>Технологии за умни клиенти: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bg-BG" altLang="en-US" dirty="0" smtClean="0">
                <a:solidFill>
                  <a:schemeClr val="tx1"/>
                </a:solidFill>
              </a:rPr>
              <a:t>Flex на Adobe.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bg-BG" altLang="en-US" dirty="0" smtClean="0">
                <a:solidFill>
                  <a:schemeClr val="tx1"/>
                </a:solidFill>
              </a:rPr>
              <a:t>JavaFX на SUN/Oracle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bg-BG" altLang="en-US" dirty="0" smtClean="0">
                <a:solidFill>
                  <a:schemeClr val="tx1"/>
                </a:solidFill>
              </a:rPr>
              <a:t>Silverlight на Microsoft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bg-BG" altLang="en-US" dirty="0" smtClean="0">
                <a:solidFill>
                  <a:schemeClr val="tx1"/>
                </a:solidFill>
              </a:rPr>
              <a:t>DataSnap/WebServices на CodeGear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bg-BG" altLang="en-US" sz="2400" b="1" dirty="0" smtClean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bg-BG" altLang="en-US" sz="2400" b="1" dirty="0" smtClean="0">
                <a:solidFill>
                  <a:schemeClr val="tx1"/>
                </a:solidFill>
              </a:rPr>
              <a:t>Демо: </a:t>
            </a:r>
            <a:r>
              <a:rPr lang="bg-BG" altLang="en-US" sz="2400" dirty="0" smtClean="0">
                <a:solidFill>
                  <a:schemeClr val="tx1"/>
                </a:solidFill>
              </a:rPr>
              <a:t>http://www.smartclient.com/#Welcome </a:t>
            </a:r>
          </a:p>
        </p:txBody>
      </p:sp>
    </p:spTree>
    <p:extLst>
      <p:ext uri="{BB962C8B-B14F-4D97-AF65-F5344CB8AC3E}">
        <p14:creationId xmlns:p14="http://schemas.microsoft.com/office/powerpoint/2010/main" val="10758552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 idx="4294967295"/>
          </p:nvPr>
        </p:nvSpPr>
        <p:spPr>
          <a:xfrm>
            <a:off x="792661" y="5334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Комуникация със сървъра</a:t>
            </a:r>
          </a:p>
        </p:txBody>
      </p:sp>
      <p:pic>
        <p:nvPicPr>
          <p:cNvPr id="28675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796" y="1748631"/>
            <a:ext cx="7932204" cy="3890169"/>
          </a:xfrm>
          <a:effectLst>
            <a:softEdge rad="112500"/>
          </a:effec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31520" y="5562600"/>
            <a:ext cx="4648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i="1" dirty="0">
                <a:solidFill>
                  <a:schemeClr val="accent4">
                    <a:lumMod val="95000"/>
                    <a:lumOff val="5000"/>
                  </a:schemeClr>
                </a:solidFill>
                <a:latin typeface="Arial" charset="0"/>
              </a:rPr>
              <a:t>Source</a:t>
            </a:r>
            <a:r>
              <a:rPr lang="en-US" sz="2000" dirty="0">
                <a:solidFill>
                  <a:schemeClr val="accent4">
                    <a:lumMod val="95000"/>
                    <a:lumOff val="5000"/>
                  </a:schemeClr>
                </a:solidFill>
                <a:latin typeface="Arial" charset="0"/>
              </a:rPr>
              <a:t>: The Java™ EE 5 Tutorial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55650" y="3195502"/>
            <a:ext cx="4654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pt-PT" sz="2000" dirty="0">
                <a:solidFill>
                  <a:schemeClr val="accent4">
                    <a:lumMod val="95000"/>
                    <a:lumOff val="5000"/>
                  </a:schemeClr>
                </a:solidFill>
                <a:latin typeface="Arial" charset="0"/>
              </a:rPr>
              <a:t>HTTP			    </a:t>
            </a:r>
            <a:r>
              <a:rPr lang="bg-BG" sz="2000" dirty="0" smtClean="0">
                <a:solidFill>
                  <a:schemeClr val="accent4">
                    <a:lumMod val="95000"/>
                    <a:lumOff val="5000"/>
                  </a:schemeClr>
                </a:solidFill>
                <a:latin typeface="Arial" charset="0"/>
              </a:rPr>
              <a:t>      </a:t>
            </a:r>
            <a:r>
              <a:rPr lang="pt-PT" sz="2000" dirty="0" smtClean="0">
                <a:solidFill>
                  <a:schemeClr val="accent4">
                    <a:lumMod val="95000"/>
                    <a:lumOff val="5000"/>
                  </a:schemeClr>
                </a:solidFill>
                <a:latin typeface="Arial" charset="0"/>
              </a:rPr>
              <a:t>HTTP</a:t>
            </a:r>
            <a:endParaRPr lang="en-US" sz="2000" dirty="0">
              <a:solidFill>
                <a:schemeClr val="accent4">
                  <a:lumMod val="95000"/>
                  <a:lumOff val="5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3222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 idx="4294967295"/>
          </p:nvPr>
        </p:nvSpPr>
        <p:spPr>
          <a:xfrm>
            <a:off x="838200" y="4572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Интернет протоколен стек</a:t>
            </a:r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13" y="1981200"/>
            <a:ext cx="6149975" cy="395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93436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 idx="4294967295"/>
          </p:nvPr>
        </p:nvSpPr>
        <p:spPr>
          <a:xfrm>
            <a:off x="304800" y="609600"/>
            <a:ext cx="7924800" cy="11382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>
                <a:solidFill>
                  <a:schemeClr val="tx1"/>
                </a:solidFill>
              </a:rPr>
              <a:t>TCP (Transmission Control Protocol)</a:t>
            </a:r>
            <a:r>
              <a:rPr lang="bg-BG" sz="3600" dirty="0" smtClean="0">
                <a:solidFill>
                  <a:schemeClr val="tx1"/>
                </a:solidFill>
              </a:rPr>
              <a:t> и </a:t>
            </a:r>
            <a:r>
              <a:rPr lang="en-US" sz="3600" dirty="0" smtClean="0">
                <a:solidFill>
                  <a:schemeClr val="tx1"/>
                </a:solidFill>
              </a:rPr>
              <a:t> UDP (User Datagram Protocol)</a:t>
            </a:r>
            <a:endParaRPr lang="bg-BG" sz="36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36879" name="Group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027476"/>
              </p:ext>
            </p:extLst>
          </p:nvPr>
        </p:nvGraphicFramePr>
        <p:xfrm>
          <a:off x="762001" y="1978605"/>
          <a:ext cx="7772400" cy="3904670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4241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TCP</a:t>
                      </a:r>
                      <a:endParaRPr kumimoji="0" lang="bg-BG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UDP</a:t>
                      </a:r>
                      <a:endParaRPr kumimoji="0" lang="bg-BG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779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bg-BG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Потвърждава получаването на 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IP </a:t>
                      </a:r>
                      <a:r>
                        <a:rPr kumimoji="0" lang="bg-BG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пакети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bg-BG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bg-BG" sz="22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изисква повторно предаване на повредени или изгубени пакети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bg-BG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Запазва реда на изпращане на пакетите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bg-BG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Високи разходи за управление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.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bg-BG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Ненадежден – не гарантира получаването на пакетите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bg-BG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Позволява получателят да </a:t>
                      </a:r>
                      <a:r>
                        <a:rPr kumimoji="0" lang="bg-BG" sz="22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детектира повредени пакети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bg-BG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но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bg-BG" sz="22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не гарантира реда на предаване на пакетите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bg-BG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По-бърз, ниски разходи за управление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.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59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 idx="4294967295"/>
          </p:nvPr>
        </p:nvSpPr>
        <p:spPr>
          <a:xfrm>
            <a:off x="919163" y="26035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Портове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4294967295"/>
          </p:nvPr>
        </p:nvSpPr>
        <p:spPr>
          <a:xfrm>
            <a:off x="533400" y="1981200"/>
            <a:ext cx="8001000" cy="4140200"/>
          </a:xfrm>
        </p:spPr>
        <p:txBody>
          <a:bodyPr/>
          <a:lstStyle/>
          <a:p>
            <a:pPr eaLnBrk="1" hangingPunct="1"/>
            <a:r>
              <a:rPr lang="bg-BG" altLang="en-US" sz="2400" dirty="0" smtClean="0">
                <a:solidFill>
                  <a:schemeClr val="tx1"/>
                </a:solidFill>
              </a:rPr>
              <a:t>Портовете са абстракция за програми (услуги) на сървъра.</a:t>
            </a:r>
          </a:p>
          <a:p>
            <a:pPr eaLnBrk="1" hangingPunct="1"/>
            <a:r>
              <a:rPr lang="bg-BG" altLang="en-US" sz="2400" dirty="0" smtClean="0">
                <a:solidFill>
                  <a:schemeClr val="tx1"/>
                </a:solidFill>
              </a:rPr>
              <a:t>Номерирани са от 0 до 65 535 (16 битови числа)</a:t>
            </a:r>
          </a:p>
          <a:p>
            <a:pPr eaLnBrk="1" hangingPunct="1"/>
            <a:r>
              <a:rPr lang="bg-BG" altLang="en-US" sz="2400" dirty="0" smtClean="0">
                <a:solidFill>
                  <a:schemeClr val="tx1"/>
                </a:solidFill>
              </a:rPr>
              <a:t>Портове от 0 до 1023 са заети от услуги като ехо, </a:t>
            </a:r>
            <a:r>
              <a:rPr lang="en-US" altLang="en-US" sz="2400" dirty="0" smtClean="0">
                <a:solidFill>
                  <a:schemeClr val="tx1"/>
                </a:solidFill>
              </a:rPr>
              <a:t>FTP, HTTP (port 80), …</a:t>
            </a:r>
            <a:endParaRPr lang="bg-BG" alt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3174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6394" y="3962400"/>
            <a:ext cx="6520184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6280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 idx="4294967295"/>
          </p:nvPr>
        </p:nvSpPr>
        <p:spPr>
          <a:xfrm>
            <a:off x="784831" y="3810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Интернет адресиране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4294967295"/>
          </p:nvPr>
        </p:nvSpPr>
        <p:spPr>
          <a:xfrm>
            <a:off x="684213" y="1981200"/>
            <a:ext cx="7704137" cy="41402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bg-BG" altLang="en-US" sz="2200" dirty="0" smtClean="0">
                <a:solidFill>
                  <a:schemeClr val="tx1"/>
                </a:solidFill>
              </a:rPr>
              <a:t>Интернет адресът е уникален и се състои от 4 </a:t>
            </a:r>
            <a:r>
              <a:rPr lang="en-US" altLang="en-US" sz="2200" dirty="0" smtClean="0">
                <a:solidFill>
                  <a:schemeClr val="tx1"/>
                </a:solidFill>
              </a:rPr>
              <a:t>(IPv4) </a:t>
            </a:r>
            <a:r>
              <a:rPr lang="bg-BG" altLang="en-US" sz="2200" dirty="0" smtClean="0">
                <a:solidFill>
                  <a:schemeClr val="tx1"/>
                </a:solidFill>
              </a:rPr>
              <a:t>или 6 байта </a:t>
            </a:r>
            <a:r>
              <a:rPr lang="en-US" altLang="en-US" sz="2200" dirty="0" smtClean="0">
                <a:solidFill>
                  <a:schemeClr val="tx1"/>
                </a:solidFill>
              </a:rPr>
              <a:t>(</a:t>
            </a:r>
            <a:r>
              <a:rPr lang="en-US" altLang="en-US" sz="2200" dirty="0" err="1" smtClean="0">
                <a:solidFill>
                  <a:schemeClr val="tx1"/>
                </a:solidFill>
              </a:rPr>
              <a:t>IPv</a:t>
            </a:r>
            <a:r>
              <a:rPr lang="bg-BG" altLang="en-US" sz="2200" dirty="0" smtClean="0">
                <a:solidFill>
                  <a:schemeClr val="tx1"/>
                </a:solidFill>
              </a:rPr>
              <a:t>6</a:t>
            </a:r>
            <a:r>
              <a:rPr lang="en-US" altLang="en-US" sz="2200" dirty="0" smtClean="0">
                <a:solidFill>
                  <a:schemeClr val="tx1"/>
                </a:solidFill>
              </a:rPr>
              <a:t>)</a:t>
            </a:r>
            <a:endParaRPr lang="bg-BG" altLang="en-US" sz="22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bg-BG" altLang="en-US" sz="2200" dirty="0" smtClean="0">
                <a:solidFill>
                  <a:schemeClr val="tx1"/>
                </a:solidFill>
              </a:rPr>
              <a:t>Задава адрес на устройство, включено в Интернет</a:t>
            </a:r>
          </a:p>
        </p:txBody>
      </p:sp>
      <p:pic>
        <p:nvPicPr>
          <p:cNvPr id="43012" name="Picture 6" descr="http://static.thegeekstuff.com/wp-content/uploads/2011/12/ip-addres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38179">
            <a:off x="900112" y="4001294"/>
            <a:ext cx="28575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8" descr="https://upload.wikimedia.org/wikipedia/commons/thumb/7/70/Ipv6_address_leading_zeros.svg/300px-Ipv6_address_leading_zeros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276600"/>
            <a:ext cx="4545012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17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 idx="4294967295"/>
          </p:nvPr>
        </p:nvSpPr>
        <p:spPr>
          <a:xfrm>
            <a:off x="533400" y="609600"/>
            <a:ext cx="8224837" cy="1138238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solidFill>
                  <a:schemeClr val="tx1"/>
                </a:solidFill>
              </a:rPr>
              <a:t>Uniform resource identifier (URI)</a:t>
            </a:r>
            <a:endParaRPr lang="bg-BG" altLang="en-US" dirty="0" smtClean="0">
              <a:solidFill>
                <a:schemeClr val="tx1"/>
              </a:solidFill>
            </a:endParaRPr>
          </a:p>
        </p:txBody>
      </p:sp>
      <p:sp>
        <p:nvSpPr>
          <p:cNvPr id="44035" name="Content Placeholder 2"/>
          <p:cNvSpPr>
            <a:spLocks noGrp="1"/>
          </p:cNvSpPr>
          <p:nvPr>
            <p:ph idx="4294967295"/>
          </p:nvPr>
        </p:nvSpPr>
        <p:spPr>
          <a:xfrm>
            <a:off x="762001" y="2133600"/>
            <a:ext cx="7696200" cy="3987800"/>
          </a:xfrm>
        </p:spPr>
        <p:txBody>
          <a:bodyPr/>
          <a:lstStyle/>
          <a:p>
            <a:pPr eaLnBrk="1" hangingPunct="1"/>
            <a:r>
              <a:rPr lang="bg-BG" altLang="en-US" sz="2400" dirty="0" smtClean="0">
                <a:solidFill>
                  <a:schemeClr val="tx1"/>
                </a:solidFill>
              </a:rPr>
              <a:t>Единният ресурсен идентификатор (</a:t>
            </a:r>
            <a:r>
              <a:rPr lang="en-GB" altLang="en-US" sz="2400" dirty="0" smtClean="0">
                <a:solidFill>
                  <a:schemeClr val="tx1"/>
                </a:solidFill>
              </a:rPr>
              <a:t>URI</a:t>
            </a:r>
            <a:r>
              <a:rPr lang="bg-BG" altLang="en-US" sz="2400" dirty="0" smtClean="0">
                <a:solidFill>
                  <a:schemeClr val="tx1"/>
                </a:solidFill>
              </a:rPr>
              <a:t>) идентифицира име или ресурс в Уеб.</a:t>
            </a:r>
          </a:p>
          <a:p>
            <a:pPr eaLnBrk="1" hangingPunct="1"/>
            <a:endParaRPr lang="bg-BG" altLang="en-US" sz="24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bg-BG" altLang="en-US" sz="2400" dirty="0" smtClean="0">
                <a:solidFill>
                  <a:schemeClr val="tx1"/>
                </a:solidFill>
              </a:rPr>
              <a:t>Съществуват два вида </a:t>
            </a:r>
            <a:r>
              <a:rPr lang="en-GB" altLang="en-US" sz="2400" dirty="0" smtClean="0">
                <a:solidFill>
                  <a:schemeClr val="tx1"/>
                </a:solidFill>
              </a:rPr>
              <a:t>URI</a:t>
            </a:r>
            <a:r>
              <a:rPr lang="bg-BG" altLang="en-US" sz="2400" dirty="0" smtClean="0">
                <a:solidFill>
                  <a:schemeClr val="tx1"/>
                </a:solidFill>
              </a:rPr>
              <a:t>: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GB" altLang="en-US" sz="2400" dirty="0" smtClean="0">
                <a:solidFill>
                  <a:schemeClr val="tx1"/>
                </a:solidFill>
              </a:rPr>
              <a:t>Uniform Resource Name (URN) - </a:t>
            </a:r>
            <a:r>
              <a:rPr lang="bg-BG" altLang="en-US" sz="2400" dirty="0" smtClean="0">
                <a:solidFill>
                  <a:schemeClr val="tx1"/>
                </a:solidFill>
              </a:rPr>
              <a:t>идентифицира име, напр. </a:t>
            </a:r>
            <a:r>
              <a:rPr lang="en-GB" altLang="en-US" sz="2400" dirty="0" smtClean="0">
                <a:solidFill>
                  <a:schemeClr val="tx1"/>
                </a:solidFill>
              </a:rPr>
              <a:t>urn:www.agxml.org:schemas:all:2:0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GB" altLang="en-US" sz="2400" dirty="0" smtClean="0">
                <a:solidFill>
                  <a:schemeClr val="tx1"/>
                </a:solidFill>
              </a:rPr>
              <a:t>Uniform Resource Locator (URL) - </a:t>
            </a:r>
            <a:r>
              <a:rPr lang="bg-BG" altLang="en-US" sz="2400" dirty="0" smtClean="0">
                <a:solidFill>
                  <a:schemeClr val="tx1"/>
                </a:solidFill>
              </a:rPr>
              <a:t>адресира ресурс в Интернет, напр. </a:t>
            </a:r>
            <a:r>
              <a:rPr lang="en-GB" altLang="en-US" sz="2400" dirty="0" smtClean="0">
                <a:solidFill>
                  <a:schemeClr val="tx1"/>
                </a:solidFill>
              </a:rPr>
              <a:t>https://example.com/</a:t>
            </a:r>
            <a:endParaRPr lang="bg-BG" altLang="en-US" sz="2400" dirty="0" smtClean="0">
              <a:solidFill>
                <a:schemeClr val="tx1"/>
              </a:solidFill>
            </a:endParaRPr>
          </a:p>
          <a:p>
            <a:pPr marL="0" indent="0" eaLnBrk="1" hangingPunct="1">
              <a:buNone/>
            </a:pPr>
            <a:endParaRPr lang="bg-BG" altLang="en-US" sz="2400" dirty="0" smtClean="0">
              <a:solidFill>
                <a:schemeClr val="tx1"/>
              </a:solidFill>
            </a:endParaRPr>
          </a:p>
          <a:p>
            <a:pPr eaLnBrk="1" hangingPunct="1"/>
            <a:endParaRPr lang="bg-BG" alt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44036" name="Picture 2" descr="http://upload.wikimedia.org/wikipedia/commons/thumb/c/c3/URI_Euler_Diagram_no_lone_URIs.svg/220px-URI_Euler_Diagram_no_lone_URIs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240" y="2438400"/>
            <a:ext cx="209550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742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0"/>
            <a:ext cx="8224837" cy="1138238"/>
          </a:xfrm>
        </p:spPr>
        <p:txBody>
          <a:bodyPr/>
          <a:lstStyle/>
          <a:p>
            <a:pPr eaLnBrk="1" hangingPunct="1"/>
            <a:r>
              <a:rPr lang="en-US" altLang="en-US" sz="4000" dirty="0" smtClean="0">
                <a:solidFill>
                  <a:schemeClr val="tx1"/>
                </a:solidFill>
              </a:rPr>
              <a:t>Uniform Resource Locator (URL)</a:t>
            </a:r>
            <a:endParaRPr lang="bg-BG" altLang="en-US" dirty="0" smtClean="0">
              <a:solidFill>
                <a:schemeClr val="tx1"/>
              </a:solidFill>
            </a:endParaRPr>
          </a:p>
        </p:txBody>
      </p:sp>
      <p:sp>
        <p:nvSpPr>
          <p:cNvPr id="45059" name="Content Placeholder 2"/>
          <p:cNvSpPr>
            <a:spLocks noGrp="1"/>
          </p:cNvSpPr>
          <p:nvPr>
            <p:ph idx="4294967295"/>
          </p:nvPr>
        </p:nvSpPr>
        <p:spPr>
          <a:xfrm>
            <a:off x="685800" y="1981200"/>
            <a:ext cx="7924800" cy="4140200"/>
          </a:xfrm>
        </p:spPr>
        <p:txBody>
          <a:bodyPr/>
          <a:lstStyle/>
          <a:p>
            <a:pPr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URLs </a:t>
            </a:r>
            <a:r>
              <a:rPr lang="bg-BG" altLang="en-US" sz="2200" dirty="0" smtClean="0">
                <a:solidFill>
                  <a:schemeClr val="tx1"/>
                </a:solidFill>
              </a:rPr>
              <a:t>са съставени от пет части</a:t>
            </a:r>
            <a:r>
              <a:rPr lang="en-US" altLang="en-US" sz="2200" dirty="0" smtClean="0">
                <a:solidFill>
                  <a:schemeClr val="tx1"/>
                </a:solidFill>
              </a:rPr>
              <a:t>:</a:t>
            </a:r>
          </a:p>
          <a:p>
            <a:pPr lvl="1"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1. </a:t>
            </a:r>
            <a:r>
              <a:rPr lang="bg-BG" altLang="en-US" sz="2200" dirty="0" smtClean="0">
                <a:solidFill>
                  <a:schemeClr val="tx1"/>
                </a:solidFill>
              </a:rPr>
              <a:t>Схема, известна като протокол</a:t>
            </a:r>
            <a:endParaRPr lang="en-US" altLang="en-US" sz="2200" dirty="0" smtClean="0">
              <a:solidFill>
                <a:schemeClr val="tx1"/>
              </a:solidFill>
            </a:endParaRPr>
          </a:p>
          <a:p>
            <a:pPr lvl="1"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2. </a:t>
            </a:r>
            <a:r>
              <a:rPr lang="bg-BG" altLang="en-US" sz="2200" dirty="0" smtClean="0">
                <a:solidFill>
                  <a:schemeClr val="tx1"/>
                </a:solidFill>
              </a:rPr>
              <a:t>Ауторити (</a:t>
            </a:r>
            <a:r>
              <a:rPr lang="en-US" altLang="en-US" sz="2200" dirty="0" smtClean="0">
                <a:solidFill>
                  <a:schemeClr val="tx1"/>
                </a:solidFill>
              </a:rPr>
              <a:t>authority</a:t>
            </a:r>
            <a:r>
              <a:rPr lang="bg-BG" altLang="en-US" sz="2200" dirty="0" smtClean="0">
                <a:solidFill>
                  <a:schemeClr val="tx1"/>
                </a:solidFill>
              </a:rPr>
              <a:t>)</a:t>
            </a:r>
            <a:endParaRPr lang="en-US" altLang="en-US" sz="2200" dirty="0" smtClean="0">
              <a:solidFill>
                <a:schemeClr val="tx1"/>
              </a:solidFill>
            </a:endParaRPr>
          </a:p>
          <a:p>
            <a:pPr lvl="1"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3. </a:t>
            </a:r>
            <a:r>
              <a:rPr lang="bg-BG" altLang="en-US" sz="2200" dirty="0" smtClean="0">
                <a:solidFill>
                  <a:schemeClr val="tx1"/>
                </a:solidFill>
              </a:rPr>
              <a:t>Път (</a:t>
            </a:r>
            <a:r>
              <a:rPr lang="en-US" altLang="en-US" sz="2200" dirty="0" smtClean="0">
                <a:solidFill>
                  <a:schemeClr val="tx1"/>
                </a:solidFill>
              </a:rPr>
              <a:t>path</a:t>
            </a:r>
            <a:r>
              <a:rPr lang="bg-BG" altLang="en-US" sz="2200" dirty="0" smtClean="0">
                <a:solidFill>
                  <a:schemeClr val="tx1"/>
                </a:solidFill>
              </a:rPr>
              <a:t>)</a:t>
            </a:r>
            <a:endParaRPr lang="en-US" altLang="en-US" sz="2200" dirty="0" smtClean="0">
              <a:solidFill>
                <a:schemeClr val="tx1"/>
              </a:solidFill>
            </a:endParaRPr>
          </a:p>
          <a:p>
            <a:pPr lvl="1"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4. </a:t>
            </a:r>
            <a:r>
              <a:rPr lang="bg-BG" altLang="en-US" sz="2200" dirty="0" smtClean="0">
                <a:solidFill>
                  <a:schemeClr val="tx1"/>
                </a:solidFill>
              </a:rPr>
              <a:t>Заявка (</a:t>
            </a:r>
            <a:r>
              <a:rPr lang="en-US" altLang="en-US" sz="2200" dirty="0" smtClean="0">
                <a:solidFill>
                  <a:schemeClr val="tx1"/>
                </a:solidFill>
              </a:rPr>
              <a:t>query string</a:t>
            </a:r>
            <a:r>
              <a:rPr lang="bg-BG" altLang="en-US" sz="2200" dirty="0" smtClean="0">
                <a:solidFill>
                  <a:schemeClr val="tx1"/>
                </a:solidFill>
              </a:rPr>
              <a:t>)</a:t>
            </a:r>
            <a:endParaRPr lang="en-US" altLang="en-US" sz="2200" dirty="0" smtClean="0">
              <a:solidFill>
                <a:schemeClr val="tx1"/>
              </a:solidFill>
            </a:endParaRPr>
          </a:p>
          <a:p>
            <a:pPr lvl="1"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5. </a:t>
            </a:r>
            <a:r>
              <a:rPr lang="bg-BG" altLang="en-US" sz="2200" dirty="0" smtClean="0">
                <a:solidFill>
                  <a:schemeClr val="tx1"/>
                </a:solidFill>
              </a:rPr>
              <a:t>Фрагментен идентификатор, известен още като секция или референция (</a:t>
            </a:r>
            <a:r>
              <a:rPr lang="en-US" altLang="en-US" sz="2200" dirty="0" smtClean="0">
                <a:solidFill>
                  <a:schemeClr val="tx1"/>
                </a:solidFill>
              </a:rPr>
              <a:t>ref</a:t>
            </a:r>
            <a:r>
              <a:rPr lang="bg-BG" altLang="en-US" sz="2200" dirty="0" smtClean="0">
                <a:solidFill>
                  <a:schemeClr val="tx1"/>
                </a:solidFill>
              </a:rPr>
              <a:t>)</a:t>
            </a:r>
          </a:p>
          <a:p>
            <a:pPr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&lt;scheme&gt;://&lt;authority&gt;&lt;path&gt;?&lt;query&gt;#&lt;fragment&gt;</a:t>
            </a:r>
            <a:endParaRPr lang="bg-BG" altLang="en-US" sz="2200" dirty="0" smtClean="0">
              <a:solidFill>
                <a:schemeClr val="tx1"/>
              </a:solidFill>
            </a:endParaRPr>
          </a:p>
          <a:p>
            <a:pPr eaLnBrk="1" hangingPunct="1"/>
            <a:endParaRPr lang="bg-BG" altLang="en-US" sz="2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247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2057400"/>
            <a:ext cx="82295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000000"/>
                </a:solidFill>
                <a:latin typeface="+mn-lt"/>
                <a:ea typeface="+mn-ea"/>
              </a:rPr>
              <a:t>Семантичният уеб е разширение на сегашния (синтактичен) уеб, при което информацията е представена с добре дефинирано значение, което позволява по-добра кооперативна работа между хора и компютри.</a:t>
            </a:r>
          </a:p>
          <a:p>
            <a:pPr marL="457200" indent="-4572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000000"/>
                </a:solidFill>
                <a:latin typeface="+mn-lt"/>
                <a:ea typeface="+mn-ea"/>
              </a:rPr>
              <a:t>Докато синтактичния УЕБ работи с база данни, семантичният УЕБ използва база знания</a:t>
            </a:r>
          </a:p>
          <a:p>
            <a:pPr marL="457200" indent="-4572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000000"/>
                </a:solidFill>
                <a:latin typeface="+mn-lt"/>
                <a:ea typeface="+mn-ea"/>
              </a:rPr>
              <a:t>Основните езици за представяне на информацията в семантичния УЕБ– RDF, RDFS и OWL. 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sz="24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-20183" y="569119"/>
            <a:ext cx="9067800" cy="1138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440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УЕБ 3.0. Семантичен Уеб</a:t>
            </a:r>
          </a:p>
        </p:txBody>
      </p:sp>
    </p:spTree>
    <p:extLst>
      <p:ext uri="{BB962C8B-B14F-4D97-AF65-F5344CB8AC3E}">
        <p14:creationId xmlns:p14="http://schemas.microsoft.com/office/powerpoint/2010/main" val="14310801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 idx="4294967295"/>
          </p:nvPr>
        </p:nvSpPr>
        <p:spPr>
          <a:xfrm>
            <a:off x="762000" y="5334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Пример за </a:t>
            </a:r>
            <a:r>
              <a:rPr lang="en-US" altLang="en-US" sz="4000" dirty="0" smtClean="0">
                <a:solidFill>
                  <a:schemeClr val="tx1"/>
                </a:solidFill>
              </a:rPr>
              <a:t>URL</a:t>
            </a:r>
            <a:endParaRPr lang="bg-BG" altLang="en-US" dirty="0" smtClean="0">
              <a:solidFill>
                <a:schemeClr val="tx1"/>
              </a:solidFill>
            </a:endParaRPr>
          </a:p>
        </p:txBody>
      </p:sp>
      <p:sp>
        <p:nvSpPr>
          <p:cNvPr id="46083" name="Content Placeholder 2"/>
          <p:cNvSpPr>
            <a:spLocks noGrp="1"/>
          </p:cNvSpPr>
          <p:nvPr>
            <p:ph idx="4294967295"/>
          </p:nvPr>
        </p:nvSpPr>
        <p:spPr>
          <a:xfrm>
            <a:off x="609600" y="1981200"/>
            <a:ext cx="8229600" cy="34591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en-US" sz="2200" dirty="0" smtClean="0">
                <a:solidFill>
                  <a:srgbClr val="990000"/>
                </a:solidFill>
              </a:rPr>
              <a:t>http://www.ibiblio.org/javafaq/javabooks/myApp?isbn=123#toc</a:t>
            </a:r>
          </a:p>
          <a:p>
            <a:pPr lvl="1"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1. scheme : http</a:t>
            </a:r>
          </a:p>
          <a:p>
            <a:pPr lvl="1"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2. authority : www.ibiblio.org</a:t>
            </a:r>
          </a:p>
          <a:p>
            <a:pPr lvl="1"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3. path : /</a:t>
            </a:r>
            <a:r>
              <a:rPr lang="en-US" altLang="en-US" sz="2200" dirty="0" err="1" smtClean="0">
                <a:solidFill>
                  <a:schemeClr val="tx1"/>
                </a:solidFill>
              </a:rPr>
              <a:t>javafaq</a:t>
            </a:r>
            <a:r>
              <a:rPr lang="en-US" altLang="en-US" sz="2200" dirty="0" smtClean="0">
                <a:solidFill>
                  <a:schemeClr val="tx1"/>
                </a:solidFill>
              </a:rPr>
              <a:t>/books/</a:t>
            </a:r>
            <a:r>
              <a:rPr lang="en-US" altLang="en-US" sz="2200" dirty="0" err="1" smtClean="0">
                <a:solidFill>
                  <a:schemeClr val="tx1"/>
                </a:solidFill>
              </a:rPr>
              <a:t>javabooks</a:t>
            </a:r>
            <a:r>
              <a:rPr lang="en-US" altLang="en-US" sz="2200" dirty="0" smtClean="0">
                <a:solidFill>
                  <a:schemeClr val="tx1"/>
                </a:solidFill>
              </a:rPr>
              <a:t>/</a:t>
            </a:r>
            <a:r>
              <a:rPr lang="en-US" altLang="en-US" sz="2200" dirty="0" err="1" smtClean="0">
                <a:solidFill>
                  <a:schemeClr val="tx1"/>
                </a:solidFill>
              </a:rPr>
              <a:t>myApp</a:t>
            </a:r>
            <a:endParaRPr lang="en-US" altLang="en-US" sz="2200" dirty="0" smtClean="0">
              <a:solidFill>
                <a:schemeClr val="tx1"/>
              </a:solidFill>
            </a:endParaRPr>
          </a:p>
          <a:p>
            <a:pPr lvl="1"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4. query string : </a:t>
            </a:r>
            <a:r>
              <a:rPr lang="en-US" altLang="en-US" sz="2200" dirty="0" err="1" smtClean="0">
                <a:solidFill>
                  <a:schemeClr val="tx1"/>
                </a:solidFill>
              </a:rPr>
              <a:t>isbn</a:t>
            </a:r>
            <a:r>
              <a:rPr lang="en-US" altLang="en-US" sz="2200" dirty="0" smtClean="0">
                <a:solidFill>
                  <a:schemeClr val="tx1"/>
                </a:solidFill>
              </a:rPr>
              <a:t>=123</a:t>
            </a:r>
          </a:p>
          <a:p>
            <a:pPr lvl="1" eaLnBrk="1" hangingPunct="1"/>
            <a:r>
              <a:rPr lang="en-US" altLang="en-US" sz="2200" dirty="0" smtClean="0">
                <a:solidFill>
                  <a:schemeClr val="tx1"/>
                </a:solidFill>
              </a:rPr>
              <a:t>5. fragment identifier : toc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2200" dirty="0" smtClean="0">
                <a:solidFill>
                  <a:schemeClr val="tx1"/>
                </a:solidFill>
              </a:rPr>
              <a:t>	</a:t>
            </a:r>
            <a:r>
              <a:rPr lang="bg-BG" altLang="en-US" sz="2200" dirty="0" smtClean="0">
                <a:solidFill>
                  <a:schemeClr val="tx1"/>
                </a:solidFill>
              </a:rPr>
              <a:t>А</a:t>
            </a:r>
            <a:r>
              <a:rPr lang="en-US" altLang="en-US" sz="2200" dirty="0" err="1" smtClean="0">
                <a:solidFill>
                  <a:schemeClr val="tx1"/>
                </a:solidFill>
              </a:rPr>
              <a:t>uthority</a:t>
            </a:r>
            <a:r>
              <a:rPr lang="en-US" altLang="en-US" sz="2200" dirty="0" smtClean="0">
                <a:solidFill>
                  <a:schemeClr val="tx1"/>
                </a:solidFill>
              </a:rPr>
              <a:t> </a:t>
            </a:r>
            <a:r>
              <a:rPr lang="bg-BG" altLang="en-US" sz="2200" dirty="0" smtClean="0">
                <a:solidFill>
                  <a:schemeClr val="tx1"/>
                </a:solidFill>
              </a:rPr>
              <a:t>на свой ред може да се раздели на потребит. информация (</a:t>
            </a:r>
            <a:r>
              <a:rPr lang="en-US" altLang="en-US" sz="2200" dirty="0" smtClean="0">
                <a:solidFill>
                  <a:schemeClr val="tx1"/>
                </a:solidFill>
              </a:rPr>
              <a:t>user info</a:t>
            </a:r>
            <a:r>
              <a:rPr lang="bg-BG" altLang="en-US" sz="2200" dirty="0" smtClean="0">
                <a:solidFill>
                  <a:schemeClr val="tx1"/>
                </a:solidFill>
              </a:rPr>
              <a:t>)</a:t>
            </a:r>
            <a:r>
              <a:rPr lang="en-US" altLang="en-US" sz="2200" dirty="0" smtClean="0">
                <a:solidFill>
                  <a:schemeClr val="tx1"/>
                </a:solidFill>
              </a:rPr>
              <a:t>, </a:t>
            </a:r>
            <a:r>
              <a:rPr lang="bg-BG" altLang="en-US" sz="2200" dirty="0" smtClean="0">
                <a:solidFill>
                  <a:schemeClr val="tx1"/>
                </a:solidFill>
              </a:rPr>
              <a:t>хост (</a:t>
            </a:r>
            <a:r>
              <a:rPr lang="en-US" altLang="en-US" sz="2200" dirty="0" smtClean="0">
                <a:solidFill>
                  <a:schemeClr val="tx1"/>
                </a:solidFill>
              </a:rPr>
              <a:t>host</a:t>
            </a:r>
            <a:r>
              <a:rPr lang="bg-BG" altLang="en-US" sz="2200" dirty="0" smtClean="0">
                <a:solidFill>
                  <a:schemeClr val="tx1"/>
                </a:solidFill>
              </a:rPr>
              <a:t>)</a:t>
            </a:r>
            <a:r>
              <a:rPr lang="en-US" altLang="en-US" sz="2200" dirty="0" smtClean="0">
                <a:solidFill>
                  <a:schemeClr val="tx1"/>
                </a:solidFill>
              </a:rPr>
              <a:t> </a:t>
            </a:r>
            <a:r>
              <a:rPr lang="bg-BG" altLang="en-US" sz="2200" dirty="0" smtClean="0">
                <a:solidFill>
                  <a:schemeClr val="tx1"/>
                </a:solidFill>
              </a:rPr>
              <a:t>и</a:t>
            </a:r>
            <a:r>
              <a:rPr lang="en-US" altLang="en-US" sz="2200" dirty="0" smtClean="0">
                <a:solidFill>
                  <a:schemeClr val="tx1"/>
                </a:solidFill>
              </a:rPr>
              <a:t> </a:t>
            </a:r>
            <a:r>
              <a:rPr lang="bg-BG" altLang="en-US" sz="2200" dirty="0" smtClean="0">
                <a:solidFill>
                  <a:schemeClr val="tx1"/>
                </a:solidFill>
              </a:rPr>
              <a:t>порт (</a:t>
            </a:r>
            <a:r>
              <a:rPr lang="en-US" altLang="en-US" sz="2200" dirty="0" smtClean="0">
                <a:solidFill>
                  <a:schemeClr val="tx1"/>
                </a:solidFill>
              </a:rPr>
              <a:t>port</a:t>
            </a:r>
            <a:r>
              <a:rPr lang="bg-BG" altLang="en-US" sz="2200" dirty="0" smtClean="0">
                <a:solidFill>
                  <a:schemeClr val="tx1"/>
                </a:solidFill>
              </a:rPr>
              <a:t>)</a:t>
            </a:r>
            <a:r>
              <a:rPr lang="en-US" altLang="en-US" sz="2200" dirty="0" smtClean="0">
                <a:solidFill>
                  <a:schemeClr val="tx1"/>
                </a:solidFill>
              </a:rPr>
              <a:t>. </a:t>
            </a:r>
            <a:endParaRPr lang="bg-BG" altLang="en-US" sz="2200" dirty="0" smtClean="0">
              <a:solidFill>
                <a:schemeClr val="tx1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bg-BG" altLang="en-US" sz="2200" dirty="0" smtClean="0">
                <a:solidFill>
                  <a:schemeClr val="tx1"/>
                </a:solidFill>
              </a:rPr>
              <a:t>Например за </a:t>
            </a:r>
            <a:r>
              <a:rPr lang="en-US" altLang="en-US" sz="2200" dirty="0" smtClean="0">
                <a:solidFill>
                  <a:srgbClr val="002060"/>
                </a:solidFill>
              </a:rPr>
              <a:t>http://admin@www.blackstar.com:8080/</a:t>
            </a:r>
            <a:endParaRPr lang="bg-BG" altLang="en-US" sz="2200" dirty="0" smtClean="0">
              <a:solidFill>
                <a:schemeClr val="tx1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altLang="en-US" sz="2200" dirty="0" smtClean="0">
                <a:solidFill>
                  <a:srgbClr val="002060"/>
                </a:solidFill>
              </a:rPr>
              <a:t>user info : admin</a:t>
            </a:r>
            <a:r>
              <a:rPr lang="bg-BG" altLang="en-US" sz="2200" dirty="0" smtClean="0">
                <a:solidFill>
                  <a:srgbClr val="002060"/>
                </a:solidFill>
              </a:rPr>
              <a:t>; </a:t>
            </a:r>
            <a:r>
              <a:rPr lang="en-US" altLang="en-US" sz="2200" dirty="0" smtClean="0">
                <a:solidFill>
                  <a:srgbClr val="002060"/>
                </a:solidFill>
              </a:rPr>
              <a:t> host : www.blackstar.com</a:t>
            </a:r>
            <a:r>
              <a:rPr lang="bg-BG" altLang="en-US" sz="2200" dirty="0" smtClean="0">
                <a:solidFill>
                  <a:srgbClr val="002060"/>
                </a:solidFill>
              </a:rPr>
              <a:t>; </a:t>
            </a:r>
            <a:r>
              <a:rPr lang="en-US" altLang="en-US" sz="2200" dirty="0" smtClean="0">
                <a:solidFill>
                  <a:srgbClr val="002060"/>
                </a:solidFill>
              </a:rPr>
              <a:t>3. port : 8080</a:t>
            </a:r>
            <a:endParaRPr lang="bg-BG" altLang="en-US" sz="2200" dirty="0" smtClean="0">
              <a:solidFill>
                <a:srgbClr val="002060"/>
              </a:solidFill>
            </a:endParaRPr>
          </a:p>
          <a:p>
            <a:pPr eaLnBrk="1" hangingPunct="1"/>
            <a:endParaRPr lang="bg-BG" altLang="en-US" sz="2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2789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 idx="4294967295"/>
          </p:nvPr>
        </p:nvSpPr>
        <p:spPr>
          <a:xfrm>
            <a:off x="533400" y="609600"/>
            <a:ext cx="8523287" cy="1138238"/>
          </a:xfrm>
        </p:spPr>
        <p:txBody>
          <a:bodyPr/>
          <a:lstStyle/>
          <a:p>
            <a:pPr eaLnBrk="1" hangingPunct="1"/>
            <a:r>
              <a:rPr lang="en-GB" altLang="en-US" dirty="0" err="1" smtClean="0">
                <a:solidFill>
                  <a:schemeClr val="tx1"/>
                </a:solidFill>
              </a:rPr>
              <a:t>HyperText</a:t>
            </a:r>
            <a:r>
              <a:rPr lang="en-GB" altLang="en-US" dirty="0" smtClean="0">
                <a:solidFill>
                  <a:schemeClr val="tx1"/>
                </a:solidFill>
              </a:rPr>
              <a:t> Transfer Protocol</a:t>
            </a:r>
            <a:r>
              <a:rPr lang="bg-BG" altLang="en-US" dirty="0" smtClean="0">
                <a:solidFill>
                  <a:schemeClr val="tx1"/>
                </a:solidFill>
              </a:rPr>
              <a:t/>
            </a:r>
            <a:br>
              <a:rPr lang="bg-BG" altLang="en-US" dirty="0" smtClean="0">
                <a:solidFill>
                  <a:schemeClr val="tx1"/>
                </a:solidFill>
              </a:rPr>
            </a:br>
            <a:r>
              <a:rPr lang="en-GB" altLang="en-US" dirty="0" smtClean="0">
                <a:solidFill>
                  <a:schemeClr val="tx1"/>
                </a:solidFill>
              </a:rPr>
              <a:t> (HTTP) </a:t>
            </a:r>
            <a:endParaRPr lang="bg-BG" altLang="en-US" dirty="0" smtClean="0">
              <a:solidFill>
                <a:schemeClr val="tx1"/>
              </a:solidFill>
            </a:endParaRPr>
          </a:p>
        </p:txBody>
      </p:sp>
      <p:sp>
        <p:nvSpPr>
          <p:cNvPr id="47107" name="Content Placeholder 2"/>
          <p:cNvSpPr>
            <a:spLocks noGrp="1"/>
          </p:cNvSpPr>
          <p:nvPr>
            <p:ph idx="4294967295"/>
          </p:nvPr>
        </p:nvSpPr>
        <p:spPr>
          <a:xfrm>
            <a:off x="685800" y="1981200"/>
            <a:ext cx="7885112" cy="3532188"/>
          </a:xfrm>
        </p:spPr>
        <p:txBody>
          <a:bodyPr/>
          <a:lstStyle/>
          <a:p>
            <a:pPr eaLnBrk="1" hangingPunct="1"/>
            <a:r>
              <a:rPr lang="en-GB" altLang="en-US" sz="2400" b="1" dirty="0" smtClean="0">
                <a:solidFill>
                  <a:schemeClr val="tx1"/>
                </a:solidFill>
              </a:rPr>
              <a:t>Hypertext Transfer Protocol</a:t>
            </a:r>
            <a:r>
              <a:rPr lang="en-GB" altLang="en-US" sz="2400" dirty="0" smtClean="0">
                <a:solidFill>
                  <a:schemeClr val="tx1"/>
                </a:solidFill>
              </a:rPr>
              <a:t> (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HTTP</a:t>
            </a:r>
            <a:r>
              <a:rPr lang="en-GB" altLang="en-US" sz="2400" dirty="0" smtClean="0">
                <a:solidFill>
                  <a:schemeClr val="tx1"/>
                </a:solidFill>
              </a:rPr>
              <a:t>) – </a:t>
            </a:r>
            <a:r>
              <a:rPr lang="bg-BG" altLang="en-US" sz="2400" dirty="0" smtClean="0">
                <a:solidFill>
                  <a:schemeClr val="tx1"/>
                </a:solidFill>
              </a:rPr>
              <a:t>приложен протокол за Уеб.</a:t>
            </a:r>
            <a:endParaRPr lang="en-US" altLang="en-US" sz="24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bg-BG" altLang="en-US" sz="2400" dirty="0" smtClean="0">
                <a:solidFill>
                  <a:schemeClr val="tx1"/>
                </a:solidFill>
              </a:rPr>
              <a:t>Ориентиран е към комуникация от типа заявка (от клиента) и отговор (от сървъра) - request-response protocol</a:t>
            </a:r>
          </a:p>
          <a:p>
            <a:pPr eaLnBrk="1" hangingPunct="1"/>
            <a:r>
              <a:rPr lang="ru-RU" altLang="en-US" sz="2400" dirty="0" smtClean="0">
                <a:solidFill>
                  <a:schemeClr val="tx1"/>
                </a:solidFill>
              </a:rPr>
              <a:t>Уеб браузерът (клиент) се реферира като user agent (UA)</a:t>
            </a:r>
          </a:p>
          <a:p>
            <a:pPr eaLnBrk="1" hangingPunct="1"/>
            <a:r>
              <a:rPr lang="ru-RU" altLang="en-US" sz="2400" dirty="0" smtClean="0">
                <a:solidFill>
                  <a:schemeClr val="tx1"/>
                </a:solidFill>
              </a:rPr>
              <a:t>HTTP </a:t>
            </a:r>
            <a:r>
              <a:rPr lang="ru-RU" altLang="en-US" sz="2400" b="1" i="1" dirty="0" smtClean="0">
                <a:solidFill>
                  <a:schemeClr val="tx1"/>
                </a:solidFill>
              </a:rPr>
              <a:t>прокси сървъри</a:t>
            </a:r>
            <a:r>
              <a:rPr lang="ru-RU" altLang="en-US" sz="2400" dirty="0" smtClean="0">
                <a:solidFill>
                  <a:schemeClr val="tx1"/>
                </a:solidFill>
              </a:rPr>
              <a:t> (proxy servers) улесняват комуникацията между клиенти и сървъри и се позиционират в частни мрежи.</a:t>
            </a:r>
            <a:endParaRPr lang="bg-BG" alt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537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914400"/>
            <a:ext cx="8224837" cy="914400"/>
          </a:xfrm>
        </p:spPr>
        <p:txBody>
          <a:bodyPr/>
          <a:lstStyle/>
          <a:p>
            <a:pPr eaLnBrk="1" hangingPunct="1"/>
            <a:r>
              <a:rPr lang="bg-BG" altLang="en-US" sz="4000" dirty="0" smtClean="0">
                <a:solidFill>
                  <a:schemeClr val="tx1"/>
                </a:solidFill>
              </a:rPr>
              <a:t>Структура на </a:t>
            </a:r>
            <a:r>
              <a:rPr lang="en-US" altLang="en-US" sz="4000" dirty="0" smtClean="0">
                <a:solidFill>
                  <a:schemeClr val="tx1"/>
                </a:solidFill>
              </a:rPr>
              <a:t>HTTP </a:t>
            </a:r>
            <a:r>
              <a:rPr lang="bg-BG" altLang="en-US" sz="4000" dirty="0" smtClean="0">
                <a:solidFill>
                  <a:schemeClr val="tx1"/>
                </a:solidFill>
              </a:rPr>
              <a:t>транзакция</a:t>
            </a:r>
            <a:endParaRPr lang="en-US" altLang="en-US" sz="4000" dirty="0" smtClean="0">
              <a:solidFill>
                <a:schemeClr val="tx1"/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09600" y="1905000"/>
            <a:ext cx="7993062" cy="53181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HTTP 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използва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client-server 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модел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 </a:t>
            </a:r>
            <a:endParaRPr lang="bg-BG" alt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Char char="o"/>
            </a:pP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HTTP 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клиентът отваря връзка (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connection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 и изпраща заявка 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request message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 към даден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HTTP 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сървър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  <a:endParaRPr lang="bg-BG" alt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Char char="o"/>
            </a:pP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сървърът връща отговор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евентуално с искания ресурс; </a:t>
            </a:r>
          </a:p>
          <a:p>
            <a:pPr eaLnBrk="1" hangingPunct="1">
              <a:spcBef>
                <a:spcPct val="0"/>
              </a:spcBef>
              <a:buFontTx/>
              <a:buChar char="o"/>
            </a:pP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след връщане на отговора сървърът затваря връзката -&gt; 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HTTP 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2000" i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stateless protocol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не поддържа връзка между транзакциите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 eaLnBrk="1" hangingPunct="1">
              <a:spcBef>
                <a:spcPct val="0"/>
              </a:spcBef>
            </a:pP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Форматът на заявката се състои от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lvl="1" eaLnBrk="1" hangingPunct="1">
              <a:spcBef>
                <a:spcPct val="0"/>
              </a:spcBef>
            </a:pP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Заглавен ред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lvl="1" eaLnBrk="1" hangingPunct="1">
              <a:spcBef>
                <a:spcPct val="0"/>
              </a:spcBef>
            </a:pP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Нула или повече заглавни редове (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header lines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lvl="1" eaLnBrk="1" hangingPunct="1">
              <a:spcBef>
                <a:spcPct val="0"/>
              </a:spcBef>
            </a:pP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Празен ред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(CR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LF), 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1" eaLnBrk="1" hangingPunct="1">
              <a:spcBef>
                <a:spcPct val="0"/>
              </a:spcBef>
            </a:pP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Опционално – тяло на съобщението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message body</a:t>
            </a:r>
            <a:r>
              <a:rPr lang="bg-BG" alt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 – файл или генерирани данни от сървърното приложение</a:t>
            </a:r>
            <a:endParaRPr lang="en-US" alt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741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533400"/>
            <a:ext cx="8224837" cy="1138238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HTTP </a:t>
            </a:r>
            <a:r>
              <a:rPr lang="bg-BG" altLang="en-US" dirty="0" smtClean="0">
                <a:solidFill>
                  <a:schemeClr val="tx1"/>
                </a:solidFill>
              </a:rPr>
              <a:t>формат на отговора</a:t>
            </a:r>
            <a:r>
              <a:rPr lang="en-US" altLang="en-US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85800" y="1981200"/>
            <a:ext cx="7415213" cy="4668838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bg-BG" altLang="en-US" sz="2400" dirty="0" smtClean="0">
                <a:solidFill>
                  <a:schemeClr val="tx1"/>
                </a:solidFill>
              </a:rPr>
              <a:t>Отговорът съдържа статус код и текст</a:t>
            </a:r>
            <a:r>
              <a:rPr lang="en-US" altLang="en-US" sz="2400" dirty="0" smtClean="0">
                <a:solidFill>
                  <a:schemeClr val="tx1"/>
                </a:solidFill>
              </a:rPr>
              <a:t>. </a:t>
            </a:r>
            <a:endParaRPr lang="bg-BG" altLang="en-US" sz="2400" dirty="0" smtClean="0">
              <a:solidFill>
                <a:schemeClr val="tx1"/>
              </a:solidFill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bg-BG" altLang="en-US" sz="2400" dirty="0" smtClean="0">
                <a:solidFill>
                  <a:schemeClr val="tx1"/>
                </a:solidFill>
              </a:rPr>
              <a:t>Статус кодът е трицифрено число, като първата цифра е индикатор за тип на отговора, както следва</a:t>
            </a:r>
            <a:r>
              <a:rPr lang="en-US" altLang="en-US" sz="2400" dirty="0" smtClean="0">
                <a:solidFill>
                  <a:schemeClr val="tx1"/>
                </a:solidFill>
              </a:rPr>
              <a:t>: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endParaRPr lang="bg-BG" altLang="en-US" sz="2400" dirty="0" smtClean="0">
              <a:solidFill>
                <a:schemeClr val="tx1"/>
              </a:solidFill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bg-BG" altLang="en-US" sz="2400" dirty="0" smtClean="0">
                <a:solidFill>
                  <a:schemeClr val="tx1"/>
                </a:solidFill>
              </a:rPr>
              <a:t>	</a:t>
            </a:r>
            <a:r>
              <a:rPr lang="en-US" altLang="en-US" sz="2400" dirty="0" smtClean="0">
                <a:solidFill>
                  <a:schemeClr val="tx1"/>
                </a:solidFill>
              </a:rPr>
              <a:t>1xx </a:t>
            </a:r>
            <a:r>
              <a:rPr lang="bg-BG" altLang="en-US" sz="2400" dirty="0" smtClean="0">
                <a:solidFill>
                  <a:schemeClr val="tx1"/>
                </a:solidFill>
              </a:rPr>
              <a:t>-</a:t>
            </a:r>
            <a:r>
              <a:rPr lang="en-US" altLang="en-US" sz="2400" dirty="0" smtClean="0">
                <a:solidFill>
                  <a:schemeClr val="tx1"/>
                </a:solidFill>
              </a:rPr>
              <a:t> informational message only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2xx </a:t>
            </a:r>
            <a:r>
              <a:rPr lang="bg-BG" altLang="en-US" sz="2400" dirty="0" smtClean="0">
                <a:solidFill>
                  <a:schemeClr val="tx1"/>
                </a:solidFill>
              </a:rPr>
              <a:t>-</a:t>
            </a:r>
            <a:r>
              <a:rPr lang="en-US" altLang="en-US" sz="2400" dirty="0" smtClean="0">
                <a:solidFill>
                  <a:schemeClr val="tx1"/>
                </a:solidFill>
              </a:rPr>
              <a:t> success of some kind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3xx </a:t>
            </a:r>
            <a:r>
              <a:rPr lang="bg-BG" altLang="en-US" sz="2400" dirty="0" smtClean="0">
                <a:solidFill>
                  <a:schemeClr val="tx1"/>
                </a:solidFill>
              </a:rPr>
              <a:t>- </a:t>
            </a:r>
            <a:r>
              <a:rPr lang="en-US" altLang="en-US" sz="2400" dirty="0" smtClean="0">
                <a:solidFill>
                  <a:schemeClr val="tx1"/>
                </a:solidFill>
              </a:rPr>
              <a:t>redirects the client to another URL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4xx </a:t>
            </a:r>
            <a:r>
              <a:rPr lang="bg-BG" altLang="en-US" sz="2400" dirty="0" smtClean="0">
                <a:solidFill>
                  <a:schemeClr val="tx1"/>
                </a:solidFill>
              </a:rPr>
              <a:t>- </a:t>
            </a:r>
            <a:r>
              <a:rPr lang="en-US" altLang="en-US" sz="2400" dirty="0" smtClean="0">
                <a:solidFill>
                  <a:schemeClr val="tx1"/>
                </a:solidFill>
              </a:rPr>
              <a:t>an error on the client's part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r>
              <a:rPr lang="en-US" altLang="en-US" sz="2400" dirty="0" smtClean="0">
                <a:solidFill>
                  <a:schemeClr val="tx1"/>
                </a:solidFill>
              </a:rPr>
              <a:t>5xx </a:t>
            </a:r>
            <a:r>
              <a:rPr lang="bg-BG" altLang="en-US" sz="2400" dirty="0" smtClean="0">
                <a:solidFill>
                  <a:schemeClr val="tx1"/>
                </a:solidFill>
              </a:rPr>
              <a:t>-</a:t>
            </a:r>
            <a:r>
              <a:rPr lang="en-US" altLang="en-US" sz="2400" dirty="0" smtClean="0">
                <a:solidFill>
                  <a:schemeClr val="tx1"/>
                </a:solidFill>
              </a:rPr>
              <a:t> an error on the server's part </a:t>
            </a:r>
            <a:br>
              <a:rPr lang="en-US" altLang="en-US" sz="2400" dirty="0" smtClean="0">
                <a:solidFill>
                  <a:schemeClr val="tx1"/>
                </a:solidFill>
              </a:rPr>
            </a:br>
            <a:endParaRPr lang="en-US" alt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2659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9163" y="5334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sz="3600" dirty="0" smtClean="0">
                <a:solidFill>
                  <a:schemeClr val="tx1"/>
                </a:solidFill>
              </a:rPr>
              <a:t>Често срещани статус кодове</a:t>
            </a:r>
            <a:r>
              <a:rPr lang="en-US" altLang="en-US" sz="3600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09103" y="2051050"/>
            <a:ext cx="7925298" cy="48069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    </a:t>
            </a:r>
            <a:r>
              <a:rPr lang="en-US" sz="2400" b="1" dirty="0" smtClean="0">
                <a:solidFill>
                  <a:schemeClr val="tx1"/>
                </a:solidFill>
              </a:rPr>
              <a:t>200 OK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bg-BG" sz="2400" dirty="0" smtClean="0">
                <a:solidFill>
                  <a:schemeClr val="tx1"/>
                </a:solidFill>
              </a:rPr>
              <a:t>Успешно изпълнение; ресурсът или резултата от изпълнението на сървърния код се намира в тялото на съобщението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b="1" dirty="0" smtClean="0">
                <a:solidFill>
                  <a:schemeClr val="tx1"/>
                </a:solidFill>
              </a:rPr>
              <a:t>301 Moved Permanently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b="1" dirty="0" smtClean="0">
                <a:solidFill>
                  <a:schemeClr val="tx1"/>
                </a:solidFill>
              </a:rPr>
              <a:t>302 Moved Temporarily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b="1" dirty="0" smtClean="0">
                <a:solidFill>
                  <a:schemeClr val="tx1"/>
                </a:solidFill>
              </a:rPr>
              <a:t>303</a:t>
            </a:r>
            <a:r>
              <a:rPr lang="bg-BG" sz="2400" b="1" dirty="0" smtClean="0">
                <a:solidFill>
                  <a:schemeClr val="tx1"/>
                </a:solidFill>
              </a:rPr>
              <a:t> See Other Location: </a:t>
            </a:r>
            <a:r>
              <a:rPr lang="en-US" sz="2400" dirty="0">
                <a:solidFill>
                  <a:schemeClr val="tx1"/>
                </a:solidFill>
              </a:rPr>
              <a:t>h</a:t>
            </a:r>
            <a:r>
              <a:rPr lang="bg-BG" sz="2400" dirty="0" smtClean="0">
                <a:solidFill>
                  <a:schemeClr val="tx1"/>
                </a:solidFill>
              </a:rPr>
              <a:t>ttp://example.org/other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bg-BG" sz="2400" dirty="0" smtClean="0">
                <a:solidFill>
                  <a:schemeClr val="tx1"/>
                </a:solidFill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</a:rPr>
              <a:t>404 Not Found</a:t>
            </a:r>
            <a:r>
              <a:rPr lang="bg-BG" sz="2400" b="1" dirty="0" smtClean="0">
                <a:solidFill>
                  <a:schemeClr val="tx1"/>
                </a:solidFill>
              </a:rPr>
              <a:t>-</a:t>
            </a:r>
            <a:r>
              <a:rPr lang="bg-BG" sz="2400" dirty="0" smtClean="0">
                <a:solidFill>
                  <a:schemeClr val="tx1"/>
                </a:solidFill>
              </a:rPr>
              <a:t>Заявеният ресурс не съществува</a:t>
            </a:r>
            <a:r>
              <a:rPr lang="en-US" sz="2400" dirty="0" smtClean="0">
                <a:solidFill>
                  <a:schemeClr val="tx1"/>
                </a:solidFill>
              </a:rPr>
              <a:t>. 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b="1" dirty="0" smtClean="0">
                <a:solidFill>
                  <a:schemeClr val="tx1"/>
                </a:solidFill>
              </a:rPr>
              <a:t>500 Server Error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50180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DCF53E54-F85A-467F-8F61-E0D57AA2294D}" type="slidenum">
              <a:rPr lang="es-ES" altLang="en-US"/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34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8039028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 idx="4294967295"/>
          </p:nvPr>
        </p:nvSpPr>
        <p:spPr>
          <a:xfrm>
            <a:off x="533400" y="609600"/>
            <a:ext cx="7772400" cy="1138238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solidFill>
                  <a:schemeClr val="tx1"/>
                </a:solidFill>
              </a:rPr>
              <a:t>URL </a:t>
            </a:r>
            <a:r>
              <a:rPr lang="bg-BG" altLang="en-US" dirty="0" smtClean="0">
                <a:solidFill>
                  <a:schemeClr val="tx1"/>
                </a:solidFill>
              </a:rPr>
              <a:t>кодиране (е</a:t>
            </a:r>
            <a:r>
              <a:rPr lang="en-GB" altLang="en-US" dirty="0" err="1" smtClean="0">
                <a:solidFill>
                  <a:schemeClr val="tx1"/>
                </a:solidFill>
              </a:rPr>
              <a:t>ncoding</a:t>
            </a:r>
            <a:r>
              <a:rPr lang="bg-BG" altLang="en-US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2133600"/>
            <a:ext cx="8077200" cy="438785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URL Encoding </a:t>
            </a:r>
            <a:r>
              <a:rPr lang="bg-BG" sz="2000" dirty="0" smtClean="0">
                <a:solidFill>
                  <a:schemeClr val="tx1"/>
                </a:solidFill>
              </a:rPr>
              <a:t>– процес на конвертиране на </a:t>
            </a:r>
            <a:r>
              <a:rPr lang="en-US" sz="2000" dirty="0" smtClean="0">
                <a:solidFill>
                  <a:schemeClr val="tx1"/>
                </a:solidFill>
              </a:rPr>
              <a:t>URL </a:t>
            </a:r>
            <a:r>
              <a:rPr lang="bg-BG" sz="2000" dirty="0" smtClean="0">
                <a:solidFill>
                  <a:schemeClr val="tx1"/>
                </a:solidFill>
              </a:rPr>
              <a:t>до валиден</a:t>
            </a:r>
            <a:r>
              <a:rPr lang="en-US" sz="2000" dirty="0" smtClean="0">
                <a:solidFill>
                  <a:schemeClr val="tx1"/>
                </a:solidFill>
              </a:rPr>
              <a:t> URL format.  </a:t>
            </a:r>
          </a:p>
          <a:p>
            <a:pPr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URL encoding </a:t>
            </a:r>
            <a:r>
              <a:rPr lang="bg-BG" sz="2000" dirty="0" smtClean="0">
                <a:solidFill>
                  <a:schemeClr val="tx1"/>
                </a:solidFill>
              </a:rPr>
              <a:t>се прилага обикновено за конвертиране на данни от </a:t>
            </a:r>
            <a:r>
              <a:rPr lang="en-US" sz="2000" dirty="0" smtClean="0">
                <a:solidFill>
                  <a:schemeClr val="tx1"/>
                </a:solidFill>
              </a:rPr>
              <a:t>html </a:t>
            </a:r>
            <a:r>
              <a:rPr lang="bg-BG" sz="2000" dirty="0" smtClean="0">
                <a:solidFill>
                  <a:schemeClr val="tx1"/>
                </a:solidFill>
              </a:rPr>
              <a:t>формите, понеже такива данни могат да съдържат  специални символи като</a:t>
            </a:r>
            <a:r>
              <a:rPr lang="en-US" sz="2000" dirty="0" smtClean="0">
                <a:solidFill>
                  <a:schemeClr val="tx1"/>
                </a:solidFill>
              </a:rPr>
              <a:t> ‘/’, ‘.’, ‘#’, ‘ ‘ </a:t>
            </a:r>
            <a:r>
              <a:rPr lang="bg-BG" sz="2000" dirty="0" smtClean="0">
                <a:solidFill>
                  <a:schemeClr val="tx1"/>
                </a:solidFill>
              </a:rPr>
              <a:t>и др., които могат</a:t>
            </a:r>
            <a:r>
              <a:rPr lang="en-US" sz="2000" dirty="0" smtClean="0">
                <a:solidFill>
                  <a:schemeClr val="tx1"/>
                </a:solidFill>
              </a:rPr>
              <a:t>: 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a) </a:t>
            </a:r>
            <a:r>
              <a:rPr lang="bg-BG" sz="2000" dirty="0" smtClean="0">
                <a:solidFill>
                  <a:schemeClr val="tx1"/>
                </a:solidFill>
              </a:rPr>
              <a:t>Да имат специално значение</a:t>
            </a:r>
            <a:r>
              <a:rPr lang="en-US" sz="2000" dirty="0" smtClean="0">
                <a:solidFill>
                  <a:schemeClr val="tx1"/>
                </a:solidFill>
              </a:rPr>
              <a:t> – </a:t>
            </a:r>
            <a:r>
              <a:rPr lang="bg-BG" sz="2000" dirty="0" smtClean="0">
                <a:solidFill>
                  <a:schemeClr val="tx1"/>
                </a:solidFill>
              </a:rPr>
              <a:t>напр.</a:t>
            </a:r>
            <a:r>
              <a:rPr lang="en-US" sz="2000" dirty="0" smtClean="0">
                <a:solidFill>
                  <a:schemeClr val="tx1"/>
                </a:solidFill>
              </a:rPr>
              <a:t> ‘#’  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b) </a:t>
            </a:r>
            <a:r>
              <a:rPr lang="bg-BG" sz="2000" dirty="0" smtClean="0">
                <a:solidFill>
                  <a:schemeClr val="tx1"/>
                </a:solidFill>
              </a:rPr>
              <a:t>Да не са валидни символи за</a:t>
            </a:r>
            <a:r>
              <a:rPr lang="en-US" sz="2000" dirty="0" smtClean="0">
                <a:solidFill>
                  <a:schemeClr val="tx1"/>
                </a:solidFill>
              </a:rPr>
              <a:t> URL – </a:t>
            </a:r>
            <a:r>
              <a:rPr lang="bg-BG" sz="2000" dirty="0" smtClean="0">
                <a:solidFill>
                  <a:schemeClr val="tx1"/>
                </a:solidFill>
              </a:rPr>
              <a:t>напр. празна позиция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</a:p>
          <a:p>
            <a:pPr lvl="1" eaLnBrk="1" hangingPunct="1"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c) </a:t>
            </a:r>
            <a:r>
              <a:rPr lang="bg-BG" sz="2000" dirty="0" smtClean="0">
                <a:solidFill>
                  <a:schemeClr val="tx1"/>
                </a:solidFill>
              </a:rPr>
              <a:t>Да бъдат променени по време на трансфера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bg-BG" sz="2000" dirty="0" smtClean="0">
                <a:solidFill>
                  <a:schemeClr val="tx1"/>
                </a:solidFill>
              </a:rPr>
              <a:t>Пример</a:t>
            </a:r>
            <a:r>
              <a:rPr lang="en-US" sz="2000" dirty="0" smtClean="0">
                <a:solidFill>
                  <a:schemeClr val="tx1"/>
                </a:solidFill>
              </a:rPr>
              <a:t>:  “$ &amp; &lt; &gt; ? ; # : = , " ' ~ + %”  </a:t>
            </a:r>
            <a:r>
              <a:rPr lang="bg-BG" sz="2000" dirty="0" smtClean="0">
                <a:solidFill>
                  <a:schemeClr val="tx1"/>
                </a:solidFill>
              </a:rPr>
              <a:t>ще се кодира като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lang="en-GB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%24+%26+%3C+%3E+%3F+%3B+%23+%3A+%3D+%2C+%22+%27+%7E+%2B+%25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8551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533400"/>
            <a:ext cx="8224837" cy="1138238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HTTP POST </a:t>
            </a:r>
            <a:r>
              <a:rPr lang="bg-BG" altLang="en-US" dirty="0" smtClean="0">
                <a:solidFill>
                  <a:schemeClr val="tx1"/>
                </a:solidFill>
              </a:rPr>
              <a:t>метод</a:t>
            </a:r>
            <a:r>
              <a:rPr lang="en-US" altLang="en-US" dirty="0" smtClean="0">
                <a:solidFill>
                  <a:schemeClr val="tx1"/>
                </a:solidFill>
              </a:rPr>
              <a:t> 1/2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57200" y="1752600"/>
            <a:ext cx="7896225" cy="4652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en-US" sz="2000" dirty="0" smtClean="0">
                <a:solidFill>
                  <a:schemeClr val="tx1"/>
                </a:solidFill>
              </a:rPr>
              <a:t>	 POST </a:t>
            </a:r>
            <a:r>
              <a:rPr lang="bg-BG" altLang="en-US" sz="2000" dirty="0" smtClean="0">
                <a:solidFill>
                  <a:schemeClr val="tx1"/>
                </a:solidFill>
              </a:rPr>
              <a:t>заявката изпраща данни към сърв</a:t>
            </a:r>
            <a:r>
              <a:rPr lang="bg-BG" altLang="en-US" sz="2000" dirty="0">
                <a:solidFill>
                  <a:schemeClr val="tx1"/>
                </a:solidFill>
              </a:rPr>
              <a:t>ъ</a:t>
            </a:r>
            <a:r>
              <a:rPr lang="bg-BG" altLang="en-US" sz="2000" dirty="0" smtClean="0">
                <a:solidFill>
                  <a:schemeClr val="tx1"/>
                </a:solidFill>
              </a:rPr>
              <a:t>ра.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bg-BG" altLang="en-US" sz="2000" dirty="0" smtClean="0">
                <a:solidFill>
                  <a:schemeClr val="tx1"/>
                </a:solidFill>
              </a:rPr>
              <a:t>	</a:t>
            </a:r>
            <a:r>
              <a:rPr lang="en-US" altLang="en-US" sz="2000" b="1" dirty="0" smtClean="0">
                <a:solidFill>
                  <a:schemeClr val="tx1"/>
                </a:solidFill>
              </a:rPr>
              <a:t>POST</a:t>
            </a:r>
            <a:r>
              <a:rPr lang="en-US" altLang="en-US" sz="2000" dirty="0" smtClean="0">
                <a:solidFill>
                  <a:schemeClr val="tx1"/>
                </a:solidFill>
              </a:rPr>
              <a:t> </a:t>
            </a:r>
            <a:r>
              <a:rPr lang="bg-BG" altLang="en-US" sz="2000" dirty="0" smtClean="0">
                <a:solidFill>
                  <a:schemeClr val="tx1"/>
                </a:solidFill>
              </a:rPr>
              <a:t>се различава </a:t>
            </a:r>
            <a:r>
              <a:rPr lang="en-US" altLang="en-US" sz="2000" b="1" dirty="0" smtClean="0">
                <a:solidFill>
                  <a:schemeClr val="tx1"/>
                </a:solidFill>
              </a:rPr>
              <a:t>GET</a:t>
            </a:r>
            <a:r>
              <a:rPr lang="en-US" altLang="en-US" sz="2000" dirty="0" smtClean="0">
                <a:solidFill>
                  <a:schemeClr val="tx1"/>
                </a:solidFill>
              </a:rPr>
              <a:t> </a:t>
            </a:r>
            <a:r>
              <a:rPr lang="bg-BG" altLang="en-US" sz="2000" dirty="0" smtClean="0">
                <a:solidFill>
                  <a:schemeClr val="tx1"/>
                </a:solidFill>
              </a:rPr>
              <a:t>заявка по следното</a:t>
            </a:r>
            <a:r>
              <a:rPr lang="en-US" altLang="en-US" sz="2000" dirty="0" smtClean="0">
                <a:solidFill>
                  <a:schemeClr val="tx1"/>
                </a:solidFill>
              </a:rPr>
              <a:t>: </a:t>
            </a:r>
          </a:p>
          <a:p>
            <a:r>
              <a:rPr lang="bg-BG" altLang="en-US" sz="2000" i="1" dirty="0" smtClean="0">
                <a:solidFill>
                  <a:schemeClr val="tx1"/>
                </a:solidFill>
              </a:rPr>
              <a:t>В тялото на съобщението има блок от данни, които се изпращат от клиента</a:t>
            </a:r>
            <a:endParaRPr lang="en-US" altLang="en-US" sz="2000" i="1" dirty="0" smtClean="0">
              <a:solidFill>
                <a:schemeClr val="tx1"/>
              </a:solidFill>
            </a:endParaRPr>
          </a:p>
          <a:p>
            <a:r>
              <a:rPr lang="bg-BG" altLang="en-US" sz="2000" i="1" dirty="0" smtClean="0">
                <a:solidFill>
                  <a:schemeClr val="tx1"/>
                </a:solidFill>
              </a:rPr>
              <a:t>В тялото на съобщението има допълнителни хедъри като</a:t>
            </a:r>
            <a:r>
              <a:rPr lang="en-US" altLang="en-US" sz="2000" i="1" dirty="0" smtClean="0">
                <a:solidFill>
                  <a:schemeClr val="tx1"/>
                </a:solidFill>
              </a:rPr>
              <a:t> Content-Type: </a:t>
            </a:r>
            <a:r>
              <a:rPr lang="bg-BG" altLang="en-US" sz="2000" i="1" dirty="0" smtClean="0">
                <a:solidFill>
                  <a:schemeClr val="tx1"/>
                </a:solidFill>
              </a:rPr>
              <a:t>и</a:t>
            </a:r>
            <a:r>
              <a:rPr lang="en-US" altLang="en-US" sz="2000" i="1" dirty="0" smtClean="0">
                <a:solidFill>
                  <a:schemeClr val="tx1"/>
                </a:solidFill>
              </a:rPr>
              <a:t> Content-Length:</a:t>
            </a:r>
          </a:p>
          <a:p>
            <a:r>
              <a:rPr lang="bg-BG" altLang="en-US" sz="2000" i="1" dirty="0" smtClean="0">
                <a:solidFill>
                  <a:schemeClr val="tx1"/>
                </a:solidFill>
              </a:rPr>
              <a:t>Заявеният</a:t>
            </a:r>
            <a:r>
              <a:rPr lang="en-US" altLang="en-US" sz="2000" i="1" dirty="0" smtClean="0">
                <a:solidFill>
                  <a:schemeClr val="tx1"/>
                </a:solidFill>
              </a:rPr>
              <a:t> URI </a:t>
            </a:r>
            <a:r>
              <a:rPr lang="bg-BG" altLang="en-US" sz="2000" i="1" dirty="0" smtClean="0">
                <a:solidFill>
                  <a:schemeClr val="tx1"/>
                </a:solidFill>
              </a:rPr>
              <a:t>не указва ресурс, който трябва да бъде върнат, а адресира сървърен компонент</a:t>
            </a:r>
            <a:endParaRPr lang="en-US" altLang="en-US" sz="2000" dirty="0" smtClean="0">
              <a:solidFill>
                <a:schemeClr val="tx1"/>
              </a:solidFill>
            </a:endParaRPr>
          </a:p>
          <a:p>
            <a:r>
              <a:rPr lang="en-US" altLang="en-US" sz="2000" i="1" dirty="0" smtClean="0">
                <a:solidFill>
                  <a:schemeClr val="tx1"/>
                </a:solidFill>
              </a:rPr>
              <a:t>HTTP </a:t>
            </a:r>
            <a:r>
              <a:rPr lang="bg-BG" altLang="en-US" sz="2000" i="1" dirty="0" smtClean="0">
                <a:solidFill>
                  <a:schemeClr val="tx1"/>
                </a:solidFill>
              </a:rPr>
              <a:t>отговорът е резултат от изпълнението на този сървърен код, а не е статичен файл </a:t>
            </a:r>
            <a:endParaRPr lang="en-US" altLang="en-US" sz="2000" i="1" dirty="0" smtClean="0">
              <a:solidFill>
                <a:schemeClr val="tx1"/>
              </a:solidFill>
            </a:endParaRPr>
          </a:p>
          <a:p>
            <a:r>
              <a:rPr lang="bg-BG" altLang="en-US" sz="2000" i="1" dirty="0" smtClean="0">
                <a:solidFill>
                  <a:schemeClr val="tx1"/>
                </a:solidFill>
              </a:rPr>
              <a:t>Обичайна употреба на </a:t>
            </a:r>
            <a:r>
              <a:rPr lang="en-US" altLang="en-US" sz="2000" dirty="0" smtClean="0">
                <a:solidFill>
                  <a:schemeClr val="tx1"/>
                </a:solidFill>
              </a:rPr>
              <a:t>POST</a:t>
            </a:r>
            <a:r>
              <a:rPr lang="bg-BG" altLang="en-US" sz="2000" dirty="0" smtClean="0">
                <a:solidFill>
                  <a:schemeClr val="tx1"/>
                </a:solidFill>
              </a:rPr>
              <a:t> заявка – за изпращане на данните на </a:t>
            </a:r>
            <a:r>
              <a:rPr lang="en-US" altLang="en-US" sz="2000" dirty="0" smtClean="0">
                <a:solidFill>
                  <a:schemeClr val="tx1"/>
                </a:solidFill>
              </a:rPr>
              <a:t>HTML </a:t>
            </a:r>
            <a:r>
              <a:rPr lang="bg-BG" altLang="en-US" sz="2000" dirty="0" smtClean="0">
                <a:solidFill>
                  <a:schemeClr val="tx1"/>
                </a:solidFill>
              </a:rPr>
              <a:t>форма към сървърно приложение . </a:t>
            </a:r>
            <a:endParaRPr lang="en-US" altLang="en-US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10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9163" y="228600"/>
            <a:ext cx="8224837" cy="1138238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HTTP POST </a:t>
            </a:r>
            <a:r>
              <a:rPr lang="bg-BG" altLang="en-US" dirty="0" smtClean="0">
                <a:solidFill>
                  <a:schemeClr val="tx1"/>
                </a:solidFill>
              </a:rPr>
              <a:t>метод</a:t>
            </a:r>
            <a:r>
              <a:rPr lang="en-US" altLang="en-US" dirty="0" smtClean="0">
                <a:solidFill>
                  <a:schemeClr val="tx1"/>
                </a:solidFill>
              </a:rPr>
              <a:t> 2/2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85800" y="2057400"/>
            <a:ext cx="7772400" cy="46116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en-US" sz="2400" b="1" i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smtClean="0">
                <a:solidFill>
                  <a:schemeClr val="tx1"/>
                </a:solidFill>
              </a:rPr>
              <a:t>POST </a:t>
            </a:r>
            <a:r>
              <a:rPr lang="bg-BG" altLang="en-US" sz="2400" dirty="0" smtClean="0">
                <a:solidFill>
                  <a:schemeClr val="tx1"/>
                </a:solidFill>
              </a:rPr>
              <a:t>заявката може да се използва за изпращане на каквито и да е данни, не само от форми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smtClean="0">
                <a:solidFill>
                  <a:schemeClr val="tx1"/>
                </a:solidFill>
              </a:rPr>
              <a:t>GET </a:t>
            </a:r>
            <a:r>
              <a:rPr lang="bg-BG" altLang="en-US" sz="2400" dirty="0" smtClean="0">
                <a:solidFill>
                  <a:schemeClr val="tx1"/>
                </a:solidFill>
              </a:rPr>
              <a:t>заявката също може да се ползва за изпращане на данни от форма, като самите данни са</a:t>
            </a:r>
            <a:r>
              <a:rPr lang="en-US" altLang="en-US" sz="2400" dirty="0" smtClean="0">
                <a:solidFill>
                  <a:schemeClr val="tx1"/>
                </a:solidFill>
              </a:rPr>
              <a:t> URL-encoded </a:t>
            </a:r>
            <a:r>
              <a:rPr lang="bg-BG" altLang="en-US" sz="2400" dirty="0" smtClean="0">
                <a:solidFill>
                  <a:schemeClr val="tx1"/>
                </a:solidFill>
              </a:rPr>
              <a:t>и се добавят към заявения</a:t>
            </a:r>
            <a:r>
              <a:rPr lang="en-US" altLang="en-US" sz="2400" dirty="0" smtClean="0">
                <a:solidFill>
                  <a:schemeClr val="tx1"/>
                </a:solidFill>
              </a:rPr>
              <a:t> URI. </a:t>
            </a:r>
          </a:p>
        </p:txBody>
      </p:sp>
    </p:spTree>
    <p:extLst>
      <p:ext uri="{BB962C8B-B14F-4D97-AF65-F5344CB8AC3E}">
        <p14:creationId xmlns:p14="http://schemas.microsoft.com/office/powerpoint/2010/main" val="4139958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533400"/>
            <a:ext cx="8224837" cy="1138238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HEAD </a:t>
            </a:r>
            <a:r>
              <a:rPr lang="bg-BG" altLang="en-US" dirty="0" smtClean="0">
                <a:solidFill>
                  <a:schemeClr val="tx1"/>
                </a:solidFill>
              </a:rPr>
              <a:t>метод</a:t>
            </a:r>
            <a:r>
              <a:rPr lang="en-US" altLang="en-US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62000" y="2017713"/>
            <a:ext cx="7696200" cy="45069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800" dirty="0" smtClean="0">
                <a:solidFill>
                  <a:schemeClr val="tx1"/>
                </a:solidFill>
              </a:rPr>
              <a:t>	HEAD </a:t>
            </a:r>
            <a:r>
              <a:rPr lang="bg-BG" altLang="en-US" sz="2800" dirty="0" smtClean="0">
                <a:solidFill>
                  <a:schemeClr val="tx1"/>
                </a:solidFill>
              </a:rPr>
              <a:t>заявката прилича на</a:t>
            </a:r>
            <a:r>
              <a:rPr lang="en-US" altLang="en-US" sz="2800" dirty="0" smtClean="0">
                <a:solidFill>
                  <a:schemeClr val="tx1"/>
                </a:solidFill>
              </a:rPr>
              <a:t> GET </a:t>
            </a:r>
            <a:r>
              <a:rPr lang="bg-BG" altLang="en-US" sz="2800" dirty="0" smtClean="0">
                <a:solidFill>
                  <a:schemeClr val="tx1"/>
                </a:solidFill>
              </a:rPr>
              <a:t>заявка</a:t>
            </a:r>
            <a:r>
              <a:rPr lang="en-US" altLang="en-US" sz="2800" dirty="0" smtClean="0">
                <a:solidFill>
                  <a:schemeClr val="tx1"/>
                </a:solidFill>
              </a:rPr>
              <a:t>, </a:t>
            </a:r>
            <a:r>
              <a:rPr lang="bg-BG" altLang="en-US" sz="2800" dirty="0" smtClean="0">
                <a:solidFill>
                  <a:schemeClr val="tx1"/>
                </a:solidFill>
              </a:rPr>
              <a:t>като обаче сървърът връща само хедърите, но без искания ресурс</a:t>
            </a:r>
            <a:r>
              <a:rPr lang="en-US" altLang="en-US" sz="2800" dirty="0" smtClean="0">
                <a:solidFill>
                  <a:schemeClr val="tx1"/>
                </a:solidFill>
              </a:rPr>
              <a:t> </a:t>
            </a:r>
            <a:r>
              <a:rPr lang="bg-BG" altLang="en-US" sz="2800" dirty="0" smtClean="0">
                <a:solidFill>
                  <a:schemeClr val="tx1"/>
                </a:solidFill>
              </a:rPr>
              <a:t>тоест без</a:t>
            </a:r>
            <a:r>
              <a:rPr lang="en-US" altLang="en-US" sz="2800" dirty="0" smtClean="0">
                <a:solidFill>
                  <a:schemeClr val="tx1"/>
                </a:solidFill>
              </a:rPr>
              <a:t> message body). </a:t>
            </a:r>
            <a:endParaRPr lang="bg-BG" altLang="en-US" sz="28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bg-BG" altLang="en-US" sz="28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bg-BG" altLang="en-US" sz="2800" dirty="0" smtClean="0">
                <a:solidFill>
                  <a:schemeClr val="tx1"/>
                </a:solidFill>
              </a:rPr>
              <a:t>	Използва се за проверка на характеристиките на ресурса</a:t>
            </a:r>
            <a:r>
              <a:rPr lang="en-US" altLang="en-US" sz="2800" dirty="0" smtClean="0">
                <a:solidFill>
                  <a:schemeClr val="tx1"/>
                </a:solidFill>
              </a:rPr>
              <a:t>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en-US" sz="2800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0095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 idx="4294967295"/>
          </p:nvPr>
        </p:nvSpPr>
        <p:spPr>
          <a:xfrm>
            <a:off x="533400" y="4572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sz="3400" dirty="0" smtClean="0">
                <a:solidFill>
                  <a:schemeClr val="tx1"/>
                </a:solidFill>
              </a:rPr>
              <a:t>Трансфер на параметри от </a:t>
            </a:r>
            <a:r>
              <a:rPr lang="en-US" altLang="en-US" sz="3400" dirty="0" smtClean="0">
                <a:solidFill>
                  <a:schemeClr val="tx1"/>
                </a:solidFill>
              </a:rPr>
              <a:t>HTML </a:t>
            </a:r>
            <a:r>
              <a:rPr lang="bg-BG" altLang="en-US" sz="3400" dirty="0" smtClean="0">
                <a:solidFill>
                  <a:schemeClr val="tx1"/>
                </a:solidFill>
              </a:rPr>
              <a:t>форма</a:t>
            </a:r>
          </a:p>
        </p:txBody>
      </p:sp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28800"/>
            <a:ext cx="7559675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872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2133600"/>
            <a:ext cx="75438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ru-RU" sz="2400" dirty="0">
              <a:solidFill>
                <a:schemeClr val="tx2"/>
              </a:solidFill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/>
              <a:t>Браузърът следи и запомня от какво се интересува потребителя;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/>
              <a:t>Браузърът се консултира със запомнената информация за предишните желания;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/>
              <a:t>Браузърът локализира потребителя и предлага най-добрите възможности според местоположението</a:t>
            </a:r>
          </a:p>
        </p:txBody>
      </p:sp>
      <p:sp>
        <p:nvSpPr>
          <p:cNvPr id="17411" name="Title 1"/>
          <p:cNvSpPr txBox="1">
            <a:spLocks/>
          </p:cNvSpPr>
          <p:nvPr/>
        </p:nvSpPr>
        <p:spPr bwMode="auto">
          <a:xfrm>
            <a:off x="838200" y="549275"/>
            <a:ext cx="77724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/>
          <a:p>
            <a:pPr algn="ctr"/>
            <a:r>
              <a:rPr lang="ru-RU" altLang="en-US" sz="4400" dirty="0"/>
              <a:t>Web браузърът- нашият персонален асистент</a:t>
            </a:r>
          </a:p>
        </p:txBody>
      </p:sp>
    </p:spTree>
    <p:extLst>
      <p:ext uri="{BB962C8B-B14F-4D97-AF65-F5344CB8AC3E}">
        <p14:creationId xmlns:p14="http://schemas.microsoft.com/office/powerpoint/2010/main" val="31935411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 idx="4294967295"/>
          </p:nvPr>
        </p:nvSpPr>
        <p:spPr>
          <a:xfrm>
            <a:off x="483393" y="609600"/>
            <a:ext cx="8224838" cy="1138238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HTTP </a:t>
            </a:r>
            <a:r>
              <a:rPr lang="bg-BG" altLang="en-US" dirty="0" smtClean="0">
                <a:solidFill>
                  <a:schemeClr val="tx1"/>
                </a:solidFill>
              </a:rPr>
              <a:t>не поддържа състояние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4294967295"/>
          </p:nvPr>
        </p:nvSpPr>
        <p:spPr>
          <a:xfrm>
            <a:off x="685800" y="1905000"/>
            <a:ext cx="8001000" cy="4267200"/>
          </a:xfrm>
        </p:spPr>
        <p:txBody>
          <a:bodyPr/>
          <a:lstStyle/>
          <a:p>
            <a:pPr eaLnBrk="1" hangingPunct="1"/>
            <a:r>
              <a:rPr lang="bg-BG" altLang="en-US" sz="2200" dirty="0" smtClean="0"/>
              <a:t>Всяка заявка се обработва отделно от Уеб сървъра</a:t>
            </a:r>
            <a:endParaRPr lang="en-US" altLang="en-US" sz="2200" dirty="0" smtClean="0"/>
          </a:p>
          <a:p>
            <a:pPr eaLnBrk="1" hangingPunct="1"/>
            <a:r>
              <a:rPr lang="bg-BG" altLang="en-US" sz="2200" dirty="0" smtClean="0"/>
              <a:t>Доставят се само данните от последната заявка </a:t>
            </a:r>
            <a:endParaRPr lang="en-US" altLang="en-US" sz="2200" dirty="0" smtClean="0"/>
          </a:p>
          <a:p>
            <a:pPr eaLnBrk="1" hangingPunct="1"/>
            <a:r>
              <a:rPr lang="bg-BG" altLang="en-US" sz="2200" b="1" i="1" dirty="0" smtClean="0"/>
              <a:t>НО</a:t>
            </a:r>
            <a:r>
              <a:rPr lang="en-US" altLang="en-US" sz="2200" dirty="0" smtClean="0"/>
              <a:t>:  </a:t>
            </a:r>
            <a:r>
              <a:rPr lang="bg-BG" altLang="en-US" sz="2200" dirty="0" smtClean="0"/>
              <a:t>последователността от поредица заявки и отговори в рамките на едно приложение може да е логически обвързана</a:t>
            </a:r>
            <a:r>
              <a:rPr lang="en-US" altLang="en-US" sz="2200" dirty="0" smtClean="0"/>
              <a:t> -&gt; </a:t>
            </a:r>
            <a:r>
              <a:rPr lang="en-US" altLang="en-US" sz="2200" b="1" dirty="0" smtClean="0"/>
              <a:t>SESSION</a:t>
            </a:r>
            <a:endParaRPr lang="bg-BG" altLang="en-US" sz="2200" b="1" dirty="0" smtClean="0"/>
          </a:p>
        </p:txBody>
      </p:sp>
      <p:sp>
        <p:nvSpPr>
          <p:cNvPr id="59396" name="Footer Placeholder 4"/>
          <p:cNvSpPr>
            <a:spLocks noGrp="1"/>
          </p:cNvSpPr>
          <p:nvPr>
            <p:ph type="ftr" sz="quarter" idx="4294967295"/>
          </p:nvPr>
        </p:nvSpPr>
        <p:spPr bwMode="auto">
          <a:xfrm>
            <a:off x="0" y="6356350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-ES" altLang="en-US"/>
              <a:t>Programming with Servlets</a:t>
            </a:r>
          </a:p>
        </p:txBody>
      </p:sp>
      <p:pic>
        <p:nvPicPr>
          <p:cNvPr id="5939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4" y="3733800"/>
            <a:ext cx="6600825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8159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 idx="4294967295"/>
          </p:nvPr>
        </p:nvSpPr>
        <p:spPr>
          <a:xfrm>
            <a:off x="762000" y="5334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Как се поддържа сесия</a:t>
            </a:r>
            <a:r>
              <a:rPr lang="en-US" altLang="en-US" dirty="0" smtClean="0">
                <a:solidFill>
                  <a:schemeClr val="tx1"/>
                </a:solidFill>
              </a:rPr>
              <a:t>?</a:t>
            </a:r>
            <a:endParaRPr lang="bg-BG" altLang="en-US" dirty="0" smtClean="0">
              <a:solidFill>
                <a:schemeClr val="tx1"/>
              </a:solidFill>
            </a:endParaRPr>
          </a:p>
        </p:txBody>
      </p:sp>
      <p:sp>
        <p:nvSpPr>
          <p:cNvPr id="60419" name="Content Placeholder 2"/>
          <p:cNvSpPr>
            <a:spLocks noGrp="1"/>
          </p:cNvSpPr>
          <p:nvPr>
            <p:ph idx="4294967295"/>
          </p:nvPr>
        </p:nvSpPr>
        <p:spPr>
          <a:xfrm>
            <a:off x="685800" y="2133600"/>
            <a:ext cx="7772400" cy="3200400"/>
          </a:xfrm>
        </p:spPr>
        <p:txBody>
          <a:bodyPr/>
          <a:lstStyle/>
          <a:p>
            <a:pPr eaLnBrk="1" hangingPunct="1"/>
            <a:r>
              <a:rPr lang="en-US" altLang="en-US" sz="2400" b="1" dirty="0" smtClean="0">
                <a:solidFill>
                  <a:schemeClr val="tx1"/>
                </a:solidFill>
              </a:rPr>
              <a:t>Session Tracking</a:t>
            </a:r>
            <a:r>
              <a:rPr lang="bg-BG" altLang="en-US" sz="2400" b="1" dirty="0" smtClean="0">
                <a:solidFill>
                  <a:schemeClr val="tx1"/>
                </a:solidFill>
              </a:rPr>
              <a:t> - </a:t>
            </a:r>
            <a:r>
              <a:rPr lang="bg-BG" altLang="en-US" sz="2400" dirty="0" smtClean="0">
                <a:solidFill>
                  <a:schemeClr val="tx1"/>
                </a:solidFill>
              </a:rPr>
              <a:t>поддържане на информация за контекста на използване на приложението между извикването на няколко страници от него</a:t>
            </a:r>
            <a:endParaRPr lang="en-US" altLang="en-US" sz="24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bg-BG" altLang="en-US" sz="2400" b="1" dirty="0" smtClean="0">
                <a:solidFill>
                  <a:schemeClr val="tx1"/>
                </a:solidFill>
              </a:rPr>
              <a:t>Реализации</a:t>
            </a:r>
            <a:endParaRPr lang="en-US" altLang="en-US" sz="2400" b="1" dirty="0" smtClean="0">
              <a:solidFill>
                <a:schemeClr val="tx1"/>
              </a:solidFill>
            </a:endParaRPr>
          </a:p>
          <a:p>
            <a:pPr lvl="1" eaLnBrk="1" hangingPunct="1">
              <a:buFont typeface="Arial" pitchFamily="34" charset="0"/>
              <a:buAutoNum type="arabicPeriod"/>
            </a:pPr>
            <a:r>
              <a:rPr lang="bg-BG" altLang="en-US" dirty="0" smtClean="0">
                <a:solidFill>
                  <a:schemeClr val="tx1"/>
                </a:solidFill>
              </a:rPr>
              <a:t> Чрез скрити полета във формата (</a:t>
            </a:r>
            <a:r>
              <a:rPr lang="en-US" altLang="en-US" dirty="0" smtClean="0">
                <a:solidFill>
                  <a:schemeClr val="tx1"/>
                </a:solidFill>
              </a:rPr>
              <a:t>Hidden Form Fields</a:t>
            </a:r>
            <a:r>
              <a:rPr lang="bg-BG" altLang="en-US" dirty="0" smtClean="0">
                <a:solidFill>
                  <a:schemeClr val="tx1"/>
                </a:solidFill>
              </a:rPr>
              <a:t>)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lvl="1" eaLnBrk="1" hangingPunct="1">
              <a:buFont typeface="Arial" pitchFamily="34" charset="0"/>
              <a:buAutoNum type="arabicPeriod"/>
            </a:pPr>
            <a:r>
              <a:rPr lang="bg-BG" altLang="en-US" dirty="0" smtClean="0">
                <a:solidFill>
                  <a:schemeClr val="tx1"/>
                </a:solidFill>
              </a:rPr>
              <a:t>Пренаписване на </a:t>
            </a:r>
            <a:r>
              <a:rPr lang="en-US" altLang="en-US" dirty="0" smtClean="0">
                <a:solidFill>
                  <a:schemeClr val="tx1"/>
                </a:solidFill>
              </a:rPr>
              <a:t>URL </a:t>
            </a:r>
            <a:r>
              <a:rPr lang="bg-BG" altLang="en-US" dirty="0" smtClean="0">
                <a:solidFill>
                  <a:schemeClr val="tx1"/>
                </a:solidFill>
              </a:rPr>
              <a:t>(</a:t>
            </a:r>
            <a:r>
              <a:rPr lang="en-US" altLang="en-US" dirty="0" smtClean="0">
                <a:solidFill>
                  <a:schemeClr val="tx1"/>
                </a:solidFill>
              </a:rPr>
              <a:t>URL rewriting</a:t>
            </a:r>
            <a:r>
              <a:rPr lang="bg-BG" altLang="en-US" dirty="0" smtClean="0">
                <a:solidFill>
                  <a:schemeClr val="tx1"/>
                </a:solidFill>
              </a:rPr>
              <a:t>)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lvl="1" eaLnBrk="1" hangingPunct="1">
              <a:buFont typeface="Arial" pitchFamily="34" charset="0"/>
              <a:buAutoNum type="arabicPeriod"/>
            </a:pPr>
            <a:r>
              <a:rPr lang="bg-BG" altLang="en-US" dirty="0" smtClean="0">
                <a:solidFill>
                  <a:schemeClr val="tx1"/>
                </a:solidFill>
              </a:rPr>
              <a:t>Бисквитки (</a:t>
            </a:r>
            <a:r>
              <a:rPr lang="en-US" altLang="en-US" dirty="0" smtClean="0">
                <a:solidFill>
                  <a:schemeClr val="tx1"/>
                </a:solidFill>
              </a:rPr>
              <a:t>Cookies</a:t>
            </a:r>
            <a:r>
              <a:rPr lang="bg-BG" altLang="en-US" dirty="0" smtClean="0">
                <a:solidFill>
                  <a:schemeClr val="tx1"/>
                </a:solidFill>
              </a:rPr>
              <a:t>)</a:t>
            </a:r>
            <a:endParaRPr lang="en-US" altLang="en-US" dirty="0" smtClean="0">
              <a:solidFill>
                <a:schemeClr val="tx1"/>
              </a:solidFill>
            </a:endParaRPr>
          </a:p>
          <a:p>
            <a:pPr lvl="1" eaLnBrk="1" hangingPunct="1">
              <a:buFont typeface="Arial" pitchFamily="34" charset="0"/>
              <a:buAutoNum type="arabicPeriod"/>
            </a:pPr>
            <a:r>
              <a:rPr lang="bg-BG" altLang="en-US" dirty="0" smtClean="0">
                <a:solidFill>
                  <a:schemeClr val="tx1"/>
                </a:solidFill>
              </a:rPr>
              <a:t>Сесийни обекти на сървъра (напр. </a:t>
            </a:r>
            <a:r>
              <a:rPr lang="en-US" altLang="en-US" dirty="0" err="1" smtClean="0">
                <a:solidFill>
                  <a:schemeClr val="tx1"/>
                </a:solidFill>
              </a:rPr>
              <a:t>HttpSessions</a:t>
            </a:r>
            <a:r>
              <a:rPr lang="bg-BG" altLang="en-US" dirty="0" smtClean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35712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 idx="4294967295"/>
          </p:nvPr>
        </p:nvSpPr>
        <p:spPr>
          <a:xfrm>
            <a:off x="611188" y="533400"/>
            <a:ext cx="8224837" cy="1138238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1. </a:t>
            </a:r>
            <a:r>
              <a:rPr lang="bg-BG" altLang="en-US" dirty="0" smtClean="0">
                <a:solidFill>
                  <a:schemeClr val="tx1"/>
                </a:solidFill>
              </a:rPr>
              <a:t>Скрити полета</a:t>
            </a:r>
          </a:p>
        </p:txBody>
      </p:sp>
      <p:pic>
        <p:nvPicPr>
          <p:cNvPr id="614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81200"/>
            <a:ext cx="7542212" cy="392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0538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 idx="4294967295"/>
          </p:nvPr>
        </p:nvSpPr>
        <p:spPr>
          <a:xfrm>
            <a:off x="919163" y="260350"/>
            <a:ext cx="8224837" cy="1138238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2. </a:t>
            </a:r>
            <a:r>
              <a:rPr lang="bg-BG" altLang="en-US" dirty="0" smtClean="0">
                <a:solidFill>
                  <a:schemeClr val="tx1"/>
                </a:solidFill>
              </a:rPr>
              <a:t>Пренаписване на </a:t>
            </a:r>
            <a:r>
              <a:rPr lang="en-US" altLang="en-US" dirty="0" smtClean="0">
                <a:solidFill>
                  <a:schemeClr val="tx1"/>
                </a:solidFill>
              </a:rPr>
              <a:t>URL</a:t>
            </a:r>
            <a:endParaRPr lang="bg-BG" altLang="en-US" dirty="0" smtClean="0">
              <a:solidFill>
                <a:schemeClr val="tx1"/>
              </a:solidFill>
            </a:endParaRPr>
          </a:p>
        </p:txBody>
      </p:sp>
      <p:sp>
        <p:nvSpPr>
          <p:cNvPr id="62467" name="Content Placeholder 2"/>
          <p:cNvSpPr>
            <a:spLocks noGrp="1"/>
          </p:cNvSpPr>
          <p:nvPr>
            <p:ph idx="4294967295"/>
          </p:nvPr>
        </p:nvSpPr>
        <p:spPr>
          <a:xfrm>
            <a:off x="684213" y="1981200"/>
            <a:ext cx="7697787" cy="3886200"/>
          </a:xfrm>
        </p:spPr>
        <p:txBody>
          <a:bodyPr/>
          <a:lstStyle/>
          <a:p>
            <a:pPr eaLnBrk="1" hangingPunct="1"/>
            <a:r>
              <a:rPr lang="bg-BG" altLang="en-US" sz="2400" dirty="0" smtClean="0">
                <a:solidFill>
                  <a:schemeClr val="tx1"/>
                </a:solidFill>
              </a:rPr>
              <a:t>При деактивирани в браузъра</a:t>
            </a:r>
            <a:r>
              <a:rPr lang="en-US" altLang="en-US" sz="2400" dirty="0" smtClean="0">
                <a:solidFill>
                  <a:schemeClr val="tx1"/>
                </a:solidFill>
              </a:rPr>
              <a:t> cookies, </a:t>
            </a:r>
            <a:r>
              <a:rPr lang="bg-BG" altLang="en-US" sz="2400" dirty="0" smtClean="0">
                <a:solidFill>
                  <a:schemeClr val="tx1"/>
                </a:solidFill>
              </a:rPr>
              <a:t>трасирането на сесията е възможно с т.нар.</a:t>
            </a:r>
            <a:r>
              <a:rPr lang="en-US" altLang="en-US" sz="2400" dirty="0" smtClean="0">
                <a:solidFill>
                  <a:schemeClr val="tx1"/>
                </a:solidFill>
              </a:rPr>
              <a:t> URL rewriting. </a:t>
            </a:r>
            <a:r>
              <a:rPr lang="bg-BG" altLang="en-US" sz="2400" dirty="0" smtClean="0">
                <a:solidFill>
                  <a:schemeClr val="tx1"/>
                </a:solidFill>
              </a:rPr>
              <a:t>Сървърното приложение добавя</a:t>
            </a:r>
            <a:r>
              <a:rPr lang="en-US" altLang="en-US" sz="2400" dirty="0" smtClean="0">
                <a:solidFill>
                  <a:schemeClr val="tx1"/>
                </a:solidFill>
              </a:rPr>
              <a:t> session ID </a:t>
            </a:r>
            <a:r>
              <a:rPr lang="bg-BG" altLang="en-US" sz="2400" dirty="0" smtClean="0">
                <a:solidFill>
                  <a:schemeClr val="tx1"/>
                </a:solidFill>
              </a:rPr>
              <a:t>към всички</a:t>
            </a:r>
            <a:r>
              <a:rPr lang="en-US" altLang="en-US" sz="2400" dirty="0" smtClean="0">
                <a:solidFill>
                  <a:schemeClr val="tx1"/>
                </a:solidFill>
              </a:rPr>
              <a:t> URL</a:t>
            </a:r>
            <a:r>
              <a:rPr lang="bg-BG" altLang="en-US" sz="2400" dirty="0" smtClean="0">
                <a:solidFill>
                  <a:schemeClr val="tx1"/>
                </a:solidFill>
              </a:rPr>
              <a:t>,</a:t>
            </a:r>
            <a:r>
              <a:rPr lang="en-US" altLang="en-US" sz="2400" dirty="0" smtClean="0">
                <a:solidFill>
                  <a:schemeClr val="tx1"/>
                </a:solidFill>
              </a:rPr>
              <a:t> </a:t>
            </a:r>
            <a:r>
              <a:rPr lang="bg-BG" altLang="en-US" sz="2400" dirty="0" smtClean="0">
                <a:solidFill>
                  <a:schemeClr val="tx1"/>
                </a:solidFill>
              </a:rPr>
              <a:t>които се съдържат в генерирания от него отговор</a:t>
            </a:r>
            <a:r>
              <a:rPr lang="en-US" altLang="en-US" sz="2400" dirty="0" smtClean="0">
                <a:solidFill>
                  <a:schemeClr val="tx1"/>
                </a:solidFill>
              </a:rPr>
              <a:t>.</a:t>
            </a:r>
          </a:p>
          <a:p>
            <a:pPr eaLnBrk="1" hangingPunct="1"/>
            <a:r>
              <a:rPr lang="bg-BG" altLang="en-US" sz="2400" dirty="0" smtClean="0">
                <a:solidFill>
                  <a:schemeClr val="tx1"/>
                </a:solidFill>
              </a:rPr>
              <a:t>При активиране на дадена хипервръзка</a:t>
            </a:r>
            <a:r>
              <a:rPr lang="en-US" altLang="en-US" sz="2400" dirty="0" smtClean="0">
                <a:solidFill>
                  <a:schemeClr val="tx1"/>
                </a:solidFill>
              </a:rPr>
              <a:t>, session ID </a:t>
            </a:r>
            <a:r>
              <a:rPr lang="bg-BG" altLang="en-US" sz="2400" dirty="0" smtClean="0">
                <a:solidFill>
                  <a:schemeClr val="tx1"/>
                </a:solidFill>
              </a:rPr>
              <a:t>се прехвърля заедно с нейния</a:t>
            </a:r>
            <a:r>
              <a:rPr lang="en-US" altLang="en-US" sz="2400" dirty="0" smtClean="0">
                <a:solidFill>
                  <a:schemeClr val="tx1"/>
                </a:solidFill>
              </a:rPr>
              <a:t> URL </a:t>
            </a:r>
            <a:r>
              <a:rPr lang="bg-BG" altLang="en-US" sz="2400" dirty="0" smtClean="0">
                <a:solidFill>
                  <a:schemeClr val="tx1"/>
                </a:solidFill>
              </a:rPr>
              <a:t>и се прочита от сървъра</a:t>
            </a:r>
            <a:r>
              <a:rPr lang="en-US" altLang="en-US" sz="24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62468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55F154E1-7BAA-483C-AFBB-AAEA38099C83}" type="slidenum">
              <a:rPr lang="es-ES" altLang="en-US"/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43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825372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01040" y="457200"/>
            <a:ext cx="8224837" cy="1138238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solidFill>
                  <a:schemeClr val="tx1"/>
                </a:solidFill>
              </a:rPr>
              <a:t>3. </a:t>
            </a:r>
            <a:r>
              <a:rPr lang="bg-BG" altLang="en-US" dirty="0" smtClean="0">
                <a:solidFill>
                  <a:schemeClr val="tx1"/>
                </a:solidFill>
              </a:rPr>
              <a:t>Бисквитки (</a:t>
            </a:r>
            <a:r>
              <a:rPr lang="en-GB" altLang="en-US" dirty="0" smtClean="0">
                <a:solidFill>
                  <a:schemeClr val="tx1"/>
                </a:solidFill>
              </a:rPr>
              <a:t>Cookies</a:t>
            </a:r>
            <a:r>
              <a:rPr lang="bg-BG" altLang="en-US" dirty="0" smtClean="0">
                <a:solidFill>
                  <a:schemeClr val="tx1"/>
                </a:solidFill>
              </a:rPr>
              <a:t>)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685800" y="1970314"/>
            <a:ext cx="8153400" cy="389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457200" indent="-4572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marL="0" indent="0" defTabSz="117475"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bg-BG" altLang="en-US" sz="2400" b="1" dirty="0" smtClean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Бисквитки </a:t>
            </a:r>
            <a:r>
              <a:rPr lang="bg-BG" altLang="en-US" sz="2400" b="1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(</a:t>
            </a:r>
            <a:r>
              <a:rPr lang="en-GB" altLang="en-US" sz="2400" b="1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Cookies</a:t>
            </a:r>
            <a:r>
              <a:rPr lang="bg-BG" altLang="en-US" sz="2400" b="1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)</a:t>
            </a:r>
            <a:r>
              <a:rPr lang="en-US" altLang="en-US" sz="2400" b="1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 – </a:t>
            </a:r>
            <a:r>
              <a:rPr lang="bg-BG" altLang="en-US" sz="24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механизъм за поддръжка на състоянието чрез задържане у клиента на кратки текстове с информация за контекста на клиентската сесия. </a:t>
            </a:r>
            <a:r>
              <a:rPr lang="en-GB" altLang="en-US" sz="24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 </a:t>
            </a:r>
            <a:endParaRPr lang="bg-BG" altLang="en-US" sz="2400" dirty="0" smtClean="0">
              <a:solidFill>
                <a:schemeClr val="tx1"/>
              </a:solidFill>
              <a:latin typeface="Verdana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endParaRPr lang="bg-BG" altLang="en-US" sz="2400" dirty="0">
              <a:solidFill>
                <a:schemeClr val="tx1"/>
              </a:solidFill>
              <a:latin typeface="Verdana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endParaRPr lang="bg-BG" altLang="en-US" sz="2400" dirty="0" smtClean="0">
              <a:solidFill>
                <a:schemeClr val="tx1"/>
              </a:solidFill>
              <a:latin typeface="Verdana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endParaRPr lang="bg-BG" altLang="en-US" sz="2400" dirty="0">
              <a:solidFill>
                <a:schemeClr val="tx1"/>
              </a:solidFill>
              <a:latin typeface="Verdana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endParaRPr lang="bg-BG" altLang="en-US" sz="2400" dirty="0" smtClean="0">
              <a:solidFill>
                <a:schemeClr val="tx1"/>
              </a:solidFill>
              <a:latin typeface="Verdana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endParaRPr lang="bg-BG" altLang="en-US" sz="2400" dirty="0">
              <a:solidFill>
                <a:schemeClr val="tx1"/>
              </a:solidFill>
              <a:latin typeface="Verdana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endParaRPr lang="bg-BG" altLang="en-US" sz="2400" dirty="0">
              <a:solidFill>
                <a:schemeClr val="tx1"/>
              </a:solidFill>
              <a:latin typeface="Verdana" pitchFamily="34" charset="0"/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bg-BG" altLang="en-US" sz="2000" dirty="0">
                <a:solidFill>
                  <a:schemeClr val="tx1"/>
                </a:solidFill>
                <a:latin typeface="Verdana" pitchFamily="34" charset="0"/>
                <a:cs typeface="Arial" pitchFamily="34" charset="0"/>
              </a:rPr>
              <a:t>Виж </a:t>
            </a:r>
            <a:r>
              <a:rPr lang="en-GB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http://www.cookiecentral.com/faq/</a:t>
            </a:r>
          </a:p>
        </p:txBody>
      </p:sp>
      <p:pic>
        <p:nvPicPr>
          <p:cNvPr id="6349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428999"/>
            <a:ext cx="6553200" cy="214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738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76400" y="533400"/>
            <a:ext cx="5486400" cy="1138238"/>
          </a:xfrm>
        </p:spPr>
        <p:txBody>
          <a:bodyPr/>
          <a:lstStyle/>
          <a:p>
            <a:pPr algn="l" eaLnBrk="1" hangingPunct="1"/>
            <a:r>
              <a:rPr lang="en-US" altLang="en-US" dirty="0" smtClean="0">
                <a:solidFill>
                  <a:schemeClr val="tx1"/>
                </a:solidFill>
              </a:rPr>
              <a:t> </a:t>
            </a:r>
            <a:r>
              <a:rPr lang="bg-BG" altLang="en-US" dirty="0" smtClean="0">
                <a:solidFill>
                  <a:schemeClr val="tx1"/>
                </a:solidFill>
              </a:rPr>
              <a:t>Същност на</a:t>
            </a:r>
            <a:r>
              <a:rPr lang="en-US" altLang="en-US" dirty="0" smtClean="0">
                <a:solidFill>
                  <a:schemeClr val="tx1"/>
                </a:solidFill>
              </a:rPr>
              <a:t> Cookies</a:t>
            </a:r>
            <a:endParaRPr lang="en-GB" altLang="en-US" dirty="0" smtClean="0">
              <a:solidFill>
                <a:schemeClr val="tx1"/>
              </a:solidFill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85800" y="2057400"/>
            <a:ext cx="8077200" cy="3886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bg-BG" altLang="en-US" sz="2400" dirty="0" smtClean="0">
                <a:solidFill>
                  <a:schemeClr val="tx1"/>
                </a:solidFill>
              </a:rPr>
              <a:t>Бисквитката (</a:t>
            </a:r>
            <a:r>
              <a:rPr lang="en-GB" altLang="en-US" sz="2400" dirty="0" smtClean="0">
                <a:solidFill>
                  <a:schemeClr val="tx1"/>
                </a:solidFill>
              </a:rPr>
              <a:t>cookie</a:t>
            </a:r>
            <a:r>
              <a:rPr lang="bg-BG" altLang="en-US" sz="2400" dirty="0" smtClean="0">
                <a:solidFill>
                  <a:schemeClr val="tx1"/>
                </a:solidFill>
              </a:rPr>
              <a:t>) е малък текст с информация, изпратен от сървъра, съхранен (евентуално!) от браузъра и по-късно изпратен към същия сървър.</a:t>
            </a:r>
          </a:p>
          <a:p>
            <a:pPr eaLnBrk="1" hangingPunct="1">
              <a:lnSpc>
                <a:spcPct val="90000"/>
              </a:lnSpc>
            </a:pPr>
            <a:r>
              <a:rPr lang="bg-BG" altLang="en-US" sz="2400" dirty="0" smtClean="0">
                <a:solidFill>
                  <a:schemeClr val="tx1"/>
                </a:solidFill>
              </a:rPr>
              <a:t>Стойността на бисквитката идентифицира клиента по уникален начин =&gt; бисквитките могат да се използват за поддръжка на сесията.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smtClean="0">
                <a:solidFill>
                  <a:schemeClr val="tx1"/>
                </a:solidFill>
              </a:rPr>
              <a:t> </a:t>
            </a:r>
            <a:r>
              <a:rPr lang="bg-BG" altLang="en-US" sz="2400" dirty="0" smtClean="0">
                <a:solidFill>
                  <a:schemeClr val="tx1"/>
                </a:solidFill>
              </a:rPr>
              <a:t>Бисквитката има име</a:t>
            </a:r>
            <a:r>
              <a:rPr lang="en-GB" altLang="en-US" sz="2400" dirty="0" smtClean="0">
                <a:solidFill>
                  <a:schemeClr val="tx1"/>
                </a:solidFill>
              </a:rPr>
              <a:t> </a:t>
            </a:r>
            <a:r>
              <a:rPr lang="bg-BG" altLang="en-US" sz="2400" dirty="0" smtClean="0">
                <a:solidFill>
                  <a:schemeClr val="tx1"/>
                </a:solidFill>
              </a:rPr>
              <a:t>(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name</a:t>
            </a:r>
            <a:r>
              <a:rPr lang="bg-BG" altLang="en-US" sz="2400" b="1" dirty="0" smtClean="0">
                <a:solidFill>
                  <a:schemeClr val="tx1"/>
                </a:solidFill>
              </a:rPr>
              <a:t>)</a:t>
            </a:r>
            <a:r>
              <a:rPr lang="en-GB" altLang="en-US" sz="2400" dirty="0" smtClean="0">
                <a:solidFill>
                  <a:schemeClr val="tx1"/>
                </a:solidFill>
              </a:rPr>
              <a:t>, </a:t>
            </a:r>
            <a:r>
              <a:rPr lang="bg-BG" altLang="en-US" sz="2400" dirty="0" smtClean="0">
                <a:solidFill>
                  <a:schemeClr val="tx1"/>
                </a:solidFill>
              </a:rPr>
              <a:t>единична стойност</a:t>
            </a:r>
            <a:r>
              <a:rPr lang="en-GB" altLang="en-US" sz="2400" dirty="0" smtClean="0">
                <a:solidFill>
                  <a:schemeClr val="tx1"/>
                </a:solidFill>
              </a:rPr>
              <a:t> </a:t>
            </a:r>
            <a:r>
              <a:rPr lang="bg-BG" altLang="en-US" sz="2400" dirty="0" smtClean="0">
                <a:solidFill>
                  <a:schemeClr val="tx1"/>
                </a:solidFill>
              </a:rPr>
              <a:t>(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single value</a:t>
            </a:r>
            <a:r>
              <a:rPr lang="bg-BG" altLang="en-US" sz="2400" b="1" dirty="0" smtClean="0">
                <a:solidFill>
                  <a:schemeClr val="tx1"/>
                </a:solidFill>
              </a:rPr>
              <a:t>)</a:t>
            </a:r>
            <a:r>
              <a:rPr lang="en-GB" altLang="en-US" sz="2400" dirty="0" smtClean="0">
                <a:solidFill>
                  <a:schemeClr val="tx1"/>
                </a:solidFill>
              </a:rPr>
              <a:t>, </a:t>
            </a:r>
            <a:r>
              <a:rPr lang="bg-BG" altLang="en-US" sz="2400" dirty="0" smtClean="0">
                <a:solidFill>
                  <a:schemeClr val="tx1"/>
                </a:solidFill>
              </a:rPr>
              <a:t>и опционално – атрибути (</a:t>
            </a:r>
            <a:r>
              <a:rPr lang="en-GB" altLang="en-US" sz="2400" b="1" dirty="0" smtClean="0">
                <a:solidFill>
                  <a:schemeClr val="tx1"/>
                </a:solidFill>
              </a:rPr>
              <a:t>optional attributes</a:t>
            </a:r>
            <a:r>
              <a:rPr lang="bg-BG" altLang="en-US" sz="2400" b="1" dirty="0" smtClean="0">
                <a:solidFill>
                  <a:schemeClr val="tx1"/>
                </a:solidFill>
              </a:rPr>
              <a:t>)</a:t>
            </a:r>
            <a:r>
              <a:rPr lang="en-GB" altLang="en-US" sz="2400" dirty="0" smtClean="0">
                <a:solidFill>
                  <a:schemeClr val="tx1"/>
                </a:solidFill>
              </a:rPr>
              <a:t> </a:t>
            </a:r>
            <a:r>
              <a:rPr lang="bg-BG" altLang="en-US" sz="2400" dirty="0" smtClean="0">
                <a:solidFill>
                  <a:schemeClr val="tx1"/>
                </a:solidFill>
              </a:rPr>
              <a:t>като коментар</a:t>
            </a:r>
            <a:r>
              <a:rPr lang="en-GB" altLang="en-US" sz="2400" dirty="0" smtClean="0">
                <a:solidFill>
                  <a:schemeClr val="tx1"/>
                </a:solidFill>
              </a:rPr>
              <a:t>, path </a:t>
            </a:r>
            <a:r>
              <a:rPr lang="bg-BG" altLang="en-US" sz="2400" dirty="0" smtClean="0">
                <a:solidFill>
                  <a:schemeClr val="tx1"/>
                </a:solidFill>
              </a:rPr>
              <a:t>и</a:t>
            </a:r>
            <a:r>
              <a:rPr lang="en-GB" altLang="en-US" sz="2400" dirty="0" smtClean="0">
                <a:solidFill>
                  <a:schemeClr val="tx1"/>
                </a:solidFill>
              </a:rPr>
              <a:t> domain, maximum age, </a:t>
            </a:r>
            <a:r>
              <a:rPr lang="bg-BG" altLang="en-US" sz="2400" dirty="0" smtClean="0">
                <a:solidFill>
                  <a:schemeClr val="tx1"/>
                </a:solidFill>
              </a:rPr>
              <a:t>и</a:t>
            </a:r>
            <a:r>
              <a:rPr lang="en-GB" altLang="en-US" sz="2400" dirty="0" smtClean="0">
                <a:solidFill>
                  <a:schemeClr val="tx1"/>
                </a:solidFill>
              </a:rPr>
              <a:t> version number. </a:t>
            </a:r>
            <a:endParaRPr lang="en-US" alt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981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381000"/>
            <a:ext cx="8224837" cy="1138238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 </a:t>
            </a:r>
            <a:r>
              <a:rPr lang="bg-BG" altLang="en-US" dirty="0" smtClean="0">
                <a:solidFill>
                  <a:schemeClr val="tx1"/>
                </a:solidFill>
              </a:rPr>
              <a:t>Изполване на</a:t>
            </a:r>
            <a:r>
              <a:rPr lang="en-US" altLang="en-US" dirty="0" smtClean="0">
                <a:solidFill>
                  <a:schemeClr val="tx1"/>
                </a:solidFill>
              </a:rPr>
              <a:t> Cookies</a:t>
            </a:r>
            <a:endParaRPr lang="en-GB" altLang="en-US" dirty="0" smtClean="0">
              <a:solidFill>
                <a:schemeClr val="tx1"/>
              </a:solidFill>
            </a:endParaRPr>
          </a:p>
        </p:txBody>
      </p:sp>
      <p:pic>
        <p:nvPicPr>
          <p:cNvPr id="56323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81200"/>
            <a:ext cx="7881846" cy="3809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0478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3623" y="609600"/>
            <a:ext cx="7793037" cy="1143000"/>
          </a:xfrm>
        </p:spPr>
        <p:txBody>
          <a:bodyPr/>
          <a:lstStyle/>
          <a:p>
            <a:pPr eaLnBrk="1" hangingPunct="1"/>
            <a:r>
              <a:rPr lang="es-ES_tradnl" altLang="en-US" dirty="0" smtClean="0">
                <a:solidFill>
                  <a:schemeClr val="tx1"/>
                </a:solidFill>
              </a:rPr>
              <a:t>4. </a:t>
            </a:r>
            <a:r>
              <a:rPr lang="bg-BG" altLang="en-US" dirty="0" smtClean="0">
                <a:solidFill>
                  <a:schemeClr val="tx1"/>
                </a:solidFill>
              </a:rPr>
              <a:t>Трасиране на сесия </a:t>
            </a:r>
            <a:br>
              <a:rPr lang="bg-BG" altLang="en-US" dirty="0" smtClean="0">
                <a:solidFill>
                  <a:schemeClr val="tx1"/>
                </a:solidFill>
              </a:rPr>
            </a:br>
            <a:r>
              <a:rPr lang="bg-BG" altLang="en-US" dirty="0" smtClean="0">
                <a:solidFill>
                  <a:schemeClr val="tx1"/>
                </a:solidFill>
              </a:rPr>
              <a:t>(</a:t>
            </a:r>
            <a:r>
              <a:rPr lang="es-ES_tradnl" altLang="en-US" dirty="0" err="1" smtClean="0">
                <a:solidFill>
                  <a:schemeClr val="tx1"/>
                </a:solidFill>
              </a:rPr>
              <a:t>Session</a:t>
            </a:r>
            <a:r>
              <a:rPr lang="es-ES_tradnl" altLang="en-US" dirty="0" smtClean="0">
                <a:solidFill>
                  <a:schemeClr val="tx1"/>
                </a:solidFill>
              </a:rPr>
              <a:t> Tracking</a:t>
            </a:r>
            <a:r>
              <a:rPr lang="bg-BG" altLang="en-US" dirty="0" smtClean="0">
                <a:solidFill>
                  <a:schemeClr val="tx1"/>
                </a:solidFill>
              </a:rPr>
              <a:t>)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68611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C1030FD3-A8EA-4367-8283-DB0B12792080}" type="slidenum">
              <a:rPr lang="es-ES" altLang="en-US"/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47</a:t>
            </a:fld>
            <a:endParaRPr lang="es-ES" altLang="en-US"/>
          </a:p>
        </p:txBody>
      </p:sp>
      <p:sp>
        <p:nvSpPr>
          <p:cNvPr id="59398" name="Rectangle 3"/>
          <p:cNvSpPr>
            <a:spLocks noChangeArrowheads="1"/>
          </p:cNvSpPr>
          <p:nvPr/>
        </p:nvSpPr>
        <p:spPr bwMode="auto">
          <a:xfrm>
            <a:off x="683623" y="2514600"/>
            <a:ext cx="7926977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57200" indent="-45720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800" dirty="0">
                <a:solidFill>
                  <a:schemeClr val="accent4">
                    <a:lumMod val="95000"/>
                    <a:lumOff val="5000"/>
                  </a:schemeClr>
                </a:solidFill>
                <a:latin typeface="Verdana" pitchFamily="34" charset="0"/>
              </a:rPr>
              <a:t>	</a:t>
            </a:r>
            <a:r>
              <a:rPr lang="bg-BG" sz="2800" dirty="0">
                <a:solidFill>
                  <a:schemeClr val="accent4">
                    <a:lumMod val="95000"/>
                    <a:lumOff val="5000"/>
                  </a:schemeClr>
                </a:solidFill>
                <a:latin typeface="Verdana" pitchFamily="34" charset="0"/>
              </a:rPr>
              <a:t>Трасирането на сесията е механизъм за поддръжка на сесиен обект от страна на сервърния компонент за даден браузър за определен период от време, посредством </a:t>
            </a:r>
            <a:r>
              <a:rPr lang="bg-BG" sz="2800" dirty="0" smtClean="0">
                <a:solidFill>
                  <a:schemeClr val="accent4">
                    <a:lumMod val="95000"/>
                    <a:lumOff val="5000"/>
                  </a:schemeClr>
                </a:solidFill>
                <a:latin typeface="Verdana" pitchFamily="34" charset="0"/>
              </a:rPr>
              <a:t>размяна </a:t>
            </a:r>
            <a:r>
              <a:rPr lang="bg-BG" sz="2800" dirty="0">
                <a:solidFill>
                  <a:schemeClr val="accent4">
                    <a:lumMod val="95000"/>
                    <a:lumOff val="5000"/>
                  </a:schemeClr>
                </a:solidFill>
                <a:latin typeface="Verdana" pitchFamily="34" charset="0"/>
              </a:rPr>
              <a:t>на биквитка с идентификатора на сесията или пренаписване на </a:t>
            </a:r>
            <a:r>
              <a:rPr lang="pt-PT" sz="2800" dirty="0">
                <a:solidFill>
                  <a:schemeClr val="accent4">
                    <a:lumMod val="95000"/>
                    <a:lumOff val="5000"/>
                  </a:schemeClr>
                </a:solidFill>
                <a:latin typeface="Verdana" pitchFamily="34" charset="0"/>
              </a:rPr>
              <a:t>URL </a:t>
            </a:r>
            <a:r>
              <a:rPr lang="bg-BG" sz="2800" dirty="0">
                <a:solidFill>
                  <a:schemeClr val="accent4">
                    <a:lumMod val="95000"/>
                    <a:lumOff val="5000"/>
                  </a:schemeClr>
                </a:solidFill>
                <a:latin typeface="Verdana" pitchFamily="34" charset="0"/>
              </a:rPr>
              <a:t>с този идентификатор.</a:t>
            </a:r>
            <a:endParaRPr lang="en-US" sz="2800" dirty="0">
              <a:solidFill>
                <a:schemeClr val="accent4">
                  <a:lumMod val="95000"/>
                  <a:lumOff val="5000"/>
                </a:schemeClr>
              </a:solidFill>
              <a:latin typeface="Verdana" pitchFamily="34" charset="0"/>
            </a:endParaRPr>
          </a:p>
          <a:p>
            <a:pPr marL="457200" indent="-45720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sz="2800" dirty="0">
              <a:solidFill>
                <a:schemeClr val="accent4">
                  <a:lumMod val="95000"/>
                  <a:lumOff val="5000"/>
                </a:schemeClr>
              </a:solidFill>
              <a:latin typeface="Verdana" pitchFamily="34" charset="0"/>
            </a:endParaRPr>
          </a:p>
          <a:p>
            <a:pPr marL="457200" indent="-45720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800" dirty="0">
                <a:solidFill>
                  <a:schemeClr val="accent4">
                    <a:lumMod val="95000"/>
                    <a:lumOff val="5000"/>
                  </a:schemeClr>
                </a:solidFill>
                <a:latin typeface="Verdana" pitchFamily="34" charset="0"/>
              </a:rPr>
              <a:t>	</a:t>
            </a:r>
            <a:endParaRPr lang="en-GB" sz="2800" dirty="0">
              <a:solidFill>
                <a:schemeClr val="accent4">
                  <a:lumMod val="95000"/>
                  <a:lumOff val="5000"/>
                </a:schemeClr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7644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8" y="609600"/>
            <a:ext cx="7632700" cy="528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9204480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1"/>
          <p:cNvSpPr txBox="1">
            <a:spLocks noChangeArrowheads="1"/>
          </p:cNvSpPr>
          <p:nvPr/>
        </p:nvSpPr>
        <p:spPr bwMode="auto">
          <a:xfrm>
            <a:off x="600075" y="1981200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69215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1150" y="2042318"/>
            <a:ext cx="7863250" cy="3910013"/>
          </a:xfrm>
          <a:prstGeom prst="rect">
            <a:avLst/>
          </a:prstGeom>
        </p:spPr>
        <p:txBody>
          <a:bodyPr/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000" dirty="0"/>
              <a:t>Patrick Carey, New Perspectives on HTML, CSS, and Dynamic HTML, 5th Edition, Course Technology, Boston, USA, ISBN-13: 978-1-111-52643-6 ISBN-10: 1-111-52643-5, 2017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Склар, Д., Принципи на уебдизайна. Четвърто издание, Дуо Дизайн, 2010, </a:t>
            </a:r>
            <a:r>
              <a:rPr lang="en-US" sz="2000" dirty="0"/>
              <a:t>I</a:t>
            </a:r>
            <a:r>
              <a:rPr lang="bg-BG" sz="2000" dirty="0"/>
              <a:t>SBN: 9789548396343</a:t>
            </a:r>
            <a:r>
              <a:rPr lang="en-US" sz="2000" dirty="0"/>
              <a:t>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Crowder, </a:t>
            </a:r>
            <a:r>
              <a:rPr lang="en-US" sz="2000" dirty="0"/>
              <a:t>Ph., </a:t>
            </a:r>
            <a:r>
              <a:rPr lang="bg-BG" sz="2000" dirty="0"/>
              <a:t>D</a:t>
            </a:r>
            <a:r>
              <a:rPr lang="en-US" sz="2000" dirty="0"/>
              <a:t>. </a:t>
            </a:r>
            <a:r>
              <a:rPr lang="bg-BG" sz="2000" dirty="0"/>
              <a:t>Crowder</a:t>
            </a:r>
            <a:r>
              <a:rPr lang="en-US" sz="2000" dirty="0"/>
              <a:t>.</a:t>
            </a:r>
            <a:r>
              <a:rPr lang="bg-BG" sz="2000" dirty="0"/>
              <a:t> Creating Web Sites. Bible, Third Edition, Wiley Publishing, Inc., 2008, ISBN: 978-0-4702-2363-5.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Frain</a:t>
            </a:r>
            <a:r>
              <a:rPr lang="en-US" sz="2000" dirty="0"/>
              <a:t>, B.,</a:t>
            </a:r>
            <a:r>
              <a:rPr lang="bg-BG" sz="2000" dirty="0"/>
              <a:t> Responsive Web Design with HTML5 and CSS3</a:t>
            </a:r>
            <a:r>
              <a:rPr lang="en-US" sz="2000" dirty="0"/>
              <a:t>, </a:t>
            </a:r>
            <a:r>
              <a:rPr lang="en-US" sz="2000" dirty="0" err="1"/>
              <a:t>Packt</a:t>
            </a:r>
            <a:r>
              <a:rPr lang="en-US" sz="2000" dirty="0"/>
              <a:t> Publishing Ltd., 2012, ISBN: 978-1-84969-318-9.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Duckett, J</a:t>
            </a:r>
            <a:r>
              <a:rPr lang="en-US" sz="2000" dirty="0"/>
              <a:t>.</a:t>
            </a:r>
            <a:r>
              <a:rPr lang="bg-BG" sz="2000" dirty="0"/>
              <a:t>  HTML and CSS: Design and Build Websites,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Inc., </a:t>
            </a:r>
            <a:r>
              <a:rPr lang="bg-BG" sz="2000" dirty="0"/>
              <a:t>2011, ISBN-10: 1118008189, ISBN-13: 978-1118008188.</a:t>
            </a:r>
          </a:p>
          <a:p>
            <a:pPr lvl="0"/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1491625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717550" y="1981200"/>
            <a:ext cx="7816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en-US" sz="2400" dirty="0"/>
              <a:t>• Опростяване на дизайна;</a:t>
            </a:r>
          </a:p>
          <a:p>
            <a:r>
              <a:rPr lang="ru-RU" altLang="en-US" sz="2400" dirty="0"/>
              <a:t>• насочване вниманието на потребителя към най-важното.</a:t>
            </a:r>
          </a:p>
        </p:txBody>
      </p:sp>
      <p:sp>
        <p:nvSpPr>
          <p:cNvPr id="18435" name="Title 1"/>
          <p:cNvSpPr txBox="1">
            <a:spLocks/>
          </p:cNvSpPr>
          <p:nvPr/>
        </p:nvSpPr>
        <p:spPr bwMode="auto">
          <a:xfrm>
            <a:off x="0" y="549275"/>
            <a:ext cx="90678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/>
          <a:p>
            <a:pPr algn="ctr"/>
            <a:r>
              <a:rPr lang="ru-RU" altLang="en-US" sz="4400" dirty="0"/>
              <a:t>Web 3.0 и Web-дизайнa</a:t>
            </a:r>
          </a:p>
        </p:txBody>
      </p:sp>
      <p:pic>
        <p:nvPicPr>
          <p:cNvPr id="18436" name="Picture 5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6" t="35063" r="29825" b="34422"/>
          <a:stretch>
            <a:fillRect/>
          </a:stretch>
        </p:blipFill>
        <p:spPr bwMode="auto">
          <a:xfrm>
            <a:off x="1328738" y="3044825"/>
            <a:ext cx="641032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34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1"/>
          <p:cNvSpPr txBox="1">
            <a:spLocks noChangeArrowheads="1"/>
          </p:cNvSpPr>
          <p:nvPr/>
        </p:nvSpPr>
        <p:spPr bwMode="auto">
          <a:xfrm>
            <a:off x="684212" y="2000794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867989"/>
            <a:ext cx="8283575" cy="353695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 smtClean="0"/>
              <a:t>Freeman</a:t>
            </a:r>
            <a:r>
              <a:rPr lang="bg-BG" sz="2000" dirty="0"/>
              <a:t>, A. The Definitive Guide for HTML5. Apress, 2011, ISBN-10: 1430239603.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000" dirty="0"/>
              <a:t>McIntire</a:t>
            </a:r>
            <a:r>
              <a:rPr lang="bg-BG" sz="2000" dirty="0"/>
              <a:t>, </a:t>
            </a:r>
            <a:r>
              <a:rPr lang="en-US" sz="2000" dirty="0"/>
              <a:t>P</a:t>
            </a:r>
            <a:r>
              <a:rPr lang="bg-BG" sz="2000" dirty="0"/>
              <a:t>. Visual Design for the Modern Web</a:t>
            </a:r>
            <a:r>
              <a:rPr lang="en-US" sz="2000" dirty="0"/>
              <a:t>, </a:t>
            </a:r>
            <a:r>
              <a:rPr lang="bg-BG" sz="2000" dirty="0"/>
              <a:t>New Riders, 2011, ISBN</a:t>
            </a:r>
            <a:r>
              <a:rPr lang="en-US" sz="2000" dirty="0"/>
              <a:t>: </a:t>
            </a:r>
            <a:r>
              <a:rPr lang="bg-BG" sz="2000" dirty="0"/>
              <a:t>978-0-321-51538-4.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Osborn, J., Adobe Dreamweaver CS6 Digital Classroom,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</a:t>
            </a:r>
            <a:r>
              <a:rPr lang="bg-BG" sz="2000" dirty="0"/>
              <a:t>, 2012, ISBN-10:111812409X, ISBN-13:978-1118124093.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Robbins</a:t>
            </a:r>
            <a:r>
              <a:rPr lang="en-US" sz="2000" dirty="0"/>
              <a:t>, J., </a:t>
            </a:r>
            <a:r>
              <a:rPr lang="bg-BG" sz="2000" dirty="0"/>
              <a:t>Learning Web Design: A Beginner's Guide to HTML, CSS, JavaScript, and Web Graphics</a:t>
            </a:r>
            <a:r>
              <a:rPr lang="en-US" sz="2000" dirty="0"/>
              <a:t>, Fourth Edition, </a:t>
            </a:r>
            <a:r>
              <a:rPr lang="bg-BG" sz="2000" dirty="0"/>
              <a:t>2012</a:t>
            </a:r>
            <a:r>
              <a:rPr lang="en-US" sz="2000" dirty="0"/>
              <a:t>, O’Reilly, </a:t>
            </a:r>
            <a:r>
              <a:rPr lang="bg-BG" sz="2000" dirty="0"/>
              <a:t>ISBN-10: 1449319270</a:t>
            </a:r>
            <a:r>
              <a:rPr lang="en-US" sz="2000" dirty="0"/>
              <a:t>, </a:t>
            </a:r>
            <a:r>
              <a:rPr lang="bg-BG" sz="2000" dirty="0"/>
              <a:t>ISBN-13: 978-1449319274</a:t>
            </a:r>
            <a:r>
              <a:rPr lang="en-US" sz="2000" dirty="0"/>
              <a:t>. </a:t>
            </a:r>
            <a:endParaRPr lang="bg-BG" sz="20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The Definitive Guide for HTML5, by Adam Freeman, Apress, </a:t>
            </a:r>
            <a:r>
              <a:rPr lang="bg-BG" sz="2000" dirty="0" smtClean="0"/>
              <a:t>2011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JavaScript Essentials, by Sven Lennartz and Vitaly Friedman, Smashing Media GmbH, Freiburg, Germany, Dec. 2011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4429375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905000"/>
            <a:ext cx="79248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Pro jQuery, by Adam Freeman, Apress, Feb. 2012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Patrick Carey</a:t>
            </a:r>
            <a:r>
              <a:rPr lang="en-US" sz="2000" dirty="0"/>
              <a:t>,</a:t>
            </a:r>
            <a:r>
              <a:rPr lang="bg-BG" sz="2000" dirty="0"/>
              <a:t> New Perspectives on HTML5 and CSS3, 7th Edition, Comprehensive</a:t>
            </a:r>
            <a:r>
              <a:rPr lang="en-US" sz="2000" dirty="0"/>
              <a:t>,</a:t>
            </a:r>
            <a:r>
              <a:rPr lang="bg-BG" sz="2000" dirty="0"/>
              <a:t> ISBN: 978-1-305-50393-9</a:t>
            </a:r>
            <a:r>
              <a:rPr lang="en-US" sz="2000" dirty="0"/>
              <a:t>, </a:t>
            </a:r>
            <a:r>
              <a:rPr lang="bg-BG" sz="2000" dirty="0"/>
              <a:t>Cengage Learning</a:t>
            </a:r>
            <a:r>
              <a:rPr lang="en-US" sz="2000" dirty="0"/>
              <a:t>,</a:t>
            </a:r>
            <a:r>
              <a:rPr lang="bg-BG" sz="2000" dirty="0"/>
              <a:t> Boston, MA  02210 USA</a:t>
            </a:r>
            <a:r>
              <a:rPr lang="en-US" sz="2000" dirty="0"/>
              <a:t>,2018</a:t>
            </a:r>
            <a:endParaRPr lang="bg-BG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Programming the Semantic Web, by Toby </a:t>
            </a:r>
            <a:r>
              <a:rPr lang="en-US" sz="2000" dirty="0" err="1"/>
              <a:t>Segaran</a:t>
            </a:r>
            <a:r>
              <a:rPr lang="en-US" sz="2000" dirty="0"/>
              <a:t>; Colin Evans; Jamie Taylor, O'Reilly Media, Inc., July 14,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Mobile Design for iPhone and iPad, Sven </a:t>
            </a:r>
            <a:r>
              <a:rPr lang="en-US" sz="2000" dirty="0" err="1"/>
              <a:t>Lennartz</a:t>
            </a:r>
            <a:r>
              <a:rPr lang="en-US" sz="2000" dirty="0"/>
              <a:t>, </a:t>
            </a:r>
            <a:r>
              <a:rPr lang="en-US" sz="2000" dirty="0" err="1"/>
              <a:t>Vitaly</a:t>
            </a:r>
            <a:r>
              <a:rPr lang="en-US" sz="2000" dirty="0"/>
              <a:t> Friedman, Adobe Flash Professional CS5, Katherine </a:t>
            </a:r>
            <a:r>
              <a:rPr lang="en-US" sz="2000" dirty="0" smtClean="0"/>
              <a:t>Ulrich,2010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Professional Workflow for Web designers, Luke Reimer, </a:t>
            </a:r>
            <a:r>
              <a:rPr lang="en-US" sz="2000" dirty="0" smtClean="0"/>
              <a:t>2011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Flexible Web Design: Creating Liquid and Elastic Layouts with CSS, Zoe </a:t>
            </a:r>
            <a:r>
              <a:rPr lang="en-US" sz="2000" dirty="0" err="1"/>
              <a:t>Mickley</a:t>
            </a:r>
            <a:r>
              <a:rPr lang="en-US" sz="2000" dirty="0"/>
              <a:t> </a:t>
            </a:r>
            <a:r>
              <a:rPr lang="en-US" sz="2000" dirty="0" err="1"/>
              <a:t>Gillenwater</a:t>
            </a:r>
            <a:r>
              <a:rPr lang="en-US" sz="2000" dirty="0"/>
              <a:t>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u="sng" dirty="0">
                <a:solidFill>
                  <a:srgbClr val="002060"/>
                </a:solidFill>
              </a:rPr>
              <a:t>http://www.wowebook.com/</a:t>
            </a:r>
            <a:endParaRPr lang="bg-BG" sz="2000" u="sng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bg-BG" sz="2000" u="sng" dirty="0">
                <a:solidFill>
                  <a:srgbClr val="002060"/>
                </a:solidFill>
              </a:rPr>
              <a:t>http://www.w3schools.com/</a:t>
            </a:r>
          </a:p>
          <a:p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17537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2" cstate="print"/>
          <a:srcRect l="23086" t="35736" r="21632" b="11963"/>
          <a:stretch>
            <a:fillRect/>
          </a:stretch>
        </p:blipFill>
        <p:spPr bwMode="auto">
          <a:xfrm>
            <a:off x="838200" y="1981200"/>
            <a:ext cx="7622232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59" name="Title 1"/>
          <p:cNvSpPr txBox="1">
            <a:spLocks/>
          </p:cNvSpPr>
          <p:nvPr/>
        </p:nvSpPr>
        <p:spPr bwMode="auto">
          <a:xfrm>
            <a:off x="0" y="549275"/>
            <a:ext cx="90678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/>
          <a:p>
            <a:pPr algn="ctr"/>
            <a:r>
              <a:rPr lang="ru-RU" altLang="en-US" sz="4400" dirty="0"/>
              <a:t>Семантичен УЕБ-</a:t>
            </a:r>
          </a:p>
          <a:p>
            <a:pPr algn="ctr"/>
            <a:r>
              <a:rPr lang="ru-RU" altLang="en-US" sz="4400" dirty="0"/>
              <a:t>управляван от правила</a:t>
            </a:r>
          </a:p>
        </p:txBody>
      </p:sp>
    </p:spTree>
    <p:extLst>
      <p:ext uri="{BB962C8B-B14F-4D97-AF65-F5344CB8AC3E}">
        <p14:creationId xmlns:p14="http://schemas.microsoft.com/office/powerpoint/2010/main" val="597312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 idx="4294967295"/>
          </p:nvPr>
        </p:nvSpPr>
        <p:spPr>
          <a:xfrm>
            <a:off x="1143000" y="533400"/>
            <a:ext cx="6705600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Средства за изграждане на Уеб 3.0</a:t>
            </a: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4" t="40605" r="27945" b="33556"/>
          <a:stretch>
            <a:fillRect/>
          </a:stretch>
        </p:blipFill>
        <p:spPr bwMode="auto">
          <a:xfrm>
            <a:off x="304800" y="1981200"/>
            <a:ext cx="86106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87909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27144" t="40491" r="27739" b="11963"/>
          <a:stretch/>
        </p:blipFill>
        <p:spPr bwMode="auto">
          <a:xfrm>
            <a:off x="228600" y="1447800"/>
            <a:ext cx="5882208" cy="3294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415834" y="457200"/>
            <a:ext cx="8763000" cy="1138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440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Онтология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110808" y="2057400"/>
            <a:ext cx="242994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en-US" sz="2400" dirty="0"/>
              <a:t>Формална спецификация, дефинираща отношения между група от термини</a:t>
            </a:r>
          </a:p>
          <a:p>
            <a:endParaRPr lang="ru-RU" altLang="en-US" sz="2400" dirty="0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838200" y="4742328"/>
            <a:ext cx="7543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bg-BG" altLang="en-US" sz="2400" dirty="0"/>
              <a:t>Формално описание чрез:  </a:t>
            </a:r>
            <a:r>
              <a:rPr lang="en-US" altLang="en-US" sz="2400" dirty="0"/>
              <a:t>XML (</a:t>
            </a:r>
            <a:r>
              <a:rPr lang="en-US" altLang="en-US" sz="2400" dirty="0" err="1"/>
              <a:t>eXtensible</a:t>
            </a:r>
            <a:r>
              <a:rPr lang="en-US" altLang="en-US" sz="2400" dirty="0"/>
              <a:t> Markup Language);</a:t>
            </a:r>
            <a:r>
              <a:rPr lang="bg-BG" altLang="en-US" sz="2400" dirty="0"/>
              <a:t> </a:t>
            </a:r>
            <a:r>
              <a:rPr lang="en-US" altLang="en-US" sz="2400" dirty="0"/>
              <a:t>RDF (Resource Description Framework)</a:t>
            </a:r>
            <a:endParaRPr lang="ru-RU" altLang="en-US" sz="2400" dirty="0"/>
          </a:p>
          <a:p>
            <a:endParaRPr lang="ru-RU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7129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0" t="57056" r="18970" b="31058"/>
          <a:stretch>
            <a:fillRect/>
          </a:stretch>
        </p:blipFill>
        <p:spPr bwMode="auto">
          <a:xfrm>
            <a:off x="827088" y="2438400"/>
            <a:ext cx="67691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360454" y="419100"/>
            <a:ext cx="8763000" cy="1138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440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RDF-</a:t>
            </a:r>
            <a:r>
              <a:rPr lang="bg-BG" sz="4400" kern="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представяне</a:t>
            </a: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658018" y="2069193"/>
            <a:ext cx="75612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bg-BG" altLang="en-US" sz="2800" dirty="0">
                <a:solidFill>
                  <a:srgbClr val="C00000"/>
                </a:solidFill>
              </a:rPr>
              <a:t>Иван Иванов    </a:t>
            </a:r>
            <a:r>
              <a:rPr lang="bg-BG" altLang="en-US" sz="2800" dirty="0">
                <a:solidFill>
                  <a:srgbClr val="0070C0"/>
                </a:solidFill>
              </a:rPr>
              <a:t>е баща на    </a:t>
            </a:r>
            <a:r>
              <a:rPr lang="bg-BG" altLang="en-US" sz="2800" dirty="0">
                <a:solidFill>
                  <a:srgbClr val="339933"/>
                </a:solidFill>
              </a:rPr>
              <a:t>Асен Иванов</a:t>
            </a:r>
          </a:p>
        </p:txBody>
      </p:sp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1219200" y="3409950"/>
            <a:ext cx="67579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bg-BG" altLang="en-US" sz="2400" b="1" dirty="0">
                <a:solidFill>
                  <a:schemeClr val="tx1"/>
                </a:solidFill>
              </a:rPr>
              <a:t>Два обекта и отношение между тях</a:t>
            </a:r>
          </a:p>
          <a:p>
            <a:endParaRPr lang="bg-BG" altLang="en-US" sz="2400" b="1" dirty="0">
              <a:solidFill>
                <a:schemeClr val="tx1"/>
              </a:solidFill>
            </a:endParaRPr>
          </a:p>
          <a:p>
            <a:r>
              <a:rPr lang="en-US" altLang="en-US" sz="2400" b="1" dirty="0">
                <a:solidFill>
                  <a:schemeClr val="tx1"/>
                </a:solidFill>
              </a:rPr>
              <a:t>RDF </a:t>
            </a:r>
            <a:r>
              <a:rPr lang="bg-BG" altLang="en-US" sz="2400" b="1" dirty="0">
                <a:solidFill>
                  <a:schemeClr val="tx1"/>
                </a:solidFill>
              </a:rPr>
              <a:t>използва </a:t>
            </a:r>
            <a:r>
              <a:rPr lang="en-US" altLang="en-US" sz="2400" b="1" dirty="0">
                <a:solidFill>
                  <a:schemeClr val="tx1"/>
                </a:solidFill>
              </a:rPr>
              <a:t>URI (Uniform Resources Identifier)</a:t>
            </a:r>
            <a:endParaRPr lang="bg-BG" alt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521874"/>
      </p:ext>
    </p:extLst>
  </p:cSld>
  <p:clrMapOvr>
    <a:masterClrMapping/>
  </p:clrMapOvr>
</p:sld>
</file>

<file path=ppt/theme/theme1.xml><?xml version="1.0" encoding="utf-8"?>
<a:theme xmlns:a="http://schemas.openxmlformats.org/drawingml/2006/main" name="Playpen design template">
  <a:themeElements>
    <a:clrScheme name="Default Design 4">
      <a:dk1>
        <a:srgbClr val="000000"/>
      </a:dk1>
      <a:lt1>
        <a:srgbClr val="FFFFFF"/>
      </a:lt1>
      <a:dk2>
        <a:srgbClr val="5A867B"/>
      </a:dk2>
      <a:lt2>
        <a:srgbClr val="B7D760"/>
      </a:lt2>
      <a:accent1>
        <a:srgbClr val="F1F3CF"/>
      </a:accent1>
      <a:accent2>
        <a:srgbClr val="E9CC7A"/>
      </a:accent2>
      <a:accent3>
        <a:srgbClr val="FFFFFF"/>
      </a:accent3>
      <a:accent4>
        <a:srgbClr val="000000"/>
      </a:accent4>
      <a:accent5>
        <a:srgbClr val="F7F8E4"/>
      </a:accent5>
      <a:accent6>
        <a:srgbClr val="D3B96E"/>
      </a:accent6>
      <a:hlink>
        <a:srgbClr val="D1B4C8"/>
      </a:hlink>
      <a:folHlink>
        <a:srgbClr val="96C8D1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3293</TotalTime>
  <Words>1864</Words>
  <Application>Microsoft Office PowerPoint</Application>
  <PresentationFormat>On-screen Show (4:3)</PresentationFormat>
  <Paragraphs>250</Paragraphs>
  <Slides>51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1" baseType="lpstr">
      <vt:lpstr>SimSun</vt:lpstr>
      <vt:lpstr>Arial</vt:lpstr>
      <vt:lpstr>Calibri</vt:lpstr>
      <vt:lpstr>Lucida Sans Unicode</vt:lpstr>
      <vt:lpstr>Tahoma</vt:lpstr>
      <vt:lpstr>Times New Roman</vt:lpstr>
      <vt:lpstr>Verdana</vt:lpstr>
      <vt:lpstr>Wingdings</vt:lpstr>
      <vt:lpstr>Wingdings 2</vt:lpstr>
      <vt:lpstr>Playpen design template</vt:lpstr>
      <vt:lpstr>PowerPoint Presentation</vt:lpstr>
      <vt:lpstr>Тема 2</vt:lpstr>
      <vt:lpstr>PowerPoint Presentation</vt:lpstr>
      <vt:lpstr>PowerPoint Presentation</vt:lpstr>
      <vt:lpstr>PowerPoint Presentation</vt:lpstr>
      <vt:lpstr>PowerPoint Presentation</vt:lpstr>
      <vt:lpstr>Средства за изграждане на Уеб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Архитектура на Уеб:  клиент-сървър модел</vt:lpstr>
      <vt:lpstr>Архитектура на Уеб:  трислоен модел</vt:lpstr>
      <vt:lpstr>Архитектура на Уеб:  N-слоен модел</vt:lpstr>
      <vt:lpstr>Технологии за изграждане на слоевете</vt:lpstr>
      <vt:lpstr>Клиентски слой</vt:lpstr>
      <vt:lpstr>PowerPoint Presentation</vt:lpstr>
      <vt:lpstr>Видове Уеб клиенти</vt:lpstr>
      <vt:lpstr>Предимства и недостатъци на тънкия клиент</vt:lpstr>
      <vt:lpstr>Тенденция: умен клиент  (Smart Client )</vt:lpstr>
      <vt:lpstr>Изграждане на умни клиенти</vt:lpstr>
      <vt:lpstr>Комуникация със сървъра</vt:lpstr>
      <vt:lpstr>Интернет протоколен стек</vt:lpstr>
      <vt:lpstr>TCP (Transmission Control Protocol) и  UDP (User Datagram Protocol)</vt:lpstr>
      <vt:lpstr>Портове</vt:lpstr>
      <vt:lpstr>Интернет адресиране</vt:lpstr>
      <vt:lpstr>Uniform resource identifier (URI)</vt:lpstr>
      <vt:lpstr>Uniform Resource Locator (URL)</vt:lpstr>
      <vt:lpstr>Пример за URL</vt:lpstr>
      <vt:lpstr>HyperText Transfer Protocol  (HTTP) </vt:lpstr>
      <vt:lpstr>Структура на HTTP транзакция</vt:lpstr>
      <vt:lpstr>HTTP формат на отговора </vt:lpstr>
      <vt:lpstr>Често срещани статус кодове </vt:lpstr>
      <vt:lpstr>URL кодиране (еncoding)</vt:lpstr>
      <vt:lpstr>HTTP POST метод 1/2</vt:lpstr>
      <vt:lpstr>HTTP POST метод 2/2</vt:lpstr>
      <vt:lpstr>HEAD метод </vt:lpstr>
      <vt:lpstr>Трансфер на параметри от HTML форма</vt:lpstr>
      <vt:lpstr>HTTP не поддържа състояние</vt:lpstr>
      <vt:lpstr>Как се поддържа сесия?</vt:lpstr>
      <vt:lpstr>1. Скрити полета</vt:lpstr>
      <vt:lpstr>2. Пренаписване на URL</vt:lpstr>
      <vt:lpstr>3. Бисквитки (Cookies)</vt:lpstr>
      <vt:lpstr> Същност на Cookies</vt:lpstr>
      <vt:lpstr> Изполване на Cookies</vt:lpstr>
      <vt:lpstr>4. Трасиране на сесия  (Session Tracking)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Тодорка Глушкова</dc:creator>
  <cp:lastModifiedBy>fmi</cp:lastModifiedBy>
  <cp:revision>31</cp:revision>
  <dcterms:created xsi:type="dcterms:W3CDTF">2018-12-23T09:23:59Z</dcterms:created>
  <dcterms:modified xsi:type="dcterms:W3CDTF">2020-01-16T10:19:41Z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TC100690461033</vt:lpwstr>
  </property>
</Properties>
</file>