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324" r:id="rId3"/>
    <p:sldId id="392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6" r:id="rId16"/>
    <p:sldId id="407" r:id="rId17"/>
    <p:sldId id="410" r:id="rId18"/>
    <p:sldId id="411" r:id="rId19"/>
    <p:sldId id="412" r:id="rId20"/>
    <p:sldId id="416" r:id="rId21"/>
    <p:sldId id="417" r:id="rId22"/>
    <p:sldId id="418" r:id="rId23"/>
    <p:sldId id="419" r:id="rId24"/>
    <p:sldId id="420" r:id="rId25"/>
    <p:sldId id="421" r:id="rId26"/>
    <p:sldId id="438" r:id="rId27"/>
    <p:sldId id="439" r:id="rId28"/>
    <p:sldId id="440" r:id="rId29"/>
    <p:sldId id="441" r:id="rId30"/>
    <p:sldId id="442" r:id="rId31"/>
    <p:sldId id="443" r:id="rId32"/>
    <p:sldId id="444" r:id="rId33"/>
    <p:sldId id="445" r:id="rId34"/>
    <p:sldId id="454" r:id="rId35"/>
    <p:sldId id="455" r:id="rId36"/>
    <p:sldId id="319" r:id="rId37"/>
    <p:sldId id="320" r:id="rId38"/>
    <p:sldId id="322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-7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72708" name="Date Placeholder 3"/>
          <p:cNvSpPr>
            <a:spLocks noGrp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EA6598-163D-4630-A860-6C74F1894EA5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0AD967-7C12-496A-A2F5-3FDD7C4975E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484F948-B607-44B8-AF07-BD22DF20A79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CDB4D89-E522-4A03-B00D-161FA21FD777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93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146F89F-0813-4B71-9C56-7FB5F7B5F284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03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0FE602-6127-42E3-B37B-C56E2D0F4C95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003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03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B521DED-399B-44D9-AC66-4F8232C73C8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7891508-0CB2-47E4-AACB-B45362B24B4C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013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3BF694B-C6AA-4A80-83A6-493B4CF18D4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7B30751-E30E-41EB-B166-4C08D4C2984C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024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24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8AD1F42-10CA-473F-A104-A8DF2EB4392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C314A76-C834-4B69-BE48-5F0B6417261D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AA39EAA-A378-44FE-899A-18901E40F3DD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4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57F8A6B-B8A1-493F-B374-17CDFF6A9058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065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65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07DD8B4-173A-4269-8027-A5503568F136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95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D93D35A-2E6A-4A2C-BB8D-C1D3A99E1ABC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095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95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6282B81-0295-4495-9B05-72858F632F2D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05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5AC0E8F-78C7-4CAF-84D8-68E3787923AD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05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05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3AC9FF2-153B-461F-941B-0D6BB7671E08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F33CE0-6B62-4B1A-8F5D-563786893ED8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16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16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1BEA210-785A-4640-8A12-11E30875283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57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3E59B6A-4E52-4076-A028-6697034EF93F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57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57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324F190-AE2F-416B-846D-B8090FA87C1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ADE2EF-B8F5-4A7D-B0DD-1DB7B5E4C454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11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11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AAD6EB9-348B-4B86-B720-D7561A8D4CF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67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FB5DA6-2DD2-4CB7-AA22-630AB4863784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67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67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7BC4DA4-1485-4BC4-93A1-A3C30252F2D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77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516BEE-D132-46AE-B462-B0954A42F3DD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77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77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1C224EF-1DD2-4ED9-B0BF-E34C851C01C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87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C564E25-EAAB-4577-B8E2-DC3B953BE8CC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87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87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EE35E7-1783-46DA-ABDB-29953B0BEB7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98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882017F-0D3D-4AF4-86BE-C181B96B23E4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198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98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AC0127C-EBED-49EE-A6A4-43FC588A9C0D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08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883D15B-0850-41E7-BD33-146F1D771E79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208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08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B2DF45-D0CA-47CA-835A-42E3EEA1973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82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B5F0010-1D86-44C2-B177-98F2F758EA7E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382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82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1961C6-B30D-48D1-A32E-AC906576EA1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92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2114F47-B00E-4C98-8E29-314163079E2D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392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92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599A696-59AA-4CD5-86CC-714563014F8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402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B19965-5000-442F-8816-068252E41D6B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402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02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1929688-46DB-4796-9663-B1BC9915958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413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43B0DFB-A872-49F7-BDB2-4FE5D445FB8B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413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13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1DD1F63-1329-439C-8DB9-7BBBE6C8E074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423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EC675BB-396D-43F6-A396-3CECD63E59FB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423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23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4E9234B-95D1-4B6D-B62D-501CFA06434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7EFBC1F-0F6D-4F79-9CDE-9CA880A37B70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21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21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C9655FA-F075-4CA7-9862-C82AE9552861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433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D3E6399-907E-48F6-9D01-360942A30BAF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433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33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9CB4CB6-AF6A-43F3-9F49-809B48B56D8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443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4A9C120-F002-4677-9C20-83CDFC69959D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443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43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F1AE04F-41A4-411C-81E9-8F8A30524B5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454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7A40408-8202-4DF4-A9D8-9A759F6B83DF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454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54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9509071-2A17-4DDA-955C-1D77C4C9E75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546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42DC0D5-DEE9-4EB6-B16D-9216F087C331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546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46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CD8CC01-69DB-49BF-AA9D-8A558DFB9F3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556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378E0BB-F005-485E-95F5-1C1F58A65300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1556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56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9390D3-21F1-4FAB-9F4C-356378AE206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97CAD1C-6AB9-4C46-B58B-5E95A1B011B1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31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315162B-C6B1-4160-B28A-396F55BA752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BBA0EB4-42A6-4EF2-BA9E-998EC7F098A1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42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42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96CF7BD-6ABC-415E-A56E-CB8E91C85B1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FAC898E-C764-44E3-8094-A03236A69636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52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52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1E626C0-5A44-4DE3-BFF4-B337258449C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3866FE7-09F1-45DF-A4EC-6E0E1E6BFF4C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62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62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E352937-CB87-482A-9AB7-8187A3C2093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9A86D0-F5EF-439B-82A8-48CF519C36FA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119849F-165E-4EA4-AE8C-9CC3D4447808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B05BAC6-15F4-4A78-A420-6E1A469F399C}" type="slidenum">
              <a:rPr lang="bg-BG" altLang="bg-BG" smtClean="0">
                <a:latin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mtClean="0">
              <a:latin typeface="Arial" pitchFamily="34" charset="0"/>
            </a:endParaRPr>
          </a:p>
        </p:txBody>
      </p:sp>
      <p:sp>
        <p:nvSpPr>
          <p:cNvPr id="983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83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935038" y="2438400"/>
            <a:ext cx="7599362" cy="357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	Flash </a:t>
            </a: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CS 6 </a:t>
            </a: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предоставя няколко начина за създаване на анимация с </a:t>
            </a: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Flash</a:t>
            </a: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 (без да включваме тук </a:t>
            </a:r>
            <a:r>
              <a:rPr lang="en-US" sz="2100" kern="0" dirty="0" err="1">
                <a:solidFill>
                  <a:schemeClr val="tx1"/>
                </a:solidFill>
                <a:latin typeface="+mj-lt"/>
                <a:cs typeface="Arial" charset="0"/>
              </a:rPr>
              <a:t>ActionScript</a:t>
            </a: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;</a:t>
            </a: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)</a:t>
            </a: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:</a:t>
            </a:r>
            <a:endParaRPr lang="bg-BG" sz="2100" kern="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1085850" lvl="1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frame-by-frame</a:t>
            </a: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 анимация</a:t>
            </a:r>
          </a:p>
          <a:p>
            <a:pPr marL="1085850" lvl="1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100" kern="0" dirty="0" err="1" smtClean="0">
                <a:solidFill>
                  <a:schemeClr val="tx1"/>
                </a:solidFill>
                <a:latin typeface="+mj-lt"/>
                <a:cs typeface="Arial" charset="0"/>
              </a:rPr>
              <a:t>clasic</a:t>
            </a:r>
            <a:r>
              <a:rPr lang="en-US" sz="2100" kern="0" dirty="0" smtClean="0">
                <a:solidFill>
                  <a:schemeClr val="tx1"/>
                </a:solidFill>
                <a:latin typeface="+mj-lt"/>
                <a:cs typeface="Arial" charset="0"/>
              </a:rPr>
              <a:t> </a:t>
            </a: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и </a:t>
            </a: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shape </a:t>
            </a:r>
            <a:r>
              <a:rPr lang="en-US" sz="2100" kern="0" dirty="0" err="1">
                <a:solidFill>
                  <a:schemeClr val="tx1"/>
                </a:solidFill>
                <a:latin typeface="+mj-lt"/>
                <a:cs typeface="Arial" charset="0"/>
              </a:rPr>
              <a:t>tweening</a:t>
            </a:r>
            <a:endParaRPr lang="bg-BG" sz="2100" kern="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1085850" lvl="1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j-lt"/>
                <a:cs typeface="Arial" charset="0"/>
              </a:rPr>
              <a:t>motion </a:t>
            </a:r>
            <a:r>
              <a:rPr lang="ru-RU" sz="2100" kern="0" dirty="0">
                <a:solidFill>
                  <a:schemeClr val="tx1"/>
                </a:solidFill>
                <a:latin typeface="+mj-lt"/>
                <a:cs typeface="Arial" charset="0"/>
              </a:rPr>
              <a:t>tweening </a:t>
            </a:r>
            <a:endParaRPr lang="ru-RU" sz="2100" kern="0" dirty="0" smtClean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1085850" lvl="1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j-lt"/>
                <a:cs typeface="Arial" charset="0"/>
              </a:rPr>
              <a:t>чрез </a:t>
            </a:r>
            <a:r>
              <a:rPr lang="ru-RU" sz="2100" kern="0" dirty="0">
                <a:solidFill>
                  <a:schemeClr val="tx1"/>
                </a:solidFill>
                <a:latin typeface="+mj-lt"/>
                <a:cs typeface="Arial" charset="0"/>
              </a:rPr>
              <a:t>възможностите на </a:t>
            </a:r>
            <a:r>
              <a:rPr lang="en-US" sz="2100" kern="0" dirty="0">
                <a:solidFill>
                  <a:schemeClr val="tx1"/>
                </a:solidFill>
                <a:latin typeface="+mj-lt"/>
                <a:cs typeface="Arial" charset="0"/>
              </a:rPr>
              <a:t>Flash </a:t>
            </a: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за използване на</a:t>
            </a:r>
            <a:r>
              <a:rPr lang="ru-RU" sz="2100" kern="0" dirty="0">
                <a:solidFill>
                  <a:schemeClr val="tx1"/>
                </a:solidFill>
                <a:latin typeface="+mj-lt"/>
                <a:cs typeface="Arial" charset="0"/>
              </a:rPr>
              <a:t> кинематиката, при които се създават скелетоподобни структури за контрол на обектите.</a:t>
            </a:r>
            <a:endParaRPr lang="en-US" sz="2100" kern="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100" kern="0" dirty="0">
                <a:solidFill>
                  <a:schemeClr val="tx1"/>
                </a:solidFill>
                <a:latin typeface="+mj-lt"/>
                <a:cs typeface="Arial" charset="0"/>
              </a:rPr>
              <a:t> 	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3594271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62000" y="1981200"/>
            <a:ext cx="7954963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defRPr/>
            </a:pPr>
            <a:r>
              <a:rPr lang="bg-BG" sz="2200" b="1" kern="0" dirty="0" smtClean="0">
                <a:solidFill>
                  <a:schemeClr val="tx1"/>
                </a:solidFill>
                <a:latin typeface="+mj-lt"/>
                <a:cs typeface="Arial" charset="0"/>
              </a:rPr>
              <a:t>Някои нововъведения в Flash </a:t>
            </a:r>
            <a:r>
              <a:rPr lang="en-US" sz="2200" b="1" kern="0" dirty="0">
                <a:solidFill>
                  <a:schemeClr val="tx1"/>
                </a:solidFill>
                <a:latin typeface="+mj-lt"/>
                <a:cs typeface="Arial" charset="0"/>
              </a:rPr>
              <a:t>CS </a:t>
            </a:r>
            <a:r>
              <a:rPr lang="bg-BG" sz="2200" b="1" kern="0" dirty="0">
                <a:solidFill>
                  <a:schemeClr val="tx1"/>
                </a:solidFill>
                <a:latin typeface="+mj-lt"/>
                <a:cs typeface="Arial" charset="0"/>
              </a:rPr>
              <a:t>6</a:t>
            </a:r>
            <a:r>
              <a:rPr lang="bg-BG" sz="2200" b="1" kern="0" dirty="0" smtClean="0">
                <a:solidFill>
                  <a:schemeClr val="tx1"/>
                </a:solidFill>
                <a:latin typeface="+mj-lt"/>
                <a:cs typeface="Arial" charset="0"/>
              </a:rPr>
              <a:t>:</a:t>
            </a:r>
          </a:p>
          <a:p>
            <a:pPr marL="8001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200" kern="0" dirty="0" smtClean="0">
              <a:solidFill>
                <a:srgbClr val="A50021"/>
              </a:solidFill>
              <a:latin typeface="+mj-lt"/>
              <a:cs typeface="Arial" charset="0"/>
            </a:endParaRPr>
          </a:p>
          <a:p>
            <a:pPr marL="8001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разширени 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фунционалности  и  </a:t>
            </a: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по-добра 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поддръжка на мобилни </a:t>
            </a: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устройства.</a:t>
            </a:r>
          </a:p>
          <a:p>
            <a:pPr marL="8001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По-лесно 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споделяне на ресурси между библиотеките (</a:t>
            </a:r>
            <a:r>
              <a:rPr lang="en-US" sz="2200" kern="0" dirty="0">
                <a:solidFill>
                  <a:srgbClr val="A50021"/>
                </a:solidFill>
                <a:latin typeface="+mj-lt"/>
                <a:cs typeface="Arial" charset="0"/>
              </a:rPr>
              <a:t>Libraries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)</a:t>
            </a:r>
            <a:r>
              <a:rPr lang="en-US" sz="2200" kern="0" dirty="0">
                <a:solidFill>
                  <a:srgbClr val="A50021"/>
                </a:solidFill>
                <a:latin typeface="+mj-lt"/>
                <a:cs typeface="Arial" charset="0"/>
              </a:rPr>
              <a:t> 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на отделните филмчета</a:t>
            </a: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.</a:t>
            </a:r>
          </a:p>
          <a:p>
            <a:pPr marL="800100" lvl="1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подобрена 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работа със слоевете (вече може да ги копираме, дуплицираме)</a:t>
            </a:r>
          </a:p>
          <a:p>
            <a:pPr marL="800100" lvl="1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A50021"/>
                </a:solidFill>
                <a:latin typeface="+mj-lt"/>
                <a:cs typeface="Arial" charset="0"/>
              </a:rPr>
              <a:t>обновен </a:t>
            </a:r>
            <a:r>
              <a:rPr lang="bg-BG" sz="2200" kern="0" dirty="0">
                <a:solidFill>
                  <a:srgbClr val="A50021"/>
                </a:solidFill>
                <a:latin typeface="+mj-lt"/>
                <a:cs typeface="Arial" charset="0"/>
              </a:rPr>
              <a:t>панел за по-лесно публикуване на съдържанието </a:t>
            </a:r>
            <a:r>
              <a:rPr lang="en-US" sz="2200" kern="0" dirty="0">
                <a:solidFill>
                  <a:srgbClr val="A50021"/>
                </a:solidFill>
                <a:latin typeface="+mj-lt"/>
                <a:cs typeface="Arial" charset="0"/>
              </a:rPr>
              <a:t>Publish Settings</a:t>
            </a:r>
          </a:p>
          <a:p>
            <a:pPr marL="800100" indent="-342900" eaLnBrk="1" hangingPunct="1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200" kern="0" dirty="0">
              <a:latin typeface="+mj-lt"/>
              <a:cs typeface="Arial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2121542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85801" y="2057401"/>
            <a:ext cx="7848600" cy="38862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b="1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	Защо е толкова популярен Flash?</a:t>
            </a:r>
            <a:endParaRPr lang="bg-BG" sz="2400" kern="0" dirty="0">
              <a:solidFill>
                <a:srgbClr val="A50021"/>
              </a:solidFill>
              <a:latin typeface="+mn-lt"/>
              <a:ea typeface="+mn-ea"/>
              <a:cs typeface="Arial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Има </a:t>
            </a: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още една причина поради, която е толкова популярен Flash: </a:t>
            </a:r>
            <a:r>
              <a:rPr lang="bg-BG" sz="24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Player</a:t>
            </a: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Flash </a:t>
            </a: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Player винаги е бил под 1 Mb. 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Целта </a:t>
            </a: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на Macromedia бе да създаде рlayer, който може да се свали за по-малко от минута и винаги я постигаха. 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Днес 99.8% от хората в света, които са свързани с Интернет имат Flash Player, инсталиран на компютъра или дигиталното си устройство.</a:t>
            </a:r>
            <a:endParaRPr lang="bg-BG" sz="24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2771340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4" y="-35696"/>
            <a:ext cx="8983826" cy="668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8"/>
          <p:cNvSpPr txBox="1">
            <a:spLocks noChangeArrowheads="1"/>
          </p:cNvSpPr>
          <p:nvPr/>
        </p:nvSpPr>
        <p:spPr bwMode="auto">
          <a:xfrm>
            <a:off x="3071632" y="4036219"/>
            <a:ext cx="1079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bg-BG" altLang="bg-BG" sz="1600" dirty="0">
                <a:solidFill>
                  <a:schemeClr val="tx1"/>
                </a:solidFill>
                <a:latin typeface="HebarCond"/>
              </a:rPr>
              <a:t>Сцена</a:t>
            </a:r>
          </a:p>
        </p:txBody>
      </p:sp>
      <p:sp>
        <p:nvSpPr>
          <p:cNvPr id="29704" name="Line 18"/>
          <p:cNvSpPr>
            <a:spLocks noChangeShapeType="1"/>
          </p:cNvSpPr>
          <p:nvPr/>
        </p:nvSpPr>
        <p:spPr bwMode="auto">
          <a:xfrm>
            <a:off x="8388350" y="1916113"/>
            <a:ext cx="204788" cy="3170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8172450" y="5013325"/>
            <a:ext cx="1079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Панели</a:t>
            </a:r>
          </a:p>
        </p:txBody>
      </p:sp>
      <p:sp>
        <p:nvSpPr>
          <p:cNvPr id="29709" name="Text Box 24"/>
          <p:cNvSpPr txBox="1">
            <a:spLocks noChangeArrowheads="1"/>
          </p:cNvSpPr>
          <p:nvPr/>
        </p:nvSpPr>
        <p:spPr bwMode="auto">
          <a:xfrm>
            <a:off x="3996532" y="889454"/>
            <a:ext cx="18716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bg-BG" altLang="bg-BG" sz="1600" dirty="0">
                <a:solidFill>
                  <a:schemeClr val="tx1"/>
                </a:solidFill>
                <a:latin typeface="HebarCond"/>
              </a:rPr>
              <a:t>Времедиаграма</a:t>
            </a:r>
          </a:p>
        </p:txBody>
      </p:sp>
      <p:sp>
        <p:nvSpPr>
          <p:cNvPr id="29711" name="Text Box 26"/>
          <p:cNvSpPr txBox="1">
            <a:spLocks noChangeArrowheads="1"/>
          </p:cNvSpPr>
          <p:nvPr/>
        </p:nvSpPr>
        <p:spPr bwMode="auto">
          <a:xfrm>
            <a:off x="1325562" y="2359275"/>
            <a:ext cx="2339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bg-BG" altLang="bg-BG" sz="1600" dirty="0">
                <a:solidFill>
                  <a:schemeClr val="tx1"/>
                </a:solidFill>
                <a:latin typeface="HebarCond"/>
              </a:rPr>
              <a:t>Лента за информация</a:t>
            </a:r>
          </a:p>
        </p:txBody>
      </p:sp>
      <p:sp>
        <p:nvSpPr>
          <p:cNvPr id="29712" name="Line 27"/>
          <p:cNvSpPr>
            <a:spLocks noChangeShapeType="1"/>
          </p:cNvSpPr>
          <p:nvPr/>
        </p:nvSpPr>
        <p:spPr bwMode="auto">
          <a:xfrm flipH="1" flipV="1">
            <a:off x="304800" y="4724400"/>
            <a:ext cx="416719" cy="8460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192088" y="5570402"/>
            <a:ext cx="23034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Кутия с инструменти</a:t>
            </a:r>
          </a:p>
        </p:txBody>
      </p:sp>
      <p:sp>
        <p:nvSpPr>
          <p:cNvPr id="22" name="Text Box 30"/>
          <p:cNvSpPr txBox="1">
            <a:spLocks noChangeArrowheads="1"/>
          </p:cNvSpPr>
          <p:nvPr/>
        </p:nvSpPr>
        <p:spPr bwMode="auto">
          <a:xfrm>
            <a:off x="3611382" y="-64906"/>
            <a:ext cx="172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Главно Меню</a:t>
            </a:r>
          </a:p>
        </p:txBody>
      </p:sp>
      <p:sp>
        <p:nvSpPr>
          <p:cNvPr id="29716" name="Line 33"/>
          <p:cNvSpPr>
            <a:spLocks noChangeShapeType="1"/>
          </p:cNvSpPr>
          <p:nvPr/>
        </p:nvSpPr>
        <p:spPr bwMode="auto">
          <a:xfrm>
            <a:off x="1473200" y="1226004"/>
            <a:ext cx="1498600" cy="3741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4" name="Text Box 34"/>
          <p:cNvSpPr txBox="1">
            <a:spLocks noChangeArrowheads="1"/>
          </p:cNvSpPr>
          <p:nvPr/>
        </p:nvSpPr>
        <p:spPr bwMode="auto">
          <a:xfrm>
            <a:off x="2222500" y="160890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6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Фрейм</a:t>
            </a:r>
          </a:p>
        </p:txBody>
      </p:sp>
    </p:spTree>
    <p:extLst>
      <p:ext uri="{BB962C8B-B14F-4D97-AF65-F5344CB8AC3E}">
        <p14:creationId xmlns:p14="http://schemas.microsoft.com/office/powerpoint/2010/main" val="2863888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1" y="2057400"/>
            <a:ext cx="7848600" cy="3449638"/>
          </a:xfrm>
          <a:prstGeom prst="rect">
            <a:avLst/>
          </a:prstGeom>
        </p:spPr>
        <p:txBody>
          <a:bodyPr/>
          <a:lstStyle/>
          <a:p>
            <a:pPr marL="120650" indent="-3175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	 </a:t>
            </a:r>
            <a:r>
              <a:rPr lang="bg-BG" sz="2200" b="1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Развойната </a:t>
            </a: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среда може да се раздели на няколко секции според функционалността им. </a:t>
            </a:r>
            <a:endParaRPr lang="bg-BG" sz="2200" b="1" kern="0" dirty="0" smtClean="0">
              <a:solidFill>
                <a:srgbClr val="000000"/>
              </a:solidFill>
              <a:latin typeface="+mn-lt"/>
              <a:ea typeface="+mn-ea"/>
              <a:cs typeface="Times New Roman" pitchFamily="18" charset="0"/>
            </a:endParaRPr>
          </a:p>
          <a:p>
            <a:pPr marL="120650" indent="-3175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Менюта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Времедиаграма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Панели (всички те могат да се отворят от падащия списък Window)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Сцена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глава (</a:t>
            </a:r>
            <a:r>
              <a:rPr lang="en-US" sz="2200" kern="0" dirty="0" err="1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playhead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показваща на кой кадър сме в момента)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Страница на документи (tab) и панел за редакция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Инспектор Property (контекстно-чувствителен панел, извеждащ информация за текущо избрания обект, независимо дали това е сцена, текст,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бутон</a:t>
            </a: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</a:t>
            </a:r>
            <a:r>
              <a:rPr lang="ru-RU" sz="4000" dirty="0" smtClean="0">
                <a:latin typeface="Arial" charset="0"/>
                <a:ea typeface="SimSun" charset="-122"/>
                <a:cs typeface="Arial" charset="0"/>
              </a:rPr>
              <a:t>Flash</a:t>
            </a:r>
            <a:endParaRPr lang="ru-RU" sz="4000" dirty="0">
              <a:latin typeface="Arial" charset="0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366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1905000"/>
            <a:ext cx="7935912" cy="3810000"/>
          </a:xfrm>
          <a:prstGeom prst="rect">
            <a:avLst/>
          </a:prstGeom>
        </p:spPr>
        <p:txBody>
          <a:bodyPr/>
          <a:lstStyle/>
          <a:p>
            <a:pPr eaLnBrk="1" hangingPunct="1">
              <a:spcBef>
                <a:spcPts val="800"/>
              </a:spcBef>
              <a:buClr>
                <a:schemeClr val="tx1"/>
              </a:buClr>
              <a:buSzPct val="100000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Flash може да създадем няколко типа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документи и файлове:</a:t>
            </a:r>
            <a:endParaRPr lang="bg-BG" sz="2200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342900" indent="-342900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SWF-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файлове, съдържащи анимация и/или видеоизображения. </a:t>
            </a:r>
            <a:endParaRPr lang="bg-BG" sz="2200" kern="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marL="342900" indent="-342900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документи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, които съдържат само код на ActionScript, които да се  използват като включени документи (includes) или класове (classes)</a:t>
            </a:r>
          </a:p>
          <a:p>
            <a:pPr marL="342900" indent="-342900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FLA-документът служи за основа на останалата част от приложението, тоест се явява контейнер на всичко останало, което ще зареждаме по-нататък (текст, картинки, видео, други SWF- файлове)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</a:t>
            </a:r>
            <a:r>
              <a:rPr lang="ru-RU" sz="4000" dirty="0" smtClean="0">
                <a:latin typeface="Arial" charset="0"/>
                <a:ea typeface="SimSun" charset="-122"/>
                <a:cs typeface="Arial" charset="0"/>
              </a:rPr>
              <a:t>Flash</a:t>
            </a:r>
            <a:endParaRPr lang="ru-RU" sz="4000" dirty="0">
              <a:latin typeface="Arial" charset="0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1124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1999" y="1981200"/>
            <a:ext cx="7959726" cy="4090988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Подготовка на нашето филмче за публикуване в различни формати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Настойката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става от менюто File -&gt; Publish Settings 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или като изберете от инспектора Property характеристики на документа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След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като направите необходимите настройки вече сте готови да публикувате филма. Това става като изберете: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	File -&gt; Export Movie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или ако искате предварително да прегледате резултата: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 Control -&gt; Test Movie.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И при двата варианта ви се създават два файла: единият е с разширение  .fla, a другия: .swf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" pitchFamily="2" charset="2"/>
              <a:buChar char="§"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</a:t>
            </a:r>
            <a:r>
              <a:rPr lang="ru-RU" sz="4000" dirty="0" smtClean="0">
                <a:latin typeface="Arial" charset="0"/>
                <a:ea typeface="SimSun" charset="-122"/>
                <a:cs typeface="Arial" charset="0"/>
              </a:rPr>
              <a:t>Flash</a:t>
            </a:r>
            <a:endParaRPr lang="ru-RU" sz="4000" dirty="0">
              <a:latin typeface="Arial" charset="0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3531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15436" y="5334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Какво е времедиаграма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03544" y="1835787"/>
            <a:ext cx="8156256" cy="1288413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85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3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	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1.	показва как е разположено съдържанието във времето.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2.	съвкупност от кадри, ключови кадри и слоеве, които се използват за пространствено организиране на слоевете.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Times New Roman" pitchFamily="18" charset="0"/>
            </a:endParaRPr>
          </a:p>
          <a:p>
            <a:pPr marL="342900" indent="-342900" eaLnBrk="1" hangingPunct="1">
              <a:lnSpc>
                <a:spcPct val="85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Blip>
                <a:blip r:embed="rId3"/>
              </a:buBlip>
              <a:defRPr/>
            </a:pPr>
            <a:endParaRPr lang="bg-BG" sz="3400" kern="0" dirty="0">
              <a:solidFill>
                <a:srgbClr val="A50021"/>
              </a:solidFill>
              <a:latin typeface="+mn-lt"/>
              <a:ea typeface="+mn-ea"/>
              <a:cs typeface="Times New Roman" pitchFamily="18" charset="0"/>
            </a:endParaRPr>
          </a:p>
        </p:txBody>
      </p:sp>
      <p:pic>
        <p:nvPicPr>
          <p:cNvPr id="37893" name="Picture 4" descr="Untitled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05225"/>
            <a:ext cx="787400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33413" y="3030537"/>
            <a:ext cx="6746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Слой</a:t>
            </a:r>
          </a:p>
        </p:txBody>
      </p:sp>
      <p:sp>
        <p:nvSpPr>
          <p:cNvPr id="37895" name="Line 6"/>
          <p:cNvSpPr>
            <a:spLocks noChangeShapeType="1"/>
          </p:cNvSpPr>
          <p:nvPr/>
        </p:nvSpPr>
        <p:spPr bwMode="auto">
          <a:xfrm flipH="1" flipV="1">
            <a:off x="833438" y="3255962"/>
            <a:ext cx="12700" cy="1146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446213" y="3055937"/>
            <a:ext cx="14874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Име на слой</a:t>
            </a:r>
          </a:p>
        </p:txBody>
      </p:sp>
      <p:sp>
        <p:nvSpPr>
          <p:cNvPr id="37897" name="Line 8"/>
          <p:cNvSpPr>
            <a:spLocks noChangeShapeType="1"/>
          </p:cNvSpPr>
          <p:nvPr/>
        </p:nvSpPr>
        <p:spPr bwMode="auto">
          <a:xfrm flipV="1">
            <a:off x="1328738" y="3268662"/>
            <a:ext cx="355600" cy="1158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716213" y="3140075"/>
            <a:ext cx="14874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Заключване</a:t>
            </a:r>
            <a:b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</a:b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 на слой</a:t>
            </a:r>
          </a:p>
        </p:txBody>
      </p:sp>
      <p:sp>
        <p:nvSpPr>
          <p:cNvPr id="37899" name="Line 10"/>
          <p:cNvSpPr>
            <a:spLocks noChangeShapeType="1"/>
          </p:cNvSpPr>
          <p:nvPr/>
        </p:nvSpPr>
        <p:spPr bwMode="auto">
          <a:xfrm flipV="1">
            <a:off x="2281238" y="3367087"/>
            <a:ext cx="558800" cy="793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726113" y="2840037"/>
            <a:ext cx="14874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Глава</a:t>
            </a:r>
          </a:p>
        </p:txBody>
      </p:sp>
      <p:sp>
        <p:nvSpPr>
          <p:cNvPr id="37901" name="Line 12"/>
          <p:cNvSpPr>
            <a:spLocks noChangeShapeType="1"/>
          </p:cNvSpPr>
          <p:nvPr/>
        </p:nvSpPr>
        <p:spPr bwMode="auto">
          <a:xfrm flipV="1">
            <a:off x="2497138" y="3352800"/>
            <a:ext cx="1663700" cy="858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4011613" y="2898775"/>
            <a:ext cx="14874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Показва слой в изглед Outline</a:t>
            </a:r>
          </a:p>
        </p:txBody>
      </p:sp>
      <p:sp>
        <p:nvSpPr>
          <p:cNvPr id="37903" name="Line 14"/>
          <p:cNvSpPr>
            <a:spLocks noChangeShapeType="1"/>
          </p:cNvSpPr>
          <p:nvPr/>
        </p:nvSpPr>
        <p:spPr bwMode="auto">
          <a:xfrm flipV="1">
            <a:off x="2674938" y="3063875"/>
            <a:ext cx="3378200" cy="1731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313613" y="2835275"/>
            <a:ext cx="14874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Падащо меню на изглед Frame</a:t>
            </a:r>
          </a:p>
        </p:txBody>
      </p:sp>
      <p:sp>
        <p:nvSpPr>
          <p:cNvPr id="37905" name="Line 16"/>
          <p:cNvSpPr>
            <a:spLocks noChangeShapeType="1"/>
          </p:cNvSpPr>
          <p:nvPr/>
        </p:nvSpPr>
        <p:spPr bwMode="auto">
          <a:xfrm flipH="1" flipV="1">
            <a:off x="7983538" y="3302000"/>
            <a:ext cx="469900" cy="833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497513" y="5240337"/>
            <a:ext cx="21224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Изтриване на слой</a:t>
            </a:r>
          </a:p>
        </p:txBody>
      </p:sp>
      <p:sp>
        <p:nvSpPr>
          <p:cNvPr id="37907" name="Line 18"/>
          <p:cNvSpPr>
            <a:spLocks noChangeShapeType="1"/>
          </p:cNvSpPr>
          <p:nvPr/>
        </p:nvSpPr>
        <p:spPr bwMode="auto">
          <a:xfrm>
            <a:off x="2459038" y="5040312"/>
            <a:ext cx="308610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370013" y="2763837"/>
            <a:ext cx="26812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Показване/скриване на слой</a:t>
            </a:r>
          </a:p>
        </p:txBody>
      </p:sp>
      <p:sp>
        <p:nvSpPr>
          <p:cNvPr id="37909" name="Line 20"/>
          <p:cNvSpPr>
            <a:spLocks noChangeShapeType="1"/>
          </p:cNvSpPr>
          <p:nvPr/>
        </p:nvSpPr>
        <p:spPr bwMode="auto">
          <a:xfrm flipV="1">
            <a:off x="2052638" y="2935287"/>
            <a:ext cx="800100" cy="1263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10" name="Line 21"/>
          <p:cNvSpPr>
            <a:spLocks noChangeShapeType="1"/>
          </p:cNvSpPr>
          <p:nvPr/>
        </p:nvSpPr>
        <p:spPr bwMode="auto">
          <a:xfrm>
            <a:off x="820738" y="4943474"/>
            <a:ext cx="12700" cy="816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11" name="Line 22"/>
          <p:cNvSpPr>
            <a:spLocks noChangeShapeType="1"/>
          </p:cNvSpPr>
          <p:nvPr/>
        </p:nvSpPr>
        <p:spPr bwMode="auto">
          <a:xfrm>
            <a:off x="998538" y="4989512"/>
            <a:ext cx="1377950" cy="581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37912" name="Line 23"/>
          <p:cNvSpPr>
            <a:spLocks noChangeShapeType="1"/>
          </p:cNvSpPr>
          <p:nvPr/>
        </p:nvSpPr>
        <p:spPr bwMode="auto">
          <a:xfrm>
            <a:off x="1303338" y="5054600"/>
            <a:ext cx="2900362" cy="579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g-BG"/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4195219" y="5494676"/>
            <a:ext cx="212248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Вмъкване на папка за подреждане на слоеве</a:t>
            </a: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940663" y="5511799"/>
            <a:ext cx="3189287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Добавяне на водач за движението</a:t>
            </a: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414044" y="5668168"/>
            <a:ext cx="2160588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ebarCond" pitchFamily="34" charset="0"/>
                <a:cs typeface="Arial" charset="0"/>
              </a:rPr>
              <a:t>Вмъкване на слой</a:t>
            </a:r>
          </a:p>
        </p:txBody>
      </p:sp>
    </p:spTree>
    <p:extLst>
      <p:ext uri="{BB962C8B-B14F-4D97-AF65-F5344CB8AC3E}">
        <p14:creationId xmlns:p14="http://schemas.microsoft.com/office/powerpoint/2010/main" val="798186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73517" y="47851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n-lt"/>
                <a:ea typeface="SimSun" charset="-122"/>
                <a:cs typeface="Arial" charset="0"/>
              </a:rPr>
              <a:t>Въведение във Adobe Flash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1188" y="1981200"/>
            <a:ext cx="7770812" cy="3741738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 Д</a:t>
            </a:r>
            <a:r>
              <a:rPr lang="en-US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o</a:t>
            </a: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бавяне на кадри:</a:t>
            </a:r>
            <a:b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с F6 на ключов кадър</a:t>
            </a:r>
            <a:b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с F7 на празен ключов кадър</a:t>
            </a:r>
            <a:b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-с F5 на обикновен кадър</a:t>
            </a:r>
          </a:p>
          <a:p>
            <a:pPr marL="342900" indent="-342900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 Изтриване на кадри:</a:t>
            </a:r>
            <a:b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След селектиране на желаните за премахване кадри: или избираме от менюто </a:t>
            </a:r>
            <a:b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Edit-&gt;Timeline-&gt;Remove Frames,</a:t>
            </a:r>
            <a:b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или клавишната комбинация Shift + F5</a:t>
            </a:r>
          </a:p>
        </p:txBody>
      </p:sp>
    </p:spTree>
    <p:extLst>
      <p:ext uri="{BB962C8B-B14F-4D97-AF65-F5344CB8AC3E}">
        <p14:creationId xmlns:p14="http://schemas.microsoft.com/office/powerpoint/2010/main" val="2615853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136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Въведение във Adobe Flash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3088" y="1967411"/>
            <a:ext cx="8064500" cy="3598863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Видове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слоеве: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Times New Roman" pitchFamily="18" charset="0"/>
              </a:rPr>
              <a:t>нормални слоеве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–за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разполагане на съдържание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Times New Roman" pitchFamily="18" charset="0"/>
              </a:rPr>
              <a:t>водещи слоеве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– за проследяване 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Times New Roman" pitchFamily="18" charset="0"/>
              </a:rPr>
              <a:t>слоеве за движение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– указват на дадена анимация да се движи по определена траектория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Times New Roman" pitchFamily="18" charset="0"/>
              </a:rPr>
              <a:t>маскиращи слоеве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– използват се за специални ефекти, когато искаме да се вижда само определена част от дадена анимация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.</a:t>
            </a:r>
            <a:endParaRPr lang="en-US" sz="2000" kern="0" dirty="0" smtClean="0">
              <a:solidFill>
                <a:srgbClr val="000000"/>
              </a:solidFill>
              <a:latin typeface="+mn-lt"/>
              <a:ea typeface="+mn-ea"/>
              <a:cs typeface="Times New Roman" pitchFamily="18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Водещите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слоеве не се публикуват в изпълнимия SWF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файл, а слоевете за движение са невидими за публиката.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Етикети на слоеве (за именуване на кадри), биват: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име 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коментар (използва се само за съхраняване информация за кадъра)</a:t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котва</a:t>
            </a:r>
          </a:p>
        </p:txBody>
      </p:sp>
    </p:spTree>
    <p:extLst>
      <p:ext uri="{BB962C8B-B14F-4D97-AF65-F5344CB8AC3E}">
        <p14:creationId xmlns:p14="http://schemas.microsoft.com/office/powerpoint/2010/main" val="1320806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919163" y="6858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Тема </a:t>
            </a:r>
            <a:r>
              <a:rPr lang="en-US" altLang="en-US" dirty="0" smtClean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905000"/>
            <a:ext cx="8382000" cy="3581400"/>
          </a:xfrm>
        </p:spPr>
        <p:txBody>
          <a:bodyPr>
            <a:normAutofit lnSpcReduction="10000"/>
          </a:bodyPr>
          <a:lstStyle/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Въведение във 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Flash</a:t>
            </a:r>
            <a:r>
              <a:rPr lang="bg-BG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. </a:t>
            </a:r>
            <a:endParaRPr lang="en-US" sz="2000" dirty="0" smtClean="0">
              <a:solidFill>
                <a:schemeClr val="tx1"/>
              </a:solidFill>
              <a:latin typeface="+mj-lt"/>
              <a:ea typeface="SimSun" charset="-122"/>
              <a:cs typeface="Arial" charset="0"/>
            </a:endParaRP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Flash Lite. </a:t>
            </a: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Предимства на 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Flash</a:t>
            </a: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3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Въведение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в ActionScript 3.0</a:t>
            </a: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3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Задаване на общи настройки на movie преди неговото публикуване, </a:t>
            </a:r>
            <a:r>
              <a:rPr lang="bg-BG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експортиране</a:t>
            </a: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и тестване</a:t>
            </a: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.</a:t>
            </a: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3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Работа с текст</a:t>
            </a:r>
            <a:endParaRPr lang="en-US" sz="2000" dirty="0">
              <a:solidFill>
                <a:schemeClr val="tx1"/>
              </a:solidFill>
              <a:latin typeface="+mj-lt"/>
              <a:ea typeface="SimSun" charset="-122"/>
              <a:cs typeface="Arial" charset="0"/>
            </a:endParaRP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6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Създаване и редактиране на символи</a:t>
            </a:r>
            <a:endParaRPr lang="en-US" sz="2000" dirty="0">
              <a:solidFill>
                <a:schemeClr val="tx1"/>
              </a:solidFill>
              <a:latin typeface="+mj-lt"/>
              <a:ea typeface="SimSun" charset="-122"/>
              <a:cs typeface="Arial" charset="0"/>
            </a:endParaRP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6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Разширено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използване на инстументите за графика и цветова обработка във Flash</a:t>
            </a: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6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Преизползване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на елементи във Flash: символи и темлейти. </a:t>
            </a:r>
            <a:endParaRPr lang="en-US" sz="2000" dirty="0">
              <a:solidFill>
                <a:schemeClr val="tx1"/>
              </a:solidFill>
              <a:latin typeface="+mj-lt"/>
              <a:ea typeface="SimSun" charset="-122"/>
              <a:cs typeface="Arial" charset="0"/>
            </a:endParaRPr>
          </a:p>
          <a:p>
            <a:pPr marL="812800" indent="-808038">
              <a:spcBef>
                <a:spcPts val="0"/>
              </a:spcBef>
              <a:buClr>
                <a:srgbClr val="000000"/>
              </a:buClr>
              <a:buSzPct val="100000"/>
              <a:buFont typeface="+mj-lt"/>
              <a:buAutoNum type="romanUcPeriod" startAt="6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Използване на редактора Motion Tween за по-сложни </a:t>
            </a:r>
            <a:r>
              <a:rPr lang="ru-RU" sz="2000" dirty="0" smtClean="0">
                <a:solidFill>
                  <a:schemeClr val="tx1"/>
                </a:solidFill>
                <a:latin typeface="+mj-lt"/>
                <a:ea typeface="SimSun" charset="-122"/>
                <a:cs typeface="Arial" charset="0"/>
              </a:rPr>
              <a:t>ефекти и реалистични анимации. </a:t>
            </a:r>
            <a:endParaRPr lang="ru-RU" sz="2000" dirty="0">
              <a:solidFill>
                <a:schemeClr val="tx1"/>
              </a:solidFill>
              <a:latin typeface="+mj-lt"/>
              <a:ea typeface="SimSun" charset="-122"/>
              <a:cs typeface="Arial" charset="0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 typeface="+mj-lt"/>
              <a:buAutoNum type="romanUcPeriod" startAt="3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000" dirty="0">
              <a:solidFill>
                <a:schemeClr val="tx1"/>
              </a:solidFill>
              <a:latin typeface="+mj-lt"/>
              <a:ea typeface="SimSun" charset="-122"/>
              <a:cs typeface="Arial" charset="0"/>
            </a:endParaRPr>
          </a:p>
          <a:p>
            <a:pPr marL="4762" indent="0">
              <a:lnSpc>
                <a:spcPct val="90000"/>
              </a:lnSpc>
              <a:spcBef>
                <a:spcPts val="650"/>
              </a:spcBef>
              <a:buSzPct val="100000"/>
              <a:buNone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0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0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0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0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2931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Движение с 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Motion 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Tweening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609600" y="1981200"/>
            <a:ext cx="813911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dirty="0">
                <a:solidFill>
                  <a:schemeClr val="tx1"/>
                </a:solidFill>
                <a:latin typeface="+mj-lt"/>
              </a:rPr>
              <a:t>В класическия </a:t>
            </a:r>
            <a:r>
              <a:rPr lang="en-US" sz="2100" dirty="0" smtClean="0">
                <a:solidFill>
                  <a:schemeClr val="tx1"/>
                </a:solidFill>
                <a:latin typeface="+mj-lt"/>
              </a:rPr>
              <a:t>tween</a:t>
            </a:r>
            <a:r>
              <a:rPr lang="bg-BG" sz="2100" dirty="0" smtClean="0">
                <a:solidFill>
                  <a:schemeClr val="tx1"/>
                </a:solidFill>
                <a:latin typeface="+mj-lt"/>
              </a:rPr>
              <a:t> създаваме анимация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като </a:t>
            </a:r>
            <a:r>
              <a:rPr lang="bg-BG" sz="2100" dirty="0" smtClean="0">
                <a:solidFill>
                  <a:schemeClr val="tx1"/>
                </a:solidFill>
                <a:latin typeface="+mj-lt"/>
              </a:rPr>
              <a:t>серия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от </a:t>
            </a:r>
            <a:r>
              <a:rPr lang="bg-BG" sz="2100" dirty="0" smtClean="0">
                <a:solidFill>
                  <a:schemeClr val="tx1"/>
                </a:solidFill>
                <a:latin typeface="+mj-lt"/>
              </a:rPr>
              <a:t>ключови кадри. </a:t>
            </a:r>
            <a:r>
              <a:rPr lang="en-US" sz="2100" dirty="0" smtClean="0">
                <a:solidFill>
                  <a:schemeClr val="tx1"/>
                </a:solidFill>
                <a:latin typeface="+mj-lt"/>
              </a:rPr>
              <a:t>Flash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пресмята всяка разлика в символа във всеки ключов кадър 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(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позиция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,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размер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,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завъртане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,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...) и използва получената информация за създаването на серия образи, в които символа се променя постепено.</a:t>
            </a: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100" dirty="0">
                <a:solidFill>
                  <a:schemeClr val="tx1"/>
                </a:solidFill>
                <a:latin typeface="+mj-lt"/>
              </a:rPr>
              <a:t>Motion </a:t>
            </a:r>
            <a:r>
              <a:rPr lang="en-US" sz="2100" dirty="0" err="1">
                <a:solidFill>
                  <a:schemeClr val="tx1"/>
                </a:solidFill>
                <a:latin typeface="+mj-lt"/>
              </a:rPr>
              <a:t>tweens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работи различно. За него може да зададем прост ключов кадър с инстанция на символа, </a:t>
            </a:r>
            <a:r>
              <a:rPr lang="bg-BG" sz="2100" dirty="0" smtClean="0">
                <a:solidFill>
                  <a:schemeClr val="tx1"/>
                </a:solidFill>
                <a:latin typeface="+mj-lt"/>
              </a:rPr>
              <a:t>който искаме да анимираме, след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което дефинираме 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motion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+mj-lt"/>
              </a:rPr>
              <a:t>tween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 лентата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.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 Отново 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Flash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анимира инстанцията – позната като цел на междукадрирането 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—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 като създава серия от кадри, които променят характеристиките на </a:t>
            </a:r>
            <a:r>
              <a:rPr lang="en-US" sz="2100" dirty="0" err="1">
                <a:solidFill>
                  <a:schemeClr val="tx1"/>
                </a:solidFill>
                <a:latin typeface="+mj-lt"/>
              </a:rPr>
              <a:t>tween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target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-а</a:t>
            </a:r>
            <a:r>
              <a:rPr lang="en-US" sz="2100" dirty="0">
                <a:solidFill>
                  <a:schemeClr val="tx1"/>
                </a:solidFill>
                <a:latin typeface="+mj-lt"/>
              </a:rPr>
              <a:t> </a:t>
            </a:r>
            <a:r>
              <a:rPr lang="bg-BG" sz="2100" dirty="0">
                <a:solidFill>
                  <a:schemeClr val="tx1"/>
                </a:solidFill>
                <a:latin typeface="+mj-lt"/>
              </a:rPr>
              <a:t>във времето.</a:t>
            </a:r>
          </a:p>
        </p:txBody>
      </p:sp>
    </p:spTree>
    <p:extLst>
      <p:ext uri="{BB962C8B-B14F-4D97-AF65-F5344CB8AC3E}">
        <p14:creationId xmlns:p14="http://schemas.microsoft.com/office/powerpoint/2010/main" val="3747087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975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Движение по междинни фази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11188" y="1995488"/>
            <a:ext cx="77978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rgbClr val="A50021"/>
                </a:solidFill>
                <a:latin typeface="+mj-lt"/>
                <a:cs typeface="Arial" charset="0"/>
              </a:rPr>
              <a:t>Движение по междинни </a:t>
            </a:r>
            <a:r>
              <a:rPr lang="bg-BG" sz="2400" dirty="0">
                <a:solidFill>
                  <a:schemeClr val="tx1"/>
                </a:solidFill>
                <a:latin typeface="+mj-lt"/>
                <a:cs typeface="Arial" charset="0"/>
              </a:rPr>
              <a:t>фази – това название е</a:t>
            </a:r>
            <a:endParaRPr lang="en-US" sz="24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chemeClr val="tx1"/>
                </a:solidFill>
                <a:latin typeface="+mj-lt"/>
                <a:cs typeface="Arial" charset="0"/>
              </a:rPr>
              <a:t>взето от традиционната анимация, при която</a:t>
            </a:r>
            <a:endParaRPr lang="en-US" sz="24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chemeClr val="tx1"/>
                </a:solidFill>
                <a:latin typeface="+mj-lt"/>
                <a:cs typeface="Arial" charset="0"/>
              </a:rPr>
              <a:t>главният аниматор рисува само тези кадри,</a:t>
            </a:r>
            <a:endParaRPr lang="en-US" sz="24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chemeClr val="tx1"/>
                </a:solidFill>
                <a:latin typeface="+mj-lt"/>
                <a:cs typeface="Arial" charset="0"/>
              </a:rPr>
              <a:t>в които се случват промени, а помощник</a:t>
            </a:r>
            <a:endParaRPr lang="en-US" sz="24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chemeClr val="tx1"/>
                </a:solidFill>
                <a:latin typeface="+mj-lt"/>
                <a:cs typeface="Arial" charset="0"/>
              </a:rPr>
              <a:t>аниматорът рисува всички междинни кадри.</a:t>
            </a:r>
            <a:endParaRPr lang="bg-BG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cs typeface="Arial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39750" y="3933825"/>
            <a:ext cx="7797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rgbClr val="A50021"/>
                </a:solidFill>
                <a:latin typeface="Arial" charset="0"/>
                <a:cs typeface="Arial" charset="0"/>
              </a:rPr>
              <a:t>По тази аналогия, във </a:t>
            </a:r>
            <a:r>
              <a:rPr lang="en-US" sz="2400" dirty="0">
                <a:solidFill>
                  <a:srgbClr val="A50021"/>
                </a:solidFill>
                <a:latin typeface="Arial" charset="0"/>
                <a:cs typeface="Arial" charset="0"/>
              </a:rPr>
              <a:t>Flash</a:t>
            </a:r>
            <a:r>
              <a:rPr lang="bg-BG" sz="2400" dirty="0">
                <a:solidFill>
                  <a:srgbClr val="A50021"/>
                </a:solidFill>
                <a:latin typeface="Arial" charset="0"/>
                <a:cs typeface="Arial" charset="0"/>
              </a:rPr>
              <a:t> създаваме</a:t>
            </a:r>
            <a:endParaRPr lang="en-US" sz="2400" dirty="0">
              <a:solidFill>
                <a:srgbClr val="A50021"/>
              </a:solidFill>
              <a:latin typeface="Arial" charset="0"/>
              <a:cs typeface="Arial" charset="0"/>
            </a:endParaRPr>
          </a:p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rgbClr val="A50021"/>
                </a:solidFill>
                <a:latin typeface="Arial" charset="0"/>
                <a:cs typeface="Arial" charset="0"/>
              </a:rPr>
              <a:t>промените в  ключовите кадри, а движението</a:t>
            </a:r>
            <a:endParaRPr lang="en-US" sz="2400" dirty="0">
              <a:solidFill>
                <a:srgbClr val="A50021"/>
              </a:solidFill>
              <a:latin typeface="Arial" charset="0"/>
              <a:cs typeface="Arial" charset="0"/>
            </a:endParaRPr>
          </a:p>
          <a:p>
            <a:pPr marL="800100" lvl="1" indent="-342900"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rgbClr val="A50021"/>
                </a:solidFill>
                <a:latin typeface="Arial" charset="0"/>
                <a:cs typeface="Arial" charset="0"/>
              </a:rPr>
              <a:t>в междинните кадри се генерират автоматично.</a:t>
            </a:r>
            <a:endParaRPr lang="bg-BG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8490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2444750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06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Движение по междинни фази</a:t>
            </a:r>
          </a:p>
        </p:txBody>
      </p:sp>
      <p:pic>
        <p:nvPicPr>
          <p:cNvPr id="46084" name="Picture 5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36887"/>
            <a:ext cx="2438400" cy="2844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5" name="Picture 6" descr="Untitled-2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3036887"/>
            <a:ext cx="2668588" cy="2832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7" descr="Untitledd-2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036887"/>
            <a:ext cx="2643188" cy="2832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8600" y="2309631"/>
            <a:ext cx="266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 dirty="0">
                <a:solidFill>
                  <a:srgbClr val="A50021"/>
                </a:solidFill>
                <a:latin typeface="Arial" charset="0"/>
                <a:cs typeface="Arial" charset="0"/>
              </a:rPr>
              <a:t>1. Създаваме ключови кадри (</a:t>
            </a:r>
            <a:r>
              <a:rPr lang="en-US" sz="1400" dirty="0" err="1">
                <a:solidFill>
                  <a:srgbClr val="A50021"/>
                </a:solidFill>
                <a:latin typeface="Arial" charset="0"/>
                <a:cs typeface="Arial" charset="0"/>
              </a:rPr>
              <a:t>Keyframes</a:t>
            </a:r>
            <a:r>
              <a:rPr lang="bg-BG" sz="1400" dirty="0">
                <a:solidFill>
                  <a:srgbClr val="A50021"/>
                </a:solidFill>
                <a:latin typeface="Arial" charset="0"/>
                <a:cs typeface="Arial" charset="0"/>
              </a:rPr>
              <a:t>)</a:t>
            </a:r>
            <a:endParaRPr lang="bg-BG" sz="14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059113" y="2012950"/>
            <a:ext cx="29527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400" dirty="0">
                <a:solidFill>
                  <a:srgbClr val="A50021"/>
                </a:solidFill>
                <a:latin typeface="Arial" charset="0"/>
                <a:cs typeface="Arial" charset="0"/>
              </a:rPr>
              <a:t>2</a:t>
            </a:r>
            <a:r>
              <a:rPr lang="bg-BG" sz="1400" dirty="0">
                <a:solidFill>
                  <a:srgbClr val="A50021"/>
                </a:solidFill>
                <a:latin typeface="Arial" charset="0"/>
                <a:cs typeface="Arial" charset="0"/>
              </a:rPr>
              <a:t>. Указваме крайната позицията на обекта, който искаме да анимираме. </a:t>
            </a:r>
            <a:endParaRPr lang="bg-BG" sz="14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042343" y="2021114"/>
            <a:ext cx="258254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800100" lvl="1" indent="-34290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1400" dirty="0">
                <a:solidFill>
                  <a:srgbClr val="A50021"/>
                </a:solidFill>
                <a:latin typeface="Arial" charset="0"/>
                <a:cs typeface="Arial" charset="0"/>
              </a:rPr>
              <a:t>3. </a:t>
            </a:r>
            <a:r>
              <a:rPr lang="bg-BG" sz="1400" dirty="0" smtClean="0">
                <a:solidFill>
                  <a:srgbClr val="A50021"/>
                </a:solidFill>
                <a:latin typeface="Arial" charset="0"/>
                <a:cs typeface="Arial" charset="0"/>
              </a:rPr>
              <a:t>Указваме генерирането </a:t>
            </a:r>
            <a:r>
              <a:rPr lang="bg-BG" sz="1400" dirty="0">
                <a:solidFill>
                  <a:srgbClr val="A50021"/>
                </a:solidFill>
                <a:latin typeface="Arial" charset="0"/>
                <a:cs typeface="Arial" charset="0"/>
              </a:rPr>
              <a:t>на междинните кадри</a:t>
            </a:r>
            <a:endParaRPr lang="bg-BG" sz="1400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171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2606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Движение по междинни </a:t>
            </a:r>
            <a:r>
              <a:rPr lang="ru-RU" sz="4000" dirty="0" smtClean="0">
                <a:latin typeface="+mj-lt"/>
                <a:ea typeface="SimSun" charset="-122"/>
                <a:cs typeface="Arial" charset="0"/>
              </a:rPr>
              <a:t>фази. Добавяне на филтри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4313" y="1905000"/>
            <a:ext cx="85486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lvl="1" indent="-3175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000" dirty="0">
                <a:solidFill>
                  <a:schemeClr val="tx1"/>
                </a:solidFill>
                <a:latin typeface="+mn-lt"/>
                <a:cs typeface="Arial" charset="0"/>
              </a:rPr>
              <a:t>	</a:t>
            </a:r>
            <a:r>
              <a:rPr lang="bg-BG" sz="2000" dirty="0">
                <a:solidFill>
                  <a:schemeClr val="tx1"/>
                </a:solidFill>
                <a:latin typeface="+mn-lt"/>
                <a:cs typeface="Arial" charset="0"/>
              </a:rPr>
              <a:t>На междинните фази може да се добавят филтри като: 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Arial" charset="0"/>
              </a:rPr>
              <a:t>Glow, Drop Shadow, Blur, Gradient </a:t>
            </a:r>
            <a:r>
              <a:rPr lang="bg-BG" sz="2000" dirty="0">
                <a:solidFill>
                  <a:schemeClr val="tx1"/>
                </a:solidFill>
                <a:latin typeface="+mn-lt"/>
                <a:cs typeface="Arial" charset="0"/>
              </a:rPr>
              <a:t>и </a:t>
            </a:r>
            <a:r>
              <a:rPr lang="bg-BG" sz="2000" dirty="0" smtClean="0">
                <a:solidFill>
                  <a:schemeClr val="tx1"/>
                </a:solidFill>
                <a:latin typeface="+mn-lt"/>
                <a:cs typeface="Arial" charset="0"/>
              </a:rPr>
              <a:t>др. </a:t>
            </a:r>
            <a:r>
              <a:rPr lang="bg-BG" sz="2000" dirty="0">
                <a:solidFill>
                  <a:schemeClr val="tx1"/>
                </a:solidFill>
                <a:latin typeface="+mn-lt"/>
                <a:cs typeface="Arial" charset="0"/>
              </a:rPr>
              <a:t>от инспектора </a:t>
            </a:r>
            <a:r>
              <a:rPr lang="en-US" sz="2000" dirty="0">
                <a:solidFill>
                  <a:schemeClr val="tx1"/>
                </a:solidFill>
                <a:latin typeface="+mn-lt"/>
                <a:cs typeface="Arial" charset="0"/>
              </a:rPr>
              <a:t>Properties-&gt;Filters</a:t>
            </a:r>
            <a:r>
              <a:rPr lang="bg-BG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.</a:t>
            </a:r>
          </a:p>
        </p:txBody>
      </p:sp>
      <p:pic>
        <p:nvPicPr>
          <p:cNvPr id="47110" name="Picture 6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2714625"/>
            <a:ext cx="68072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352925" y="3160713"/>
            <a:ext cx="58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Glow</a:t>
            </a:r>
            <a:endParaRPr lang="bg-BG" sz="140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790825" y="3173413"/>
            <a:ext cx="1258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Drop Shadow</a:t>
            </a:r>
            <a:endParaRPr lang="bg-BG" sz="140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356225" y="3173413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Bevel</a:t>
            </a:r>
            <a:endParaRPr lang="bg-BG" sz="140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435725" y="3173413"/>
            <a:ext cx="500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140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Blur</a:t>
            </a:r>
            <a:endParaRPr lang="bg-BG" sz="140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7777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82191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Движение по междинни </a:t>
            </a:r>
            <a:r>
              <a:rPr lang="ru-RU" sz="4000" dirty="0" smtClean="0">
                <a:latin typeface="+mj-lt"/>
                <a:ea typeface="SimSun" charset="-122"/>
                <a:cs typeface="Arial" charset="0"/>
              </a:rPr>
              <a:t>фази. Други опции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54434" y="2209800"/>
            <a:ext cx="81661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dirty="0">
                <a:solidFill>
                  <a:srgbClr val="A50021"/>
                </a:solidFill>
                <a:latin typeface="Arial" charset="0"/>
                <a:cs typeface="Arial" charset="0"/>
              </a:rPr>
              <a:t>Забавяне </a:t>
            </a:r>
            <a:r>
              <a:rPr lang="en-US" sz="2400" dirty="0">
                <a:solidFill>
                  <a:srgbClr val="A50021"/>
                </a:solidFill>
                <a:latin typeface="Arial" charset="0"/>
                <a:cs typeface="Arial" charset="0"/>
              </a:rPr>
              <a:t>(Ease) </a:t>
            </a:r>
            <a:r>
              <a:rPr 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– </a:t>
            </a:r>
            <a:r>
              <a:rPr lang="bg-BG" sz="2400" dirty="0">
                <a:solidFill>
                  <a:schemeClr val="tx1"/>
                </a:solidFill>
                <a:latin typeface="Arial" charset="0"/>
                <a:cs typeface="Arial" charset="0"/>
              </a:rPr>
              <a:t>може да се задават стойности от -100 до 100. Отрицателните стойности забавят, а положителните засилват анимацията от към ключовия кадър, на който е  приложен ефекта.</a:t>
            </a:r>
            <a:endParaRPr lang="bg-BG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304302" y="3781743"/>
            <a:ext cx="82835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40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Завъртане </a:t>
            </a:r>
            <a:r>
              <a:rPr lang="en-US" altLang="bg-BG" sz="240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(Rotate) </a:t>
            </a:r>
            <a:r>
              <a:rPr lang="en-US" altLang="bg-BG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bg-BG" altLang="bg-BG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може да се укаже брой и посока на завъртане на анимирания символ. Ако тази опция е оставен по подразбиране</a:t>
            </a:r>
            <a:r>
              <a:rPr lang="en-US" altLang="bg-BG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altLang="bg-BG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bg-BG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Auto</a:t>
            </a:r>
            <a:r>
              <a:rPr lang="bg-BG" altLang="bg-BG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bg-BG" altLang="bg-BG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altLang="bg-BG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altLang="bg-BG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завъртането става по посока в която се изисква най-малко движения. </a:t>
            </a:r>
          </a:p>
        </p:txBody>
      </p:sp>
    </p:spTree>
    <p:extLst>
      <p:ext uri="{BB962C8B-B14F-4D97-AF65-F5344CB8AC3E}">
        <p14:creationId xmlns:p14="http://schemas.microsoft.com/office/powerpoint/2010/main" val="14874492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02739" y="79883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Употреба на инструмента 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Text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6" name="Rectangle 8"/>
          <p:cNvSpPr txBox="1">
            <a:spLocks noChangeArrowheads="1"/>
          </p:cNvSpPr>
          <p:nvPr/>
        </p:nvSpPr>
        <p:spPr>
          <a:xfrm>
            <a:off x="685800" y="1981200"/>
            <a:ext cx="7924800" cy="4214813"/>
          </a:xfrm>
          <a:prstGeom prst="rect">
            <a:avLst/>
          </a:prstGeom>
          <a:noFill/>
        </p:spPr>
        <p:txBody>
          <a:bodyPr/>
          <a:lstStyle/>
          <a:p>
            <a:pPr marL="812800" indent="-8128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Tри достъпни типа текстови полета:</a:t>
            </a:r>
          </a:p>
          <a:p>
            <a:pPr marL="1168400" lvl="1" indent="-711200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Статичен (static)</a:t>
            </a:r>
          </a:p>
          <a:p>
            <a:pPr marL="1168400" lvl="1" indent="-711200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Динамичен (dynamic)</a:t>
            </a:r>
          </a:p>
          <a:p>
            <a:pPr marL="1168400" lvl="1" indent="-711200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Въвеждане на текст (input)</a:t>
            </a:r>
          </a:p>
          <a:p>
            <a:pPr marL="7938" lvl="1" indent="-7938" eaLnBrk="1" hangingPunct="1">
              <a:lnSpc>
                <a:spcPct val="80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300" kern="0" dirty="0">
                <a:solidFill>
                  <a:srgbClr val="990033"/>
                </a:solidFill>
                <a:latin typeface="+mj-lt"/>
                <a:ea typeface="+mn-ea"/>
                <a:cs typeface="Arial" charset="0"/>
              </a:rPr>
              <a:t>Статичният </a:t>
            </a: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е подобен на изображение или графика показва всякакъв вид текст на Сцената и не се променя, освен ако ръчно редактираме текстовото поле.</a:t>
            </a:r>
          </a:p>
          <a:p>
            <a:pPr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</a:t>
            </a:r>
            <a:r>
              <a:rPr lang="bg-BG" sz="2300" kern="0" dirty="0">
                <a:solidFill>
                  <a:srgbClr val="990033"/>
                </a:solidFill>
                <a:latin typeface="+mj-lt"/>
                <a:ea typeface="+mn-ea"/>
                <a:cs typeface="Arial" charset="0"/>
              </a:rPr>
              <a:t>Динамичният</a:t>
            </a:r>
            <a:r>
              <a:rPr lang="bg-BG" sz="23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текст може да се използва с ActionScript за промяна на показаното в полето в зависимост от реакцията на потребителя, напр. неуспешен опит за влизане или зареждане на текстов файл от сървъра.</a:t>
            </a:r>
            <a:endParaRPr lang="en-US" sz="2300" kern="0" dirty="0">
              <a:solidFill>
                <a:srgbClr val="000000"/>
              </a:solidFill>
              <a:latin typeface="+mj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328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1981200"/>
            <a:ext cx="7829550" cy="391795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100" kern="0" dirty="0">
                <a:solidFill>
                  <a:srgbClr val="A50021"/>
                </a:solidFill>
                <a:latin typeface="+mj-lt"/>
                <a:ea typeface="+mn-ea"/>
                <a:cs typeface="Times New Roman" pitchFamily="18" charset="0"/>
              </a:rPr>
              <a:t>ActionScript</a:t>
            </a:r>
            <a:r>
              <a:rPr lang="en-US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 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е скриптовият език на </a:t>
            </a:r>
            <a:r>
              <a:rPr lang="en-US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Macromedia Flash.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 Скриптовият език е начин за </a:t>
            </a:r>
            <a:r>
              <a:rPr lang="bg-BG" sz="2100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комуникация по време на изпълнение. 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Този двустранен начин за комуникация ни позволява да създаваме интерактивни филми. </a:t>
            </a:r>
            <a:endParaRPr lang="en-US" sz="2100" kern="0" dirty="0">
              <a:solidFill>
                <a:srgbClr val="000000"/>
              </a:solidFill>
              <a:latin typeface="+mj-lt"/>
              <a:ea typeface="+mn-ea"/>
              <a:cs typeface="Times New Roman" pitchFamily="18" charset="0"/>
            </a:endParaRP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100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O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сигурява елементи като действия (actions), оператори и обекти, които </a:t>
            </a:r>
            <a:r>
              <a:rPr lang="bg-BG" sz="2100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обединяваме 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в </a:t>
            </a:r>
            <a:r>
              <a:rPr lang="bg-BG" sz="2100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скриптове.</a:t>
            </a:r>
            <a:endParaRPr lang="bg-BG" sz="2100" kern="0" dirty="0">
              <a:solidFill>
                <a:srgbClr val="000000"/>
              </a:solidFill>
              <a:latin typeface="+mj-lt"/>
              <a:ea typeface="+mn-ea"/>
              <a:cs typeface="Times New Roman" pitchFamily="18" charset="0"/>
            </a:endParaRP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ActionScript е обектно-ориентиран, интерпретируем език за програмиране</a:t>
            </a:r>
            <a:r>
              <a:rPr lang="en-US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. 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Вградените класове се наричат обекти. </a:t>
            </a: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Movie clip са най-важните обекти във Flash филм, защото те са мини Flash филми. Потока на изпълнение на скрипта е от първото изявление, </a:t>
            </a:r>
            <a:r>
              <a:rPr lang="bg-BG" sz="2100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през </a:t>
            </a:r>
            <a:r>
              <a:rPr lang="bg-BG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следващите до края</a:t>
            </a:r>
            <a:r>
              <a:rPr lang="en-US" sz="21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. </a:t>
            </a:r>
            <a:endParaRPr lang="bg-BG" sz="2100" kern="0" dirty="0">
              <a:solidFill>
                <a:srgbClr val="000000"/>
              </a:solidFill>
              <a:latin typeface="+mj-lt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195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1981200"/>
            <a:ext cx="7969250" cy="3830638"/>
          </a:xfrm>
          <a:prstGeom prst="rect">
            <a:avLst/>
          </a:prstGeom>
        </p:spPr>
        <p:txBody>
          <a:bodyPr/>
          <a:lstStyle/>
          <a:p>
            <a:pPr marL="3175" indent="-3175" algn="just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	ActionScript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е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разработен въз основа на E</a:t>
            </a:r>
            <a:r>
              <a:rPr lang="en-US" sz="2200" kern="0" dirty="0" err="1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CMAScript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(European Computers Manufacturers Association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Script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(стандартен език, положил началото и на други езици като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JavaScript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J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script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. M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ного от синтактичните конструкции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са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общи с 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JavaScript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</a:p>
          <a:p>
            <a:pPr marL="3175" indent="-3175" algn="just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</a:t>
            </a: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якои съществени разлики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:</a:t>
            </a:r>
          </a:p>
          <a:p>
            <a:pPr marL="3175" lvl="1" indent="-3175" algn="just" eaLnBrk="1" hangingPunct="1">
              <a:spcBef>
                <a:spcPts val="7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b="1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Различните </a:t>
            </a: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обектни модели на документа (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D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OM</a:t>
            </a:r>
            <a:r>
              <a:rPr lang="bg-BG" sz="2200" b="1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- 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Flash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работи в собствена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среда</a:t>
            </a:r>
            <a:r>
              <a:rPr lang="en-US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с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елементи като филми (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movies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 и звуци (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sounds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,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той има напълно различен обектен модел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Няма да намерите вградени обекти като документ (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document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 и прозорец (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window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).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 </a:t>
            </a: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175" indent="-3175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ü"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010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1" y="1981200"/>
            <a:ext cx="7848600" cy="3930650"/>
          </a:xfrm>
          <a:prstGeom prst="rect">
            <a:avLst/>
          </a:prstGeom>
        </p:spPr>
        <p:txBody>
          <a:bodyPr/>
          <a:lstStyle/>
          <a:p>
            <a:pPr marL="342900" indent="-342900" algn="just" eaLnBrk="1" hangingPunct="1"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000" b="1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Не </a:t>
            </a:r>
            <a:r>
              <a:rPr lang="bg-BG" sz="2000" b="1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се поддържат всички изрази на JavaScript 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-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 Като условният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и частта за изключения (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exception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) - 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(try/catch/throw)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 блокът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. </a:t>
            </a:r>
            <a:endParaRPr lang="en-US" sz="2000" kern="0" dirty="0" smtClean="0">
              <a:solidFill>
                <a:srgbClr val="000000"/>
              </a:solidFill>
              <a:latin typeface="+mj-lt"/>
              <a:ea typeface="+mn-ea"/>
              <a:cs typeface="Times New Roman" pitchFamily="18" charset="0"/>
            </a:endParaRPr>
          </a:p>
          <a:p>
            <a:pPr marL="342900" indent="-342900" algn="just" eaLnBrk="1" hangingPunct="1"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000" b="1" kern="0" dirty="0" smtClean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Специфични </a:t>
            </a:r>
            <a:r>
              <a:rPr lang="bg-BG" sz="2000" b="1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изрази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-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Езикът поддържа някои не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JavaScript изрази като контейнерите за събития 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(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напр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., </a:t>
            </a:r>
            <a:r>
              <a:rPr lang="en-US" sz="2000" kern="0" dirty="0" err="1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onClipEvent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)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и изпращането на съобщения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 (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напр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., </a:t>
            </a:r>
            <a:r>
              <a:rPr lang="en-US" sz="2000" kern="0" dirty="0" err="1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tellTarget</a:t>
            </a:r>
            <a:r>
              <a:rPr lang="en-US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).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</a:t>
            </a:r>
          </a:p>
          <a:p>
            <a:pPr marL="342900" indent="-342900" algn="just" eaLnBrk="1" hangingPunct="1"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000" b="1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Функцията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Eval</a:t>
            </a:r>
            <a:r>
              <a:rPr lang="bg-BG" sz="2000" b="1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-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Функцията </a:t>
            </a:r>
            <a:r>
              <a:rPr lang="bg-BG" sz="2000" kern="0" dirty="0" smtClean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Eval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в ActionScript, оценява единствено променливи референции.</a:t>
            </a:r>
          </a:p>
          <a:p>
            <a:pPr marL="342900" indent="-342900" algn="just" eaLnBrk="1" hangingPunct="1"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000" b="1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Вградени Обекти -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ActionScript поддържа множество </a:t>
            </a:r>
            <a:r>
              <a:rPr lang="bg-BG" sz="2000" kern="0" dirty="0" smtClean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вградени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Times New Roman" pitchFamily="18" charset="0"/>
              </a:rPr>
              <a:t>JavaScript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</a:t>
            </a:r>
            <a:r>
              <a:rPr lang="bg-BG" sz="2000" kern="0" dirty="0" smtClean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обекти</a:t>
            </a:r>
            <a:r>
              <a:rPr lang="en-US" sz="2000" kern="0" dirty="0" smtClean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 </a:t>
            </a:r>
            <a:r>
              <a:rPr lang="bg-BG" sz="2000" kern="0" dirty="0" smtClean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като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Date (Дата) и String (Низ), и </a:t>
            </a:r>
            <a:r>
              <a:rPr lang="bg-BG" sz="2000" kern="0" dirty="0" smtClean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редица (но не всички) </a:t>
            </a:r>
            <a:r>
              <a:rPr lang="bg-BG" sz="2000" kern="0" dirty="0">
                <a:solidFill>
                  <a:srgbClr val="000000"/>
                </a:solidFill>
                <a:latin typeface="+mj-lt"/>
                <a:ea typeface="+mn-ea"/>
                <a:cs typeface="Arial" charset="0"/>
              </a:rPr>
              <a:t>техни методи и характеристики. </a:t>
            </a:r>
            <a:endParaRPr lang="bg-BG" sz="2000" kern="0" dirty="0">
              <a:solidFill>
                <a:srgbClr val="000000"/>
              </a:solidFill>
              <a:latin typeface="+mj-lt"/>
              <a:ea typeface="+mn-ea"/>
              <a:cs typeface="Times New Roman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79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37903" y="1981200"/>
            <a:ext cx="7772400" cy="4373563"/>
          </a:xfrm>
          <a:prstGeom prst="rect">
            <a:avLst/>
          </a:prstGeom>
        </p:spPr>
        <p:txBody>
          <a:bodyPr/>
          <a:lstStyle/>
          <a:p>
            <a:pPr marL="342900" indent="-342900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Интерактивността </a:t>
            </a:r>
            <a:r>
              <a:rPr lang="bg-BG" sz="24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на Flash се реализира с езикът </a:t>
            </a:r>
            <a:r>
              <a:rPr lang="en-US" sz="24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ActionScript. </a:t>
            </a:r>
            <a:endParaRPr lang="bg-BG" sz="2400" kern="0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42900" indent="-342900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 </a:t>
            </a:r>
            <a:r>
              <a:rPr lang="bg-BG" sz="24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един проект на Flash езикът ни дава възможност да задаваме инструкции, ориентирани към действия (направи еди какво си) и инструкции (анализирай нещо, преди да направиш друго). </a:t>
            </a:r>
            <a:endParaRPr lang="bg-BG" sz="2400" kern="0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42900" indent="-342900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Подобно </a:t>
            </a:r>
            <a:r>
              <a:rPr lang="bg-BG" sz="24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на всички езици за програмиране, </a:t>
            </a:r>
            <a:r>
              <a:rPr lang="en-US" sz="24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ActionScript</a:t>
            </a:r>
            <a:r>
              <a:rPr lang="bg-BG" sz="24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съдържа множество елементи като думи, препинателни знаци и структури.</a:t>
            </a:r>
            <a:br>
              <a:rPr lang="bg-BG" sz="24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</a:br>
            <a:endParaRPr lang="bg-BG" sz="2400" kern="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42900" indent="-342900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endParaRPr lang="bg-BG" sz="2400" kern="0" dirty="0">
              <a:solidFill>
                <a:srgbClr val="000000"/>
              </a:solidFill>
              <a:latin typeface="+mj-lt"/>
              <a:cs typeface="Arial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60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258888" y="2286000"/>
            <a:ext cx="6716712" cy="11430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3000" b="1" kern="0" dirty="0">
                <a:latin typeface="+mj-lt"/>
                <a:ea typeface="+mj-ea"/>
                <a:cs typeface="+mj-cs"/>
              </a:rPr>
              <a:t>“</a:t>
            </a:r>
            <a:r>
              <a:rPr lang="bg-BG" sz="3000" b="1" kern="0" dirty="0">
                <a:latin typeface="+mj-lt"/>
                <a:ea typeface="+mj-ea"/>
                <a:cs typeface="+mj-cs"/>
              </a:rPr>
              <a:t>Tell me and I will forget,</a:t>
            </a:r>
            <a:br>
              <a:rPr lang="bg-BG" sz="3000" b="1" kern="0" dirty="0">
                <a:latin typeface="+mj-lt"/>
                <a:ea typeface="+mj-ea"/>
                <a:cs typeface="+mj-cs"/>
              </a:rPr>
            </a:br>
            <a:r>
              <a:rPr lang="bg-BG" sz="3000" b="1" kern="0" dirty="0">
                <a:latin typeface="+mj-lt"/>
                <a:ea typeface="+mj-ea"/>
                <a:cs typeface="+mj-cs"/>
              </a:rPr>
              <a:t>Show me, and I will remember,</a:t>
            </a:r>
            <a:br>
              <a:rPr lang="bg-BG" sz="3000" b="1" kern="0" dirty="0">
                <a:latin typeface="+mj-lt"/>
                <a:ea typeface="+mj-ea"/>
                <a:cs typeface="+mj-cs"/>
              </a:rPr>
            </a:br>
            <a:r>
              <a:rPr lang="bg-BG" sz="3000" b="1" kern="0" dirty="0">
                <a:latin typeface="+mj-lt"/>
                <a:ea typeface="+mj-ea"/>
                <a:cs typeface="+mj-cs"/>
              </a:rPr>
              <a:t>Let me do it and I will understand.</a:t>
            </a:r>
            <a:r>
              <a:rPr lang="en-US" sz="3000" b="1" kern="0" dirty="0">
                <a:latin typeface="+mj-lt"/>
                <a:ea typeface="+mj-ea"/>
                <a:cs typeface="+mj-cs"/>
              </a:rPr>
              <a:t>”</a:t>
            </a:r>
            <a:endParaRPr lang="bg-BG" sz="3000" b="1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7652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1981200"/>
            <a:ext cx="8153400" cy="4525962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Times New Roman" pitchFamily="18" charset="0"/>
              <a:buNone/>
              <a:defRPr/>
            </a:pPr>
            <a:r>
              <a:rPr lang="bg-BG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bg-BG" b="1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Примерен код на езика </a:t>
            </a:r>
            <a:r>
              <a:rPr lang="en-US" b="1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ActionScript</a:t>
            </a:r>
            <a:r>
              <a:rPr lang="bg-BG" b="1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7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 (release) </a:t>
            </a:r>
            <a:endParaRPr lang="bg-BG" sz="1600" kern="0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en-US" sz="16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{</a:t>
            </a:r>
            <a:endParaRPr lang="en-US" sz="1600" kern="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// 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задаване на стойност на първа променлива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   </a:t>
            </a:r>
            <a:r>
              <a:rPr lang="en-US" sz="16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var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promenliva1:Number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= 3.00;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// задаване на стойност на втора променлива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   </a:t>
            </a:r>
            <a:r>
              <a:rPr lang="en-US" sz="16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var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promenliva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2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:Number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= 2.00;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// задаваме променлива, чиято стойност е произведението // 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   </a:t>
            </a:r>
            <a:r>
              <a:rPr lang="en-US" sz="16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var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mult:Number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= 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promenliva1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* 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promenliva2;</a:t>
            </a:r>
            <a:endParaRPr lang="bg-BG" sz="1600" kern="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// визуализация на съобщение за потребителя</a:t>
            </a:r>
            <a:b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</a:br>
            <a:r>
              <a:rPr lang="bg-BG" sz="16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myTextBox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_txt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.text = “Произведението на </a:t>
            </a:r>
            <a:r>
              <a:rPr lang="bg-BG" sz="16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двете променливи 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е:” </a:t>
            </a:r>
            <a:r>
              <a:rPr lang="bg-BG" sz="16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+</a:t>
            </a:r>
            <a:r>
              <a:rPr lang="en-US" sz="1600" kern="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mult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;</a:t>
            </a: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// изпращане </a:t>
            </a:r>
            <a:r>
              <a:rPr lang="bg-BG" sz="16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инстанцията 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на филмов клип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kern="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calculator_mc</a:t>
            </a:r>
            <a:r>
              <a:rPr lang="en-US" sz="1600" kern="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на кадър 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9</a:t>
            </a:r>
            <a:endParaRPr lang="bg-BG" sz="1600" kern="0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lvl="1" eaLnBrk="1" hangingPunct="1">
              <a:lnSpc>
                <a:spcPct val="80000"/>
              </a:lnSpc>
              <a:spcBef>
                <a:spcPts val="700"/>
              </a:spcBef>
              <a:buClr>
                <a:schemeClr val="tx1"/>
              </a:buClr>
              <a:buSzPct val="100000"/>
              <a:buFont typeface="Wingdings" pitchFamily="2" charset="2"/>
              <a:buNone/>
              <a:defRPr/>
            </a:pP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	 </a:t>
            </a:r>
            <a:r>
              <a:rPr lang="en-US" sz="1600" kern="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calculator_mc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.gotoAndPlay (</a:t>
            </a:r>
            <a:r>
              <a:rPr lang="en-US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9</a:t>
            </a: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);</a:t>
            </a:r>
            <a:b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</a:br>
            <a:r>
              <a:rPr lang="bg-BG" sz="1600" kern="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}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96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599" y="1981200"/>
            <a:ext cx="7848601" cy="3741738"/>
          </a:xfrm>
          <a:prstGeom prst="rect">
            <a:avLst/>
          </a:prstGeom>
        </p:spPr>
        <p:txBody>
          <a:bodyPr/>
          <a:lstStyle/>
          <a:p>
            <a:pPr marL="342900" indent="-342900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300" kern="0" dirty="0" smtClean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Програмите 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в </a:t>
            </a:r>
            <a:r>
              <a:rPr lang="en-US" sz="2300" kern="0" dirty="0" err="1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ActionScript</a:t>
            </a:r>
            <a:r>
              <a:rPr lang="en-US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 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представляват отделни скриптове, които управляват филмов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Arial" charset="0"/>
              </a:rPr>
              <a:t>и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те клипове във </a:t>
            </a:r>
            <a:r>
              <a:rPr lang="en-US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Flash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 и ни позволяват да комуникираме с тях. </a:t>
            </a:r>
            <a:endParaRPr lang="bg-BG" sz="2300" kern="0" dirty="0" smtClean="0">
              <a:solidFill>
                <a:schemeClr val="accent4"/>
              </a:solidFill>
              <a:latin typeface="+mj-lt"/>
              <a:ea typeface="+mn-ea"/>
              <a:cs typeface="Times New Roman" pitchFamily="18" charset="0"/>
            </a:endParaRPr>
          </a:p>
          <a:p>
            <a:pPr marL="342900" indent="-342900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300" kern="0" dirty="0" smtClean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Тези 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скриптове се получават чрез обединението на елементите на езика като: действия (actions), оператори и обекти, на които предварително сме присвоили определени характеристики</a:t>
            </a:r>
            <a:r>
              <a:rPr lang="bg-BG" sz="2300" kern="0" dirty="0" smtClean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.</a:t>
            </a:r>
          </a:p>
          <a:p>
            <a:pPr marL="342900" indent="-342900" algn="just" eaLnBrk="1" hangingPunct="1"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300" kern="0" dirty="0" smtClean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Тоест </a:t>
            </a:r>
            <a:r>
              <a:rPr lang="bg-BG" sz="2300" kern="0" dirty="0">
                <a:solidFill>
                  <a:schemeClr val="accent4"/>
                </a:solidFill>
                <a:latin typeface="+mj-lt"/>
                <a:ea typeface="+mn-ea"/>
                <a:cs typeface="Times New Roman" pitchFamily="18" charset="0"/>
              </a:rPr>
              <a:t>нямаме някаква основна програма, а съвкупност от части код, които отговарят за определен елемент от нашия филм.</a:t>
            </a:r>
            <a:endParaRPr lang="bg-BG" sz="2300" kern="0" dirty="0">
              <a:solidFill>
                <a:schemeClr val="accent4"/>
              </a:solidFill>
              <a:latin typeface="+mj-lt"/>
              <a:ea typeface="+mn-ea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814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5" descr="scre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981200"/>
            <a:ext cx="7705725" cy="3824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85775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j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515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82225" y="4572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n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latin typeface="+mn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latin typeface="+mn-lt"/>
                <a:ea typeface="SimSun" charset="-122"/>
                <a:cs typeface="Arial" charset="0"/>
              </a:rPr>
              <a:t> 3.0</a:t>
            </a:r>
            <a:endParaRPr lang="ru-RU" sz="4000" dirty="0">
              <a:latin typeface="+mn-lt"/>
              <a:ea typeface="SimSun" charset="-122"/>
              <a:cs typeface="Arial" charset="0"/>
            </a:endParaRP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1" t="20436" r="13873" b="16069"/>
          <a:stretch>
            <a:fillRect/>
          </a:stretch>
        </p:blipFill>
        <p:spPr bwMode="auto">
          <a:xfrm>
            <a:off x="533400" y="1066800"/>
            <a:ext cx="809148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754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6858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latin typeface="+mj-lt"/>
                <a:ea typeface="SimSun" charset="-122"/>
                <a:cs typeface="Arial" charset="0"/>
              </a:rPr>
              <a:t>А</a:t>
            </a:r>
            <a:r>
              <a:rPr lang="en-US" sz="4000" dirty="0" err="1">
                <a:solidFill>
                  <a:srgbClr val="002060"/>
                </a:solidFill>
                <a:latin typeface="+mj-lt"/>
                <a:ea typeface="SimSun" charset="-122"/>
                <a:cs typeface="Arial" charset="0"/>
              </a:rPr>
              <a:t>ctionScript</a:t>
            </a:r>
            <a:r>
              <a:rPr lang="en-US" sz="4000" dirty="0">
                <a:solidFill>
                  <a:srgbClr val="002060"/>
                </a:solidFill>
                <a:latin typeface="+mj-lt"/>
                <a:ea typeface="SimSun" charset="-122"/>
                <a:cs typeface="Arial" charset="0"/>
              </a:rPr>
              <a:t> </a:t>
            </a:r>
            <a:r>
              <a:rPr lang="en-US" sz="4000" dirty="0" smtClean="0">
                <a:solidFill>
                  <a:srgbClr val="002060"/>
                </a:solidFill>
                <a:latin typeface="+mj-lt"/>
                <a:ea typeface="SimSun" charset="-122"/>
                <a:cs typeface="Arial" charset="0"/>
              </a:rPr>
              <a:t>3.0</a:t>
            </a:r>
            <a:r>
              <a:rPr lang="bg-BG" sz="4000" dirty="0" smtClean="0">
                <a:solidFill>
                  <a:srgbClr val="002060"/>
                </a:solidFill>
                <a:latin typeface="+mj-lt"/>
                <a:ea typeface="SimSun" charset="-122"/>
                <a:cs typeface="Arial" charset="0"/>
              </a:rPr>
              <a:t> стандартни обекти</a:t>
            </a:r>
            <a:endParaRPr lang="ru-RU" sz="4000" dirty="0">
              <a:solidFill>
                <a:srgbClr val="002060"/>
              </a:solidFill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838200" y="1981200"/>
            <a:ext cx="3200400" cy="356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lvl="1" eaLnBrk="1" hangingPunct="1">
              <a:spcBef>
                <a:spcPts val="600"/>
              </a:spcBef>
              <a:buFont typeface="Wingdings" pitchFamily="2" charset="2"/>
              <a:buChar char="§"/>
            </a:pP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Button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CheckBox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solidFill>
                  <a:schemeClr val="tx1"/>
                </a:solidFill>
                <a:latin typeface="+mj-lt"/>
                <a:cs typeface="Arial" pitchFamily="34" charset="0"/>
              </a:rPr>
              <a:t>ComboBox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Label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List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>
                <a:solidFill>
                  <a:schemeClr val="tx1"/>
                </a:solidFill>
                <a:latin typeface="+mj-lt"/>
                <a:cs typeface="Arial" pitchFamily="34" charset="0"/>
              </a:rPr>
              <a:t>Loader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spcBef>
                <a:spcPts val="600"/>
              </a:spcBef>
              <a:buFont typeface="Wingdings" pitchFamily="2" charset="2"/>
              <a:buChar char="§"/>
            </a:pPr>
            <a:r>
              <a:rPr lang="en-US" altLang="bg-BG" sz="2400" dirty="0" err="1" smtClean="0">
                <a:solidFill>
                  <a:schemeClr val="tx1"/>
                </a:solidFill>
                <a:latin typeface="+mj-lt"/>
                <a:cs typeface="Arial" pitchFamily="34" charset="0"/>
              </a:rPr>
              <a:t>NumericStepper</a:t>
            </a:r>
            <a:endParaRPr lang="bg-BG" altLang="bg-BG" sz="24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95800" y="2396096"/>
            <a:ext cx="266700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latin typeface="+mj-lt"/>
                <a:cs typeface="Arial" pitchFamily="34" charset="0"/>
              </a:rPr>
              <a:t>ProgressBar</a:t>
            </a:r>
            <a:endParaRPr lang="bg-BG" altLang="bg-BG" sz="2400" dirty="0">
              <a:latin typeface="+mj-lt"/>
              <a:cs typeface="Arial" pitchFamily="34" charset="0"/>
            </a:endParaRP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latin typeface="+mj-lt"/>
                <a:cs typeface="Arial" pitchFamily="34" charset="0"/>
              </a:rPr>
              <a:t>RadioButton</a:t>
            </a:r>
            <a:endParaRPr lang="bg-BG" altLang="bg-BG" sz="2400" dirty="0">
              <a:latin typeface="+mj-lt"/>
              <a:cs typeface="Arial" pitchFamily="34" charset="0"/>
            </a:endParaRP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latin typeface="+mj-lt"/>
                <a:cs typeface="Arial" pitchFamily="34" charset="0"/>
              </a:rPr>
              <a:t>ScrollPane</a:t>
            </a:r>
            <a:endParaRPr lang="bg-BG" altLang="bg-BG" sz="2400" dirty="0">
              <a:latin typeface="+mj-lt"/>
              <a:cs typeface="Arial" pitchFamily="34" charset="0"/>
            </a:endParaRP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latin typeface="+mj-lt"/>
                <a:cs typeface="Arial" pitchFamily="34" charset="0"/>
              </a:rPr>
              <a:t>TextArea</a:t>
            </a:r>
            <a:endParaRPr lang="bg-BG" altLang="bg-BG" sz="2400" dirty="0">
              <a:latin typeface="+mj-lt"/>
              <a:cs typeface="Arial" pitchFamily="34" charset="0"/>
            </a:endParaRP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altLang="bg-BG" sz="2400" dirty="0" err="1">
                <a:latin typeface="+mj-lt"/>
                <a:cs typeface="Arial" pitchFamily="34" charset="0"/>
              </a:rPr>
              <a:t>TextInput</a:t>
            </a:r>
            <a:endParaRPr lang="bg-BG" altLang="bg-BG" sz="2400" dirty="0">
              <a:latin typeface="+mj-lt"/>
              <a:cs typeface="Arial" pitchFamily="34" charset="0"/>
            </a:endParaRP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§"/>
            </a:pPr>
            <a:r>
              <a:rPr lang="en-US" altLang="bg-BG" sz="2400" dirty="0" smtClean="0">
                <a:latin typeface="+mj-lt"/>
                <a:cs typeface="Arial" pitchFamily="34" charset="0"/>
              </a:rPr>
              <a:t>Window</a:t>
            </a:r>
            <a:endParaRPr lang="bg-BG" altLang="bg-BG" sz="24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849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1270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latin typeface="+mj-lt"/>
                <a:ea typeface="SimSun" charset="-122"/>
                <a:cs typeface="Arial" charset="0"/>
              </a:rPr>
              <a:t>Литература по темата</a:t>
            </a:r>
            <a:endParaRPr lang="ru-RU" sz="4000" dirty="0">
              <a:latin typeface="+mj-lt"/>
              <a:ea typeface="SimSun" charset="-122"/>
              <a:cs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9599" y="1981200"/>
            <a:ext cx="8153401" cy="38862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ActionScript 3.0 Game Programming University, </a:t>
            </a:r>
            <a:r>
              <a:rPr lang="en-US" kern="0" dirty="0" smtClean="0">
                <a:latin typeface="+mj-lt"/>
                <a:cs typeface="Times New Roman" pitchFamily="18" charset="0"/>
                <a:sym typeface="Wingdings" pitchFamily="2" charset="2"/>
              </a:rPr>
              <a:t>II</a:t>
            </a:r>
            <a:r>
              <a:rPr lang="en-US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 Ed., </a:t>
            </a:r>
            <a:r>
              <a:rPr lang="en-US" kern="0" dirty="0" smtClean="0">
                <a:solidFill>
                  <a:schemeClr val="tx1"/>
                </a:solidFill>
                <a:latin typeface="+mj-lt"/>
                <a:ea typeface="+mn-ea"/>
                <a:cs typeface="Arial" charset="0"/>
              </a:rPr>
              <a:t>Gary </a:t>
            </a:r>
            <a:r>
              <a:rPr lang="en-US" kern="0" dirty="0" err="1" smtClean="0">
                <a:solidFill>
                  <a:schemeClr val="tx1"/>
                </a:solidFill>
                <a:latin typeface="+mj-lt"/>
                <a:ea typeface="+mn-ea"/>
                <a:cs typeface="Arial" charset="0"/>
              </a:rPr>
              <a:t>Rosenzweig</a:t>
            </a:r>
            <a:endParaRPr lang="en-US" kern="0" dirty="0">
              <a:solidFill>
                <a:schemeClr val="tx1"/>
              </a:solidFill>
              <a:latin typeface="+mj-lt"/>
              <a:ea typeface="+mn-ea"/>
              <a:cs typeface="Times New Roman" pitchFamily="18" charset="0"/>
              <a:sym typeface="Wingdings" pitchFamily="2" charset="2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Foundation Flash CS5 for Designers, Tom Green and Tiago Dias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How to cheat in </a:t>
            </a: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AdobeFlashCS5 - The art of design and animation, Chris Georgenes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Adobe Flash Professional CS5 </a:t>
            </a:r>
            <a:r>
              <a:rPr lang="en-US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For Windows &amp; Mac., Katherine Ulrich</a:t>
            </a:r>
            <a:endParaRPr lang="en-US" kern="0" dirty="0">
              <a:solidFill>
                <a:schemeClr val="tx1"/>
              </a:solidFill>
              <a:latin typeface="+mj-lt"/>
              <a:ea typeface="+mn-ea"/>
              <a:cs typeface="Times New Roman" pitchFamily="18" charset="0"/>
              <a:sym typeface="Wingdings" pitchFamily="2" charset="2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Официалният учебен курс на Macromedia Flash </a:t>
            </a:r>
            <a:r>
              <a:rPr lang="bg-BG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8,</a:t>
            </a:r>
            <a:r>
              <a:rPr lang="en-US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 </a:t>
            </a:r>
            <a:r>
              <a:rPr lang="bg-BG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Дж</a:t>
            </a:r>
            <a:r>
              <a:rPr lang="en-US" kern="0" dirty="0" smtClean="0">
                <a:latin typeface="+mj-lt"/>
                <a:cs typeface="Times New Roman" pitchFamily="18" charset="0"/>
                <a:sym typeface="Wingdings" pitchFamily="2" charset="2"/>
              </a:rPr>
              <a:t>.</a:t>
            </a:r>
            <a:r>
              <a:rPr lang="bg-BG" kern="0" dirty="0" smtClean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 </a:t>
            </a: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Wingdings" pitchFamily="2" charset="2"/>
              </a:rPr>
              <a:t>Инглиш, издателство Софт Прес.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"</a:t>
            </a: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FLASH 4</a:t>
            </a: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 Анимация в </a:t>
            </a: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Web</a:t>
            </a: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 Ефекти &amp; Дизайн", автори: Кен Милбърн и Джон Крото, издателство: Софт Прес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http://www</a:t>
            </a: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.adobe.com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</a:rPr>
              <a:t>http://www.actionscript.org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Symbol" pitchFamily="18" charset="2"/>
              </a:rPr>
              <a:t>www.flashbg.org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Symbol" pitchFamily="18" charset="2"/>
              </a:rPr>
              <a:t>www.kirupa.com </a:t>
            </a:r>
            <a:r>
              <a:rPr lang="en-US" kern="0" dirty="0">
                <a:solidFill>
                  <a:schemeClr val="tx1"/>
                </a:solidFill>
                <a:latin typeface="+mj-lt"/>
                <a:ea typeface="+mn-ea"/>
                <a:cs typeface="Times New Roman" pitchFamily="18" charset="0"/>
                <a:sym typeface="Symbol" pitchFamily="18" charset="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8813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05000"/>
            <a:ext cx="7994650" cy="3968750"/>
          </a:xfrm>
          <a:prstGeom prst="rect">
            <a:avLst/>
          </a:prstGeom>
          <a:ln/>
        </p:spPr>
        <p:txBody>
          <a:bodyPr/>
          <a:lstStyle/>
          <a:p>
            <a:pPr marL="342900" indent="-34290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Всичко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започва </a:t>
            </a:r>
            <a:r>
              <a:rPr lang="bg-BG" sz="2100" kern="0" dirty="0" smtClean="0">
                <a:latin typeface="+mn-lt"/>
                <a:cs typeface="Arial" charset="0"/>
              </a:rPr>
              <a:t>през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1996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г. Появява се plug-in за Netscape 2.0 Web browser, който позволява разглеждането на малки анимации. Неговото име било FutureSplash. </a:t>
            </a:r>
            <a:r>
              <a:rPr lang="en-US" sz="2100" kern="0" dirty="0">
                <a:solidFill>
                  <a:schemeClr val="tx1"/>
                </a:solidFill>
                <a:latin typeface="+mn-lt"/>
                <a:cs typeface="Arial" charset="0"/>
              </a:rPr>
              <a:t>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Това е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оригиналното име на продукта, който ние познаваме като Flash.</a:t>
            </a: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Flash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е създаден като отговор на нуждата от по-съвършена и „лека” Уеб анимация. </a:t>
            </a:r>
            <a:endParaRPr lang="ru-RU" sz="2100" kern="0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342900" indent="-34290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В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зората на Интернет през 1995 единственият формат за добавяне на анимация бил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анимиран GIF, който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представлява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серия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от bitmap картинки, подредени една след друга. Крайният файл става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cs typeface="Arial" charset="0"/>
              </a:rPr>
              <a:t>голям и </a:t>
            </a:r>
            <a:r>
              <a:rPr lang="ru-RU" sz="2100" kern="0" dirty="0">
                <a:solidFill>
                  <a:schemeClr val="tx1"/>
                </a:solidFill>
                <a:latin typeface="+mn-lt"/>
                <a:cs typeface="Arial" charset="0"/>
              </a:rPr>
              <a:t>тромав, а за интерактивност въобще не може и да се говори. </a:t>
            </a:r>
          </a:p>
        </p:txBody>
      </p:sp>
    </p:spTree>
    <p:extLst>
      <p:ext uri="{BB962C8B-B14F-4D97-AF65-F5344CB8AC3E}">
        <p14:creationId xmlns:p14="http://schemas.microsoft.com/office/powerpoint/2010/main" val="3737303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09600" y="1981200"/>
            <a:ext cx="2819400" cy="2947988"/>
          </a:xfrm>
          <a:prstGeom prst="rect">
            <a:avLst/>
          </a:prstGeom>
        </p:spPr>
        <p:txBody>
          <a:bodyPr/>
          <a:lstStyle/>
          <a:p>
            <a:pPr marL="3175" indent="-3175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400" kern="0" dirty="0">
                <a:solidFill>
                  <a:srgbClr val="000000"/>
                </a:solidFill>
                <a:latin typeface="+mn-lt"/>
                <a:ea typeface="+mn-ea"/>
                <a:cs typeface="Times New Roman" pitchFamily="18" charset="0"/>
              </a:rPr>
              <a:t>	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FutureWave, малка компания от шестима души решили да променят ситуацията на GIF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-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господството;) и създали нов продукт, наречен FutureSplash. Следващата картинка е screen shot от първия версия на FutureSplash.</a:t>
            </a:r>
            <a:r>
              <a:rPr lang="bg-BG" sz="2000" b="1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	</a:t>
            </a:r>
          </a:p>
        </p:txBody>
      </p:sp>
      <p:pic>
        <p:nvPicPr>
          <p:cNvPr id="21509" name="Picture 4" descr="futurespla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2019536"/>
            <a:ext cx="5181599" cy="389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3576239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09601" y="1981200"/>
            <a:ext cx="7924800" cy="3886200"/>
          </a:xfrm>
          <a:prstGeom prst="rect">
            <a:avLst/>
          </a:prstGeom>
        </p:spPr>
        <p:txBody>
          <a:bodyPr/>
          <a:lstStyle/>
          <a:p>
            <a:pPr marL="55563" indent="-3175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Мощта на новия инструмент се основавала на проста технология: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векторната графика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Като използват вектори дизайнерите могат да създават поредица от сложни анимации и да ги комплектоват в много малки файлове. </a:t>
            </a:r>
            <a:endParaRPr lang="en-US" sz="20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55563" indent="-3175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	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FutureSplash става хит.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Сайтове като MSN homepage започват да го използват широко. Създават се и взаимоотношения между FutureWave и Disney. По това време  Disney използва едновременно Macromedia's ShockWave и FutureSplash, за изграждането на уеб сайта си. Но било въпрос на време Macromedia да придобие FutureWave и скоро се родил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1.0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3485958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1905000"/>
            <a:ext cx="8001000" cy="381635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Следващата 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забележителна Flash версия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била Flash 3.0</a:t>
            </a:r>
            <a:r>
              <a:rPr lang="en-US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, 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която представя концепцията FSCommands, представляваща лесен начин за добавяне на програмируема функционалност на нашите Flash филми. FSCommands се налага и издига Macromedia на върха. 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Скоро 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 появява и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4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с още повече и по-сложни възможности, една от които е съвсем нова – ражда се нов скриптов език за програмиране в Flash. Представена е първата версия на ActionScript. </a:t>
            </a:r>
          </a:p>
          <a:p>
            <a:pPr marL="342900" indent="-342900" eaLnBrk="1" hangingPunct="1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Векторната 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анимация, придружена със скриптовия език бързо правят Flash популярен в уеб. Macromedia бързо осъзнават, че това е шансът им да променят обстановката в Интернет пространството в световен мащаб.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3158121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92125" y="1981200"/>
            <a:ext cx="8224837" cy="396875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Скоро излиза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и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5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– една от най-важните 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версии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</a:t>
            </a:r>
            <a:endParaRPr lang="bg-BG" sz="2000" kern="0" dirty="0" smtClean="0">
              <a:solidFill>
                <a:srgbClr val="000000"/>
              </a:solidFill>
              <a:latin typeface="+mn-lt"/>
              <a:ea typeface="+mn-ea"/>
              <a:cs typeface="Arial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Macromedia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прави предприемчив ход – преустройва ActionScript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Новото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във Flash 5 е въвеждането в ActionScript  на структурни елементи от ECMA scripting, по-известен като JavaScript. Macromedia използват като предимство довода, че знаещите JavaScript лесно могат да започнат с програмиране на ActionScript.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6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обогатява още ActionScript и представя нови технологии 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—</a:t>
            </a:r>
            <a:r>
              <a:rPr lang="bg-BG" sz="2000" kern="0" dirty="0" smtClean="0">
                <a:solidFill>
                  <a:srgbClr val="A50021"/>
                </a:solidFill>
                <a:latin typeface="+mn-lt"/>
                <a:cs typeface="Arial" charset="0"/>
              </a:rPr>
              <a:t>К</a:t>
            </a:r>
            <a:r>
              <a:rPr lang="bg-BG" sz="2000" kern="0" dirty="0" smtClean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омпонентите </a:t>
            </a:r>
            <a:r>
              <a:rPr lang="bg-BG" sz="20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и възможността за вграждане на Видео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Компонентите се появяват още във Flash 5 като SmartClips, но в новата версия са структурно променени. Видеото, обаче е 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печеливша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карта. Днес то се използва навсякъде в 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Web. 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Сега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вече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HTML5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отнема част от ролята на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Flash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в това отношение.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2069273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00835" y="1905000"/>
            <a:ext cx="8033566" cy="389255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 smtClean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7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надстройва ActionScript към версия 2.0 и прави език</a:t>
            </a:r>
            <a:r>
              <a:rPr lang="en-US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a 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обектно-ориентиран. Следва</a:t>
            </a:r>
            <a:r>
              <a:rPr lang="en-US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</a:t>
            </a:r>
            <a:r>
              <a:rPr lang="en-US" sz="2100" kern="0" dirty="0" smtClean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8 </a:t>
            </a:r>
            <a:r>
              <a:rPr lang="bg-BG" sz="21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Flex </a:t>
            </a:r>
            <a:r>
              <a:rPr lang="en-US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4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Adobe®. </a:t>
            </a:r>
          </a:p>
          <a:p>
            <a:pPr marL="342900" indent="-342900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Следващата версия -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Flash 9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 вече позволява създаването на приложения чрез </a:t>
            </a:r>
            <a:r>
              <a:rPr lang="bg-BG" sz="2100" kern="0" dirty="0">
                <a:solidFill>
                  <a:srgbClr val="A50021"/>
                </a:solidFill>
                <a:latin typeface="+mn-lt"/>
                <a:ea typeface="+mn-ea"/>
                <a:cs typeface="Arial" charset="0"/>
              </a:rPr>
              <a:t>ActionScript 3.0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. ActionScript версия 3.0 дава възможност приложенията </a:t>
            </a:r>
            <a:r>
              <a:rPr lang="bg-BG" sz="21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да 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се изпълняват със скоростта на обикновено приложение, работещо под операционната система. </a:t>
            </a:r>
          </a:p>
          <a:p>
            <a:pPr marL="342900" indent="-342900" eaLnBrk="1" hangingPunct="1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През 2005, Adobe купи Macromedia и сложи отпечатък върху цялата й продуктова линия. Flash, обаче оцеля. След множество версии и три компании той си остава ядрото при дизайна и разработката на Уеб </a:t>
            </a:r>
            <a:r>
              <a:rPr lang="bg-BG" sz="2100" kern="0" dirty="0" smtClean="0">
                <a:solidFill>
                  <a:srgbClr val="000000"/>
                </a:solidFill>
                <a:latin typeface="+mn-lt"/>
                <a:ea typeface="+mn-ea"/>
                <a:cs typeface="Arial" charset="0"/>
              </a:rPr>
              <a:t>сайтове.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92125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Arial" charset="0"/>
                <a:ea typeface="SimSun" charset="-122"/>
                <a:cs typeface="Arial" charset="0"/>
              </a:rPr>
              <a:t>Въведение във Adobe Flash – малко история</a:t>
            </a:r>
          </a:p>
        </p:txBody>
      </p:sp>
    </p:spTree>
    <p:extLst>
      <p:ext uri="{BB962C8B-B14F-4D97-AF65-F5344CB8AC3E}">
        <p14:creationId xmlns:p14="http://schemas.microsoft.com/office/powerpoint/2010/main" val="2436202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6379</TotalTime>
  <Words>2097</Words>
  <Application>Microsoft Office PowerPoint</Application>
  <PresentationFormat>On-screen Show (4:3)</PresentationFormat>
  <Paragraphs>285</Paragraphs>
  <Slides>38</Slides>
  <Notes>36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Тема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108</cp:revision>
  <dcterms:created xsi:type="dcterms:W3CDTF">2018-12-23T09:23:59Z</dcterms:created>
  <dcterms:modified xsi:type="dcterms:W3CDTF">2020-01-15T17:33:06Z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