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256" r:id="rId2"/>
    <p:sldId id="323" r:id="rId3"/>
    <p:sldId id="324" r:id="rId4"/>
    <p:sldId id="325" r:id="rId5"/>
    <p:sldId id="326" r:id="rId6"/>
    <p:sldId id="372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73" r:id="rId31"/>
    <p:sldId id="351" r:id="rId32"/>
    <p:sldId id="352" r:id="rId33"/>
    <p:sldId id="353" r:id="rId34"/>
    <p:sldId id="354" r:id="rId35"/>
    <p:sldId id="374" r:id="rId36"/>
    <p:sldId id="355" r:id="rId37"/>
    <p:sldId id="356" r:id="rId38"/>
    <p:sldId id="359" r:id="rId39"/>
    <p:sldId id="360" r:id="rId40"/>
    <p:sldId id="361" r:id="rId41"/>
    <p:sldId id="362" r:id="rId42"/>
    <p:sldId id="375" r:id="rId43"/>
    <p:sldId id="363" r:id="rId44"/>
    <p:sldId id="365" r:id="rId45"/>
    <p:sldId id="367" r:id="rId46"/>
    <p:sldId id="368" r:id="rId47"/>
    <p:sldId id="369" r:id="rId48"/>
    <p:sldId id="370" r:id="rId49"/>
    <p:sldId id="371" r:id="rId50"/>
    <p:sldId id="319" r:id="rId51"/>
    <p:sldId id="320" r:id="rId52"/>
    <p:sldId id="322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18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C269AD4-F343-48CA-9DD4-D540862B6B4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55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CB7926E-451F-407C-876A-B96C92C836D6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55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E6AEE24-A1F3-48EE-BF37-5E7044DB242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24F687C-26FF-4392-8A78-72A1190629AE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BC5EEEA-C8E7-4F59-8AEF-4F3D2864F3F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D5242EB-4029-46BE-B498-F005619E887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47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097491B-3DE2-435C-8EC7-A82DB6EACA2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D7878CD-46DC-4657-8C10-5A6081ED86F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83B00F6-4E41-43C6-B810-9DB9433FB4A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80555DC-9495-411A-BC69-23FEAE06F6C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D37DACC-6562-42D6-A36D-E07D54E43C1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DD5D7A-694D-4739-A0F2-5E4607EBE7F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58C2D19-D6D9-44F9-B358-C77267CF247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71C1EA0-1F02-486E-AB3E-C3F011DCE46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A2C3073-C9C9-43CB-90BB-1AA07930F93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02FC97C-3D06-4B0E-A096-871F2536AB5F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F14C675-ED19-4B35-A3E8-E7FEB8D3CD7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8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70F5162-2B16-49D6-9BF0-CD45FB9618E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9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2509418-E103-42A7-A863-B8B9AC289B8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19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70E3602-1527-460F-81CF-DA8C71507CC2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19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CA765CF-45E9-4CAE-A44C-027B6EDABEC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3F7D71E-0F6F-41F0-A534-3B176128F32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29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8D51721-04B4-4F3E-8D3A-15291A2327D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65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0BC2340-E244-445C-B61F-12F9925C833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65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187B787-8E35-47B9-BA9A-77DD1C6F1B2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F5CE9F3-ED55-44FC-BB60-1F58E5C1CA5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39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DBCC565-3A34-466F-9ED8-5F2F8D2F9B0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3A0F594-2477-4D14-95A8-456C046C0E47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60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9D11EF0-52F2-4BFB-AA8F-FE23F50A805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0656703-7235-42FA-B769-D32069D1B98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5356F2B-ADBA-4A0A-B459-20399B3FBAC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3E872D7-1288-4F28-A00B-8BB91A797B0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80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4AC0E9A-D7D5-43E6-A289-2E8DC7E46C2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5BC784E-8759-45C8-9D7D-16E7192A57D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6265DB5-103B-4D7D-868C-6128D1BED65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793781-A414-41AB-9997-DA2A46F96BF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1502802-A793-427D-A55E-77FAFB62914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19AC4B7-7C0D-47E8-82C9-7AD169F5823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D6E23EA-FB41-4356-A1CE-C79FA2BA4B3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EC06AB8-57EF-4DC6-A921-0A53F918653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21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6B0B1D9-8309-4752-B0E0-6FABD8093DD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8413024-4197-4A51-BA8D-D895CC73B7B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6B0B1D9-8309-4752-B0E0-6FABD8093DD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8413024-4197-4A51-BA8D-D895CC73B7B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17B818C-9528-42BA-BB8E-41420B88671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75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36DD563-CF44-4485-96AD-3D5C40A940D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75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E4E58B2-C711-4036-AD62-F27F1BE69BD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6B4BBE3-8704-450F-904C-266ABE1CA87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08492B3-4DE6-4714-B0C3-FF1699403E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0BB8E99-E95C-4E16-983C-9299E413880F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52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AB496CA-7279-4D15-9BAF-5728385DF9C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2E9BDD4-7293-4CEB-962A-397284657010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1014C9E-878C-4741-8B59-A5150FBD31F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B39DF7D-74A9-49DD-90C4-85355F7EAC7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1014C9E-878C-4741-8B59-A5150FBD31F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B39DF7D-74A9-49DD-90C4-85355F7EAC7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2CE5C2D-DBFB-4528-A4AD-EFB426B1633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62A4816-FB9A-4561-BFD8-7A18C4F3767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83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497C00D-0494-4997-ABFF-20858BFF48D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658F027-AFF3-4E10-838C-27C8F452D99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EDE862D-690B-4702-B8DD-2CEDB4C099F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604239B-03EA-4A60-8C78-0CF7EA78902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24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76C33D7-D224-4695-B995-A269782F67C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CE3F686-82FF-4E6F-9EC8-48DDB598B00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877EBDC-DC43-4C34-9554-A0FC435B5DF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93CA5C-37CD-41F2-9403-98710302A911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474A302-32C6-4299-B1BC-D4B700431DD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4F6360D-999A-4032-926B-84EFB9C7262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CF65A13-7534-4849-82AE-DB4964FE646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57D0FC8-46E5-4D66-8958-4B6D00C0D64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C508CF8-F365-4485-A0D1-552676004C3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4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C723C57-8CA5-4AB9-B37A-AC7066D288D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5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F0176F3-EF51-4839-90B5-FD6B3E34BF9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85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8C9D08B-FA1F-44A0-A290-AFC7410FD18F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85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85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C22114-B2C3-4769-9027-73F41BFFCF3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63EE982-ED15-45BA-9D62-821F05DA39C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3B4404D-3475-42BA-85B5-C5F28D3756A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0950BE4-7595-4E1B-9D9E-C5C000A65120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1BF77E8-D519-47B8-9F88-5AD73533D6E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26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FFB3510-38DE-4848-B3FB-73E0D39A4D2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26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26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72610B4-6508-42BB-B5FB-08A0D99A853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36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DFDE9D7-AAD7-4CA9-8BE5-F72467631A1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36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36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3012EC3-FB61-48C9-8216-50A0636FEE5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BCC06E3-288F-43B2-8A4F-4EA9C492B2D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46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50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51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474A302-32C6-4299-B1BC-D4B700431DD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4F6360D-999A-4032-926B-84EFB9C7262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8B0FA09-3899-4FAF-B150-91510B42BA8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08F3D17-C2D7-4707-B345-B49658E04B0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F067D3A-DBCA-405D-8EE2-A8D10754680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092B5B6-A464-47C1-8C45-6246D88400D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06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A5D7A6E-4E89-4B71-972F-845FF01E85B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75B46E0-4923-4FB7-9728-BACD1E0AE4D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1BC4AE9-6442-4F63-8F2B-A15EC67AA30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781AF05-A6D6-4621-B0B6-C050E54D39C0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6834" y="6096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2000" y="2057400"/>
            <a:ext cx="7786642" cy="4535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b="1" dirty="0" smtClean="0"/>
              <a:t>4</a:t>
            </a:r>
            <a:r>
              <a:rPr lang="bg-BG" sz="2400" b="1" dirty="0"/>
              <a:t>. Без използване на кавички за атрибутите</a:t>
            </a:r>
            <a:r>
              <a:rPr lang="bg-BG" sz="2400" dirty="0"/>
              <a:t> (въпреки че това изглежда примамливо, при повече от една дума в атрибута пак се налага да се използва, а и </a:t>
            </a:r>
            <a:r>
              <a:rPr lang="bg-BG" sz="2400" dirty="0" smtClean="0"/>
              <a:t>е по- </a:t>
            </a:r>
            <a:r>
              <a:rPr lang="bg-BG" sz="2400" dirty="0"/>
              <a:t>пригледно).</a:t>
            </a:r>
            <a:br>
              <a:rPr lang="bg-BG" sz="2400" dirty="0"/>
            </a:br>
            <a:r>
              <a:rPr lang="bg-BG" sz="2400" dirty="0"/>
              <a:t/>
            </a:r>
            <a:br>
              <a:rPr lang="bg-BG" sz="2400" dirty="0"/>
            </a:br>
            <a:r>
              <a:rPr lang="bg-BG" sz="2400" dirty="0"/>
              <a:t>&lt;</a:t>
            </a:r>
            <a:r>
              <a:rPr lang="en-US" sz="2400" dirty="0"/>
              <a:t>form action=neshtosi.php method=post&gt;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 smtClean="0"/>
              <a:t>	</a:t>
            </a:r>
            <a:r>
              <a:rPr lang="en-US" sz="2400" dirty="0" smtClean="0"/>
              <a:t>  </a:t>
            </a:r>
            <a:r>
              <a:rPr lang="en-US" sz="2400" dirty="0"/>
              <a:t>&lt;input type=text name=username value</a:t>
            </a:r>
            <a:r>
              <a:rPr lang="en-US" sz="2400" dirty="0" smtClean="0"/>
              <a:t>=“”</a:t>
            </a:r>
            <a:r>
              <a:rPr lang="bg-BG" sz="2400" dirty="0" smtClean="0"/>
              <a:t> </a:t>
            </a:r>
            <a:r>
              <a:rPr lang="bg-BG" sz="2400" dirty="0"/>
              <a:t>/&gt;</a:t>
            </a:r>
            <a:br>
              <a:rPr lang="bg-BG" sz="2400" dirty="0"/>
            </a:br>
            <a:r>
              <a:rPr lang="en-US" sz="2400" dirty="0"/>
              <a:t> </a:t>
            </a:r>
            <a:r>
              <a:rPr lang="bg-BG" sz="2400" dirty="0" smtClean="0"/>
              <a:t>	</a:t>
            </a:r>
            <a:r>
              <a:rPr lang="en-US" sz="2400" dirty="0" smtClean="0"/>
              <a:t> </a:t>
            </a:r>
            <a:r>
              <a:rPr lang="bg-BG" sz="2400" dirty="0"/>
              <a:t>&lt;</a:t>
            </a:r>
            <a:r>
              <a:rPr lang="en-US" sz="2400" dirty="0"/>
              <a:t>input type=submit value=Register /&gt;</a:t>
            </a:r>
            <a:br>
              <a:rPr lang="en-US" sz="2400" dirty="0"/>
            </a:br>
            <a:r>
              <a:rPr lang="en-US" sz="2400" dirty="0" smtClean="0"/>
              <a:t>&lt;/</a:t>
            </a:r>
            <a:r>
              <a:rPr lang="en-US" sz="2400" dirty="0"/>
              <a:t>form&gt;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br>
              <a:rPr lang="ru-RU" sz="2400" dirty="0"/>
            </a:b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226074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2000" y="1981201"/>
            <a:ext cx="7862886" cy="3886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b="1" dirty="0">
                <a:solidFill>
                  <a:schemeClr val="accent4"/>
                </a:solidFill>
              </a:rPr>
              <a:t>5. article, aside, dialog, figure, footer, header, </a:t>
            </a:r>
            <a:r>
              <a:rPr lang="en-US" sz="2000" b="1" dirty="0" err="1">
                <a:solidFill>
                  <a:schemeClr val="accent4"/>
                </a:solidFill>
              </a:rPr>
              <a:t>hgroup</a:t>
            </a:r>
            <a:r>
              <a:rPr lang="en-US" sz="2000" b="1" dirty="0">
                <a:solidFill>
                  <a:schemeClr val="accent4"/>
                </a:solidFill>
              </a:rPr>
              <a:t>, </a:t>
            </a:r>
            <a:r>
              <a:rPr lang="en-US" sz="2000" b="1" dirty="0" err="1">
                <a:solidFill>
                  <a:schemeClr val="accent4"/>
                </a:solidFill>
              </a:rPr>
              <a:t>nav</a:t>
            </a:r>
            <a:r>
              <a:rPr lang="en-US" sz="2000" b="1" dirty="0">
                <a:solidFill>
                  <a:schemeClr val="accent4"/>
                </a:solidFill>
              </a:rPr>
              <a:t>, section</a:t>
            </a:r>
            <a:r>
              <a:rPr lang="en-US" sz="2000" dirty="0">
                <a:solidFill>
                  <a:schemeClr val="accent4"/>
                </a:solidFill>
              </a:rPr>
              <a:t>. </a:t>
            </a:r>
            <a:r>
              <a:rPr lang="bg-BG" sz="2000" dirty="0">
                <a:solidFill>
                  <a:schemeClr val="accent4"/>
                </a:solidFill>
              </a:rPr>
              <a:t>Това са един вид заместители на </a:t>
            </a:r>
            <a:r>
              <a:rPr lang="en-US" sz="2000" dirty="0">
                <a:solidFill>
                  <a:schemeClr val="accent4"/>
                </a:solidFill>
              </a:rPr>
              <a:t>div. </a:t>
            </a:r>
            <a:r>
              <a:rPr lang="bg-BG" sz="2000" dirty="0" smtClean="0">
                <a:solidFill>
                  <a:schemeClr val="accent4"/>
                </a:solidFill>
              </a:rPr>
              <a:t>Но за да се използват при  по-стари версии на </a:t>
            </a:r>
            <a:r>
              <a:rPr lang="en-US" sz="2000" dirty="0" smtClean="0">
                <a:solidFill>
                  <a:schemeClr val="accent4"/>
                </a:solidFill>
              </a:rPr>
              <a:t>IE </a:t>
            </a:r>
            <a:r>
              <a:rPr lang="bg-BG" sz="2000" dirty="0" smtClean="0">
                <a:solidFill>
                  <a:schemeClr val="accent4"/>
                </a:solidFill>
              </a:rPr>
              <a:t>трябва да се добави този код в </a:t>
            </a:r>
            <a:r>
              <a:rPr lang="en-US" sz="2000" dirty="0" smtClean="0">
                <a:solidFill>
                  <a:schemeClr val="accent4"/>
                </a:solidFill>
              </a:rPr>
              <a:t>head </a:t>
            </a:r>
            <a:r>
              <a:rPr lang="bg-BG" sz="2000" dirty="0" smtClean="0">
                <a:solidFill>
                  <a:schemeClr val="accent4"/>
                </a:solidFill>
              </a:rPr>
              <a:t>секцията</a:t>
            </a:r>
            <a:r>
              <a:rPr lang="en-US" sz="2000" dirty="0" smtClean="0">
                <a:solidFill>
                  <a:schemeClr val="accent4"/>
                </a:solidFill>
              </a:rPr>
              <a:t/>
            </a:r>
            <a:br>
              <a:rPr lang="en-US" sz="2000" dirty="0" smtClean="0">
                <a:solidFill>
                  <a:schemeClr val="accent4"/>
                </a:solidFill>
              </a:rPr>
            </a:br>
            <a:r>
              <a:rPr lang="en-US" sz="2000" dirty="0" smtClean="0">
                <a:solidFill>
                  <a:srgbClr val="C00000"/>
                </a:solidFill>
              </a:rPr>
              <a:t>&lt;script </a:t>
            </a:r>
            <a:r>
              <a:rPr lang="en-US" sz="2000" dirty="0" err="1" smtClean="0">
                <a:solidFill>
                  <a:srgbClr val="C00000"/>
                </a:solidFill>
              </a:rPr>
              <a:t>src</a:t>
            </a:r>
            <a:r>
              <a:rPr lang="en-US" sz="2000" dirty="0" smtClean="0">
                <a:solidFill>
                  <a:srgbClr val="C00000"/>
                </a:solidFill>
              </a:rPr>
              <a:t>="http://html5shiv.googlecode.com/</a:t>
            </a:r>
            <a:r>
              <a:rPr lang="en-US" sz="2000" dirty="0" err="1" smtClean="0">
                <a:solidFill>
                  <a:srgbClr val="C00000"/>
                </a:solidFill>
              </a:rPr>
              <a:t>svn</a:t>
            </a:r>
            <a:r>
              <a:rPr lang="en-US" sz="2000" dirty="0" smtClean="0">
                <a:solidFill>
                  <a:srgbClr val="C00000"/>
                </a:solidFill>
              </a:rPr>
              <a:t>/trunk/html5.js"&gt;</a:t>
            </a:r>
            <a:endParaRPr lang="bg-BG" sz="2000" dirty="0" smtClean="0">
              <a:solidFill>
                <a:srgbClr val="C00000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 smtClean="0">
                <a:solidFill>
                  <a:srgbClr val="C00000"/>
                </a:solidFill>
              </a:rPr>
              <a:t>&lt;/script&gt;</a:t>
            </a:r>
            <a:r>
              <a:rPr lang="bg-BG" sz="2000" dirty="0" smtClean="0">
                <a:solidFill>
                  <a:schemeClr val="accent4"/>
                </a:solidFill>
              </a:rPr>
              <a:t/>
            </a:r>
            <a:br>
              <a:rPr lang="bg-BG" sz="2000" dirty="0" smtClean="0">
                <a:solidFill>
                  <a:schemeClr val="accent4"/>
                </a:solidFill>
              </a:rPr>
            </a:br>
            <a:r>
              <a:rPr lang="en-US" sz="2000" dirty="0" smtClean="0">
                <a:solidFill>
                  <a:schemeClr val="accent4"/>
                </a:solidFill>
              </a:rPr>
              <a:t> </a:t>
            </a:r>
            <a:br>
              <a:rPr lang="en-US" sz="2000" dirty="0" smtClean="0">
                <a:solidFill>
                  <a:schemeClr val="accent4"/>
                </a:solidFill>
              </a:rPr>
            </a:br>
            <a:r>
              <a:rPr lang="bg-BG" sz="2000" dirty="0" smtClean="0">
                <a:solidFill>
                  <a:schemeClr val="accent4"/>
                </a:solidFill>
              </a:rPr>
              <a:t>и този стил в </a:t>
            </a:r>
            <a:r>
              <a:rPr lang="en-US" sz="2000" dirty="0" err="1" smtClean="0">
                <a:solidFill>
                  <a:schemeClr val="accent4"/>
                </a:solidFill>
              </a:rPr>
              <a:t>css</a:t>
            </a:r>
            <a:r>
              <a:rPr lang="en-US" sz="2000" dirty="0" smtClean="0">
                <a:solidFill>
                  <a:schemeClr val="accent4"/>
                </a:solidFill>
              </a:rPr>
              <a:t> </a:t>
            </a:r>
            <a:r>
              <a:rPr lang="bg-BG" sz="2000" dirty="0" smtClean="0">
                <a:solidFill>
                  <a:schemeClr val="accent4"/>
                </a:solidFill>
              </a:rPr>
              <a:t>файла </a:t>
            </a:r>
            <a:br>
              <a:rPr lang="bg-BG" sz="2000" dirty="0" smtClean="0">
                <a:solidFill>
                  <a:schemeClr val="accent4"/>
                </a:solidFill>
              </a:rPr>
            </a:br>
            <a:r>
              <a:rPr lang="en-US" sz="2000" dirty="0" smtClean="0">
                <a:solidFill>
                  <a:srgbClr val="C00000"/>
                </a:solidFill>
              </a:rPr>
              <a:t>article, aside, dialog, figure, footer, header, </a:t>
            </a:r>
            <a:r>
              <a:rPr lang="en-US" sz="2000" dirty="0" err="1" smtClean="0">
                <a:solidFill>
                  <a:srgbClr val="C00000"/>
                </a:solidFill>
              </a:rPr>
              <a:t>hgroup</a:t>
            </a:r>
            <a:r>
              <a:rPr lang="en-US" sz="2000" dirty="0" smtClean="0">
                <a:solidFill>
                  <a:srgbClr val="C00000"/>
                </a:solidFill>
              </a:rPr>
              <a:t>, </a:t>
            </a:r>
            <a:r>
              <a:rPr lang="en-US" sz="2000" dirty="0" err="1" smtClean="0">
                <a:solidFill>
                  <a:srgbClr val="C00000"/>
                </a:solidFill>
              </a:rPr>
              <a:t>nav</a:t>
            </a:r>
            <a:r>
              <a:rPr lang="en-US" sz="2000" dirty="0" smtClean="0">
                <a:solidFill>
                  <a:srgbClr val="C00000"/>
                </a:solidFill>
              </a:rPr>
              <a:t>, section { display: block; } </a:t>
            </a:r>
            <a:r>
              <a:rPr lang="bg-BG" sz="2000" dirty="0" smtClean="0">
                <a:solidFill>
                  <a:srgbClr val="C00000"/>
                </a:solidFill>
              </a:rPr>
              <a:t/>
            </a:r>
            <a:br>
              <a:rPr lang="bg-BG" sz="2000" dirty="0" smtClean="0">
                <a:solidFill>
                  <a:srgbClr val="C00000"/>
                </a:solidFill>
              </a:rPr>
            </a:br>
            <a:r>
              <a:rPr lang="bg-BG" sz="2000" dirty="0" smtClean="0">
                <a:solidFill>
                  <a:schemeClr val="accent4"/>
                </a:solidFill>
              </a:rPr>
              <a:t>Така вече може да ги използваме без притеснение, че в</a:t>
            </a:r>
            <a:br>
              <a:rPr lang="bg-BG" sz="2000" dirty="0" smtClean="0">
                <a:solidFill>
                  <a:schemeClr val="accent4"/>
                </a:solidFill>
              </a:rPr>
            </a:br>
            <a:r>
              <a:rPr lang="bg-BG" sz="2000" dirty="0" smtClean="0">
                <a:solidFill>
                  <a:schemeClr val="accent4"/>
                </a:solidFill>
              </a:rPr>
              <a:t>някой браузър няма да се визуализират точно както трябва.</a:t>
            </a:r>
            <a:br>
              <a:rPr lang="bg-BG" sz="2000" dirty="0" smtClean="0">
                <a:solidFill>
                  <a:schemeClr val="accent4"/>
                </a:solidFill>
              </a:rPr>
            </a:br>
            <a:r>
              <a:rPr lang="bg-BG" sz="2000" dirty="0" smtClean="0">
                <a:solidFill>
                  <a:schemeClr val="accent4"/>
                </a:solidFill>
              </a:rPr>
              <a:t/>
            </a:r>
            <a:br>
              <a:rPr lang="bg-BG" sz="2000" dirty="0" smtClean="0">
                <a:solidFill>
                  <a:schemeClr val="accent4"/>
                </a:solidFill>
              </a:rPr>
            </a:br>
            <a:endParaRPr lang="bg-BG" sz="20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42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6858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74699" y="2057401"/>
            <a:ext cx="7326313" cy="3886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b="1" dirty="0"/>
              <a:t>Ето един пример. Вместо да използваме:</a:t>
            </a:r>
            <a:r>
              <a:rPr lang="bg-BG" sz="2000" dirty="0"/>
              <a:t/>
            </a:r>
            <a:br>
              <a:rPr lang="bg-BG" sz="2000" dirty="0"/>
            </a:br>
            <a:r>
              <a:rPr lang="bg-BG" sz="2000" dirty="0" smtClean="0">
                <a:solidFill>
                  <a:srgbClr val="002060"/>
                </a:solidFill>
              </a:rPr>
              <a:t>&lt;</a:t>
            </a:r>
            <a:r>
              <a:rPr lang="en-US" sz="2000" dirty="0">
                <a:solidFill>
                  <a:srgbClr val="002060"/>
                </a:solidFill>
              </a:rPr>
              <a:t>div id="header"&gt;&lt;/div&gt;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&lt;div id="</a:t>
            </a:r>
            <a:r>
              <a:rPr lang="en-US" sz="2000" dirty="0" err="1">
                <a:solidFill>
                  <a:srgbClr val="002060"/>
                </a:solidFill>
              </a:rPr>
              <a:t>nav</a:t>
            </a:r>
            <a:r>
              <a:rPr lang="en-US" sz="2000" dirty="0">
                <a:solidFill>
                  <a:srgbClr val="002060"/>
                </a:solidFill>
              </a:rPr>
              <a:t>"&gt;&lt;/div&gt;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&lt;div id="main"&gt;&lt;/div&gt;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&lt;div id="footer"&gt;&lt;/div&gt; 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bg-BG" sz="2000" dirty="0"/>
              <a:t>може да използваме:</a:t>
            </a:r>
            <a:br>
              <a:rPr lang="bg-BG" sz="2000" dirty="0"/>
            </a:br>
            <a:r>
              <a:rPr lang="bg-BG" sz="2000" dirty="0"/>
              <a:t/>
            </a:r>
            <a:br>
              <a:rPr lang="bg-BG" sz="2000" dirty="0"/>
            </a:br>
            <a:r>
              <a:rPr lang="bg-BG" sz="2000" dirty="0">
                <a:solidFill>
                  <a:srgbClr val="C00000"/>
                </a:solidFill>
              </a:rPr>
              <a:t>&lt;</a:t>
            </a:r>
            <a:r>
              <a:rPr lang="en-US" sz="2000" dirty="0">
                <a:solidFill>
                  <a:srgbClr val="C00000"/>
                </a:solidFill>
              </a:rPr>
              <a:t>header&gt;&lt;/header&gt;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&lt;</a:t>
            </a:r>
            <a:r>
              <a:rPr lang="en-US" sz="2000" dirty="0" err="1">
                <a:solidFill>
                  <a:srgbClr val="C00000"/>
                </a:solidFill>
              </a:rPr>
              <a:t>nav</a:t>
            </a:r>
            <a:r>
              <a:rPr lang="en-US" sz="2000" dirty="0">
                <a:solidFill>
                  <a:srgbClr val="C00000"/>
                </a:solidFill>
              </a:rPr>
              <a:t>&gt;&lt;/</a:t>
            </a:r>
            <a:r>
              <a:rPr lang="en-US" sz="2000" dirty="0" err="1">
                <a:solidFill>
                  <a:srgbClr val="C00000"/>
                </a:solidFill>
              </a:rPr>
              <a:t>nav</a:t>
            </a:r>
            <a:r>
              <a:rPr lang="en-US" sz="2000" dirty="0">
                <a:solidFill>
                  <a:srgbClr val="C00000"/>
                </a:solidFill>
              </a:rPr>
              <a:t>&gt;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&lt;section&gt;&lt;/section&gt;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&lt;footer&gt;&lt;/footer&gt; 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</a:t>
            </a:r>
            <a:br>
              <a:rPr lang="ru-RU" sz="2000" dirty="0"/>
            </a:br>
            <a:endParaRPr lang="bg-BG" sz="2000" dirty="0"/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dirty="0"/>
              <a:t/>
            </a:r>
            <a:br>
              <a:rPr lang="bg-BG" sz="2000" dirty="0"/>
            </a:br>
            <a:r>
              <a:rPr lang="bg-BG" sz="2000" dirty="0"/>
              <a:t/>
            </a:r>
            <a:br>
              <a:rPr lang="bg-BG" sz="2000" dirty="0"/>
            </a:b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7758876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95288" y="798830"/>
            <a:ext cx="82296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n-US" sz="2800" b="1" dirty="0">
                <a:solidFill>
                  <a:schemeClr val="tx1"/>
                </a:solidFill>
                <a:latin typeface="Arial" charset="0"/>
              </a:rPr>
              <a:t>HTML5 - </a:t>
            </a:r>
            <a:r>
              <a:rPr lang="bg-BG" altLang="en-US" sz="2800" b="1" dirty="0">
                <a:solidFill>
                  <a:schemeClr val="tx1"/>
                </a:solidFill>
                <a:latin typeface="Arial" charset="0"/>
              </a:rPr>
              <a:t>минало, настояще, бъдеще...</a:t>
            </a:r>
            <a:endParaRPr lang="ru-RU" altLang="en-US" sz="26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5800" y="1981200"/>
            <a:ext cx="8229600" cy="5111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defRPr/>
            </a:pPr>
            <a:r>
              <a:rPr lang="bg-BG" sz="2200" b="1" dirty="0" smtClean="0"/>
              <a:t>6. Нов </a:t>
            </a:r>
            <a:r>
              <a:rPr lang="bg-BG" sz="2200" b="1" dirty="0"/>
              <a:t>приложно-програмен интерфейс (</a:t>
            </a:r>
            <a:r>
              <a:rPr lang="en-US" sz="2200" b="1" dirty="0"/>
              <a:t>APIs)</a:t>
            </a:r>
          </a:p>
          <a:p>
            <a:pPr>
              <a:defRPr/>
            </a:pPr>
            <a:r>
              <a:rPr lang="en-US" sz="2200" dirty="0" smtClean="0"/>
              <a:t>HTML5 </a:t>
            </a:r>
            <a:r>
              <a:rPr lang="bg-BG" sz="2200" dirty="0"/>
              <a:t>включва нови (</a:t>
            </a:r>
            <a:r>
              <a:rPr lang="en-US" sz="2200" dirty="0"/>
              <a:t>APIs) </a:t>
            </a:r>
            <a:r>
              <a:rPr lang="bg-BG" sz="2200" dirty="0"/>
              <a:t>като: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 smtClean="0"/>
              <a:t>Canvas </a:t>
            </a:r>
            <a:r>
              <a:rPr lang="bg-BG" sz="2200" dirty="0"/>
              <a:t>елемент за 2</a:t>
            </a:r>
            <a:r>
              <a:rPr lang="en-US" sz="2200" dirty="0"/>
              <a:t>D </a:t>
            </a:r>
            <a:r>
              <a:rPr lang="bg-BG" sz="2200" dirty="0"/>
              <a:t>рисуване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Възпроизвеждане на мултимедия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Офлайн съхранение на база от данни (офлайн уеб приложения)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Влачене (</a:t>
            </a:r>
            <a:r>
              <a:rPr lang="en-US" sz="2200" dirty="0"/>
              <a:t>Drag-and-Drop)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Cross-document </a:t>
            </a:r>
            <a:r>
              <a:rPr lang="bg-BG" sz="2200" dirty="0"/>
              <a:t>съобщения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Управление на историята в браузъра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Геолокация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Уеб </a:t>
            </a:r>
            <a:r>
              <a:rPr lang="en-US" sz="2200" dirty="0"/>
              <a:t>SQL </a:t>
            </a:r>
            <a:r>
              <a:rPr lang="bg-BG" sz="2200" dirty="0"/>
              <a:t>база от данни, локална </a:t>
            </a:r>
            <a:r>
              <a:rPr lang="bg-BG" sz="2200" dirty="0" smtClean="0"/>
              <a:t>БД и </a:t>
            </a:r>
            <a:r>
              <a:rPr lang="bg-BG" sz="2200" dirty="0"/>
              <a:t>мн. други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 </a:t>
            </a:r>
            <a:br>
              <a:rPr lang="ru-RU" sz="2200" dirty="0"/>
            </a:br>
            <a:endParaRPr lang="bg-BG" sz="2200" dirty="0"/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dirty="0"/>
              <a:t/>
            </a:r>
            <a:br>
              <a:rPr lang="bg-BG" sz="2200" dirty="0"/>
            </a:br>
            <a:r>
              <a:rPr lang="bg-BG" sz="2200" dirty="0"/>
              <a:t/>
            </a:r>
            <a:br>
              <a:rPr lang="bg-BG" sz="2200" dirty="0"/>
            </a:br>
            <a:endParaRPr lang="bg-BG" sz="2200" dirty="0"/>
          </a:p>
        </p:txBody>
      </p:sp>
    </p:spTree>
    <p:extLst>
      <p:ext uri="{BB962C8B-B14F-4D97-AF65-F5344CB8AC3E}">
        <p14:creationId xmlns:p14="http://schemas.microsoft.com/office/powerpoint/2010/main" val="3793765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99" t="28799" r="16751" b="38759"/>
          <a:stretch>
            <a:fillRect/>
          </a:stretch>
        </p:blipFill>
        <p:spPr bwMode="auto">
          <a:xfrm>
            <a:off x="1403350" y="1981200"/>
            <a:ext cx="6248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273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89156" y="1981200"/>
            <a:ext cx="846137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600" dirty="0">
                <a:solidFill>
                  <a:schemeClr val="accent4"/>
                </a:solidFill>
              </a:rPr>
              <a:t>&lt;!DOCTYPE html&gt;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</a:t>
            </a:r>
            <a:r>
              <a:rPr lang="en-US" sz="1600" dirty="0">
                <a:solidFill>
                  <a:schemeClr val="accent4"/>
                </a:solidFill>
              </a:rPr>
              <a:t>&lt;html dir="</a:t>
            </a:r>
            <a:r>
              <a:rPr lang="en-US" sz="1600" dirty="0" err="1">
                <a:solidFill>
                  <a:schemeClr val="accent4"/>
                </a:solidFill>
              </a:rPr>
              <a:t>ltr</a:t>
            </a:r>
            <a:r>
              <a:rPr lang="en-US" sz="1600" dirty="0">
                <a:solidFill>
                  <a:schemeClr val="accent4"/>
                </a:solidFill>
              </a:rPr>
              <a:t>" </a:t>
            </a:r>
            <a:r>
              <a:rPr lang="en-US" sz="1600" dirty="0" err="1">
                <a:solidFill>
                  <a:schemeClr val="accent4"/>
                </a:solidFill>
              </a:rPr>
              <a:t>lang</a:t>
            </a:r>
            <a:r>
              <a:rPr lang="en-US" sz="1600" dirty="0">
                <a:solidFill>
                  <a:schemeClr val="accent4"/>
                </a:solidFill>
              </a:rPr>
              <a:t>="en-US"&gt;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</a:t>
            </a:r>
            <a:r>
              <a:rPr lang="en-US" sz="1600" dirty="0">
                <a:solidFill>
                  <a:schemeClr val="accent4"/>
                </a:solidFill>
              </a:rPr>
              <a:t>&lt;head&gt;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  </a:t>
            </a:r>
            <a:r>
              <a:rPr lang="en-US" sz="1600" dirty="0">
                <a:solidFill>
                  <a:schemeClr val="accent4"/>
                </a:solidFill>
              </a:rPr>
              <a:t>&lt;meta </a:t>
            </a:r>
            <a:r>
              <a:rPr lang="en-US" sz="1600" dirty="0" err="1">
                <a:solidFill>
                  <a:schemeClr val="accent4"/>
                </a:solidFill>
              </a:rPr>
              <a:t>charset</a:t>
            </a:r>
            <a:r>
              <a:rPr lang="en-US" sz="1600" dirty="0">
                <a:solidFill>
                  <a:schemeClr val="accent4"/>
                </a:solidFill>
              </a:rPr>
              <a:t>="utf-8"&gt;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   </a:t>
            </a:r>
            <a:r>
              <a:rPr lang="en-US" sz="1600" dirty="0">
                <a:solidFill>
                  <a:schemeClr val="accent4"/>
                </a:solidFill>
              </a:rPr>
              <a:t>&lt;title&gt;HTML5&lt;/title&gt;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</a:t>
            </a:r>
            <a:r>
              <a:rPr lang="en-US" sz="1600" dirty="0">
                <a:solidFill>
                  <a:schemeClr val="accent4"/>
                </a:solidFill>
              </a:rPr>
              <a:t>&lt;/head&gt;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</a:t>
            </a:r>
            <a:r>
              <a:rPr lang="en-US" sz="1600" dirty="0">
                <a:solidFill>
                  <a:schemeClr val="accent4"/>
                </a:solidFill>
              </a:rPr>
              <a:t>&lt;body&gt;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   </a:t>
            </a:r>
            <a:r>
              <a:rPr lang="en-US" sz="1600" dirty="0">
                <a:solidFill>
                  <a:schemeClr val="accent4"/>
                </a:solidFill>
              </a:rPr>
              <a:t>&lt;header&gt;</a:t>
            </a:r>
            <a:r>
              <a:rPr lang="bg-BG" sz="1600" dirty="0">
                <a:solidFill>
                  <a:schemeClr val="accent4"/>
                </a:solidFill>
              </a:rPr>
              <a:t> </a:t>
            </a:r>
            <a:r>
              <a:rPr lang="en-US" sz="1600" dirty="0">
                <a:solidFill>
                  <a:schemeClr val="accent4"/>
                </a:solidFill>
              </a:rPr>
              <a:t>&lt;</a:t>
            </a:r>
            <a:r>
              <a:rPr lang="en-US" sz="1600" dirty="0" err="1">
                <a:solidFill>
                  <a:schemeClr val="accent4"/>
                </a:solidFill>
              </a:rPr>
              <a:t>nav</a:t>
            </a:r>
            <a:r>
              <a:rPr lang="en-US" sz="1600" dirty="0">
                <a:solidFill>
                  <a:schemeClr val="accent4"/>
                </a:solidFill>
              </a:rPr>
              <a:t>&gt;&lt;/</a:t>
            </a:r>
            <a:r>
              <a:rPr lang="en-US" sz="1600" dirty="0" err="1">
                <a:solidFill>
                  <a:schemeClr val="accent4"/>
                </a:solidFill>
              </a:rPr>
              <a:t>nav</a:t>
            </a:r>
            <a:r>
              <a:rPr lang="en-US" sz="1600" dirty="0">
                <a:solidFill>
                  <a:schemeClr val="accent4"/>
                </a:solidFill>
              </a:rPr>
              <a:t>&gt;</a:t>
            </a:r>
            <a:r>
              <a:rPr lang="bg-BG" sz="1600" dirty="0">
                <a:solidFill>
                  <a:schemeClr val="accent4"/>
                </a:solidFill>
              </a:rPr>
              <a:t> </a:t>
            </a:r>
            <a:r>
              <a:rPr lang="en-US" sz="1600" dirty="0">
                <a:solidFill>
                  <a:schemeClr val="accent4"/>
                </a:solidFill>
              </a:rPr>
              <a:t>&lt;/header&gt;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</a:t>
            </a:r>
            <a:r>
              <a:rPr lang="bg-BG" sz="1600" dirty="0" smtClean="0">
                <a:solidFill>
                  <a:schemeClr val="accent4"/>
                </a:solidFill>
              </a:rPr>
              <a:t>      </a:t>
            </a:r>
            <a:r>
              <a:rPr lang="en-US" sz="1600" dirty="0" smtClean="0">
                <a:solidFill>
                  <a:schemeClr val="accent4"/>
                </a:solidFill>
              </a:rPr>
              <a:t>&lt;</a:t>
            </a:r>
            <a:r>
              <a:rPr lang="en-US" sz="1600" dirty="0">
                <a:solidFill>
                  <a:schemeClr val="accent4"/>
                </a:solidFill>
              </a:rPr>
              <a:t>article&gt;</a:t>
            </a:r>
          </a:p>
          <a:p>
            <a:pPr>
              <a:buClr>
                <a:srgbClr val="000000"/>
              </a:buClr>
              <a:buSzPct val="100000"/>
              <a:defRPr/>
            </a:pPr>
            <a:r>
              <a:rPr lang="bg-BG" sz="1600" dirty="0">
                <a:solidFill>
                  <a:schemeClr val="accent4"/>
                </a:solidFill>
              </a:rPr>
              <a:t>        </a:t>
            </a:r>
            <a:r>
              <a:rPr lang="en-US" sz="1600" dirty="0">
                <a:solidFill>
                  <a:schemeClr val="accent4"/>
                </a:solidFill>
              </a:rPr>
              <a:t>  &lt;figure&gt;&lt;/figure&gt;</a:t>
            </a:r>
            <a:endParaRPr lang="bg-BG" sz="1600" dirty="0">
              <a:solidFill>
                <a:schemeClr val="accent4"/>
              </a:solidFill>
            </a:endParaRPr>
          </a:p>
          <a:p>
            <a:pPr>
              <a:buClr>
                <a:srgbClr val="000000"/>
              </a:buClr>
              <a:buSzPct val="100000"/>
              <a:defRPr/>
            </a:pPr>
            <a:r>
              <a:rPr lang="en-US" sz="1600" dirty="0">
                <a:solidFill>
                  <a:schemeClr val="accent4"/>
                </a:solidFill>
              </a:rPr>
              <a:t>	  &lt;section&gt;&lt;/section&gt;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</a:t>
            </a:r>
            <a:r>
              <a:rPr lang="bg-BG" sz="1600" dirty="0" smtClean="0">
                <a:solidFill>
                  <a:schemeClr val="accent4"/>
                </a:solidFill>
              </a:rPr>
              <a:t>       </a:t>
            </a:r>
            <a:r>
              <a:rPr lang="en-US" sz="1600" dirty="0" smtClean="0">
                <a:solidFill>
                  <a:schemeClr val="accent4"/>
                </a:solidFill>
              </a:rPr>
              <a:t>&lt;/</a:t>
            </a:r>
            <a:r>
              <a:rPr lang="en-US" sz="1600" dirty="0">
                <a:solidFill>
                  <a:schemeClr val="accent4"/>
                </a:solidFill>
              </a:rPr>
              <a:t>article&gt;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accent4"/>
                </a:solidFill>
              </a:rPr>
              <a:t>  </a:t>
            </a:r>
            <a:r>
              <a:rPr lang="en-US" sz="1600" dirty="0">
                <a:solidFill>
                  <a:schemeClr val="accent4"/>
                </a:solidFill>
              </a:rPr>
              <a:t>  &lt;aside&gt;&lt;dialog&gt;&lt;/</a:t>
            </a:r>
            <a:r>
              <a:rPr lang="en-US" sz="1600" dirty="0" smtClean="0">
                <a:solidFill>
                  <a:schemeClr val="accent4"/>
                </a:solidFill>
              </a:rPr>
              <a:t>dialog&gt;</a:t>
            </a:r>
            <a:r>
              <a:rPr lang="en-US" sz="1600" dirty="0">
                <a:solidFill>
                  <a:schemeClr val="accent4"/>
                </a:solidFill>
              </a:rPr>
              <a:t>&lt;</a:t>
            </a:r>
            <a:r>
              <a:rPr lang="en-US" sz="1600" dirty="0" smtClean="0">
                <a:solidFill>
                  <a:schemeClr val="accent4"/>
                </a:solidFill>
              </a:rPr>
              <a:t>/aside</a:t>
            </a:r>
            <a:r>
              <a:rPr lang="en-US" sz="1600" dirty="0">
                <a:solidFill>
                  <a:schemeClr val="accent4"/>
                </a:solidFill>
              </a:rPr>
              <a:t>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600" dirty="0" smtClean="0">
                <a:solidFill>
                  <a:schemeClr val="accent4"/>
                </a:solidFill>
              </a:rPr>
              <a:t>    &lt;</a:t>
            </a:r>
            <a:r>
              <a:rPr lang="en-US" sz="1600" dirty="0">
                <a:solidFill>
                  <a:schemeClr val="accent4"/>
                </a:solidFill>
              </a:rPr>
              <a:t>footer&gt;&lt;/footer&gt;</a:t>
            </a:r>
            <a:endParaRPr lang="bg-BG" sz="1600" dirty="0">
              <a:solidFill>
                <a:schemeClr val="accent4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600" dirty="0">
                <a:solidFill>
                  <a:schemeClr val="accent4"/>
                </a:solidFill>
              </a:rPr>
              <a:t>&lt;/body&gt;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600" dirty="0">
                <a:solidFill>
                  <a:schemeClr val="accent4"/>
                </a:solidFill>
              </a:rPr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2692482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9" t="24800" r="26651" b="2092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429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9" t="26401" r="25751" b="17601"/>
          <a:stretch>
            <a:fillRect/>
          </a:stretch>
        </p:blipFill>
        <p:spPr bwMode="auto">
          <a:xfrm>
            <a:off x="63500" y="0"/>
            <a:ext cx="9080500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65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8511" y="8382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2800" b="1" dirty="0" smtClean="0">
                <a:ea typeface="SimSun" charset="-122"/>
              </a:rPr>
              <a:t>Някои </a:t>
            </a:r>
            <a:r>
              <a:rPr lang="en-US" sz="2800" b="1" dirty="0" smtClean="0">
                <a:ea typeface="SimSun" charset="-122"/>
              </a:rPr>
              <a:t>HTML5  </a:t>
            </a:r>
            <a:r>
              <a:rPr lang="bg-BG" sz="2800" b="1" dirty="0" smtClean="0">
                <a:ea typeface="SimSun" charset="-122"/>
              </a:rPr>
              <a:t>елементи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29699" name="Picture 7" descr="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24743"/>
            <a:ext cx="7391400" cy="376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9730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9" descr="3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57400"/>
            <a:ext cx="7042150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18511" y="8382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2800" b="1" dirty="0" smtClean="0">
                <a:ea typeface="SimSun" charset="-122"/>
              </a:rPr>
              <a:t>Някои </a:t>
            </a:r>
            <a:r>
              <a:rPr lang="en-US" sz="2800" b="1" dirty="0" smtClean="0">
                <a:ea typeface="SimSun" charset="-122"/>
              </a:rPr>
              <a:t>HTML5  </a:t>
            </a:r>
            <a:r>
              <a:rPr lang="bg-BG" sz="2800" b="1" dirty="0" smtClean="0">
                <a:ea typeface="SimSun" charset="-122"/>
              </a:rPr>
              <a:t>елементи</a:t>
            </a:r>
            <a:endParaRPr lang="ru-RU" sz="2600" b="1" dirty="0"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2348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116013" y="2057401"/>
            <a:ext cx="7292975" cy="2895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400" b="1" dirty="0">
                <a:latin typeface="+mj-lt"/>
                <a:ea typeface="SimSun" charset="-122"/>
              </a:rPr>
              <a:t>Ka</a:t>
            </a:r>
            <a:r>
              <a:rPr lang="bg-BG" sz="2400" b="1" dirty="0">
                <a:latin typeface="+mj-lt"/>
                <a:ea typeface="SimSun" charset="-122"/>
              </a:rPr>
              <a:t>кво представлява </a:t>
            </a:r>
            <a:r>
              <a:rPr lang="en-US" sz="2400" b="1" dirty="0">
                <a:latin typeface="+mj-lt"/>
                <a:ea typeface="SimSun" charset="-122"/>
              </a:rPr>
              <a:t>HTML</a:t>
            </a:r>
            <a:r>
              <a:rPr lang="bg-BG" sz="2400" b="1" dirty="0">
                <a:latin typeface="+mj-lt"/>
                <a:ea typeface="SimSun" charset="-122"/>
              </a:rPr>
              <a:t> 5. Новости</a:t>
            </a:r>
            <a:br>
              <a:rPr lang="bg-BG" sz="2400" b="1" dirty="0">
                <a:latin typeface="+mj-lt"/>
                <a:ea typeface="SimSun" charset="-122"/>
              </a:rPr>
            </a:br>
            <a:endParaRPr lang="ru-RU" sz="2400" dirty="0"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400" b="1" dirty="0">
                <a:latin typeface="+mj-lt"/>
                <a:ea typeface="SimSun" charset="-122"/>
              </a:rPr>
              <a:t>HTML 5 </a:t>
            </a:r>
            <a:r>
              <a:rPr lang="ru-RU" sz="2400" b="1" dirty="0">
                <a:latin typeface="+mj-lt"/>
                <a:ea typeface="SimSun" charset="-122"/>
              </a:rPr>
              <a:t>в примери </a:t>
            </a:r>
            <a:br>
              <a:rPr lang="ru-RU" sz="2400" b="1" dirty="0">
                <a:latin typeface="+mj-lt"/>
                <a:ea typeface="SimSun" charset="-122"/>
              </a:rPr>
            </a:br>
            <a:endParaRPr lang="ru-RU" sz="2400" b="1" dirty="0"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400" b="1" dirty="0">
                <a:latin typeface="+mj-lt"/>
                <a:ea typeface="SimSun" charset="-122"/>
              </a:rPr>
              <a:t>CSS3 </a:t>
            </a:r>
            <a:r>
              <a:rPr lang="ru-RU" sz="2400" b="1" dirty="0">
                <a:latin typeface="+mj-lt"/>
                <a:ea typeface="SimSun" charset="-122"/>
              </a:rPr>
              <a:t>в примери </a:t>
            </a:r>
            <a:br>
              <a:rPr lang="ru-RU" sz="2400" b="1" dirty="0">
                <a:latin typeface="+mj-lt"/>
                <a:ea typeface="SimSun" charset="-122"/>
              </a:rPr>
            </a:br>
            <a:endParaRPr lang="en-US" sz="2400" b="1" dirty="0"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bg-BG" sz="2400" b="1" dirty="0">
                <a:latin typeface="+mj-lt"/>
                <a:ea typeface="SimSun" charset="-122"/>
              </a:rPr>
              <a:t>Литература / Полезни връзки</a:t>
            </a:r>
            <a:endParaRPr lang="ru-RU" sz="2200" dirty="0">
              <a:latin typeface="+mj-lt"/>
              <a:ea typeface="SimSun" charset="-122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55650" y="854075"/>
            <a:ext cx="7653338" cy="854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3000" b="1" dirty="0">
                <a:ea typeface="SimSun" charset="-122"/>
              </a:rPr>
              <a:t>СЪДЪРЖАНИЕ</a:t>
            </a:r>
          </a:p>
        </p:txBody>
      </p:sp>
    </p:spTree>
    <p:extLst>
      <p:ext uri="{BB962C8B-B14F-4D97-AF65-F5344CB8AC3E}">
        <p14:creationId xmlns:p14="http://schemas.microsoft.com/office/powerpoint/2010/main" val="3566269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85801" y="1981200"/>
            <a:ext cx="8077200" cy="39724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342900" indent="-34290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dirty="0"/>
              <a:t>За да  се удовлетвори нуждата от обединяване на </a:t>
            </a:r>
            <a:r>
              <a:rPr lang="en-US" sz="2200" dirty="0"/>
              <a:t>XML </a:t>
            </a:r>
            <a:r>
              <a:rPr lang="bg-BG" sz="2200" dirty="0"/>
              <a:t>и </a:t>
            </a:r>
            <a:r>
              <a:rPr lang="en-US" sz="2200" dirty="0"/>
              <a:t>HTML </a:t>
            </a:r>
            <a:r>
              <a:rPr lang="bg-BG" sz="2200" dirty="0"/>
              <a:t>се създаде и </a:t>
            </a:r>
            <a:r>
              <a:rPr lang="en-US" sz="2200" dirty="0"/>
              <a:t>XHTML5. </a:t>
            </a:r>
            <a:r>
              <a:rPr lang="bg-BG" sz="2200" dirty="0"/>
              <a:t>Последният не е</a:t>
            </a:r>
            <a:br>
              <a:rPr lang="bg-BG" sz="2200" dirty="0"/>
            </a:br>
            <a:r>
              <a:rPr lang="bg-BG" sz="2200" dirty="0"/>
              <a:t>различен език, а просто </a:t>
            </a:r>
            <a:r>
              <a:rPr lang="en-US" sz="2200" dirty="0"/>
              <a:t>HTML5</a:t>
            </a:r>
            <a:r>
              <a:rPr lang="bg-BG" sz="2200" dirty="0"/>
              <a:t>, написан като се използват правилата на </a:t>
            </a:r>
            <a:r>
              <a:rPr lang="en-US" sz="2200" dirty="0"/>
              <a:t>XML rules </a:t>
            </a:r>
            <a:r>
              <a:rPr lang="bg-BG" sz="2200" dirty="0"/>
              <a:t>и подобен на </a:t>
            </a:r>
            <a:r>
              <a:rPr lang="en-US" sz="2200" dirty="0"/>
              <a:t>XHTML.</a:t>
            </a:r>
            <a:endParaRPr lang="bg-BG" sz="2200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XML </a:t>
            </a:r>
            <a:r>
              <a:rPr lang="bg-BG" sz="2200" dirty="0"/>
              <a:t>документите трябва да бъдат обслужени от </a:t>
            </a:r>
            <a:r>
              <a:rPr lang="en-US" sz="2200" dirty="0"/>
              <a:t>XML </a:t>
            </a:r>
            <a:r>
              <a:rPr lang="bg-BG" sz="2200" dirty="0"/>
              <a:t>интернет медия тип (често наричан "</a:t>
            </a:r>
            <a:r>
              <a:rPr lang="en-US" sz="2200" dirty="0"/>
              <a:t>MIME") </a:t>
            </a:r>
            <a:r>
              <a:rPr lang="bg-BG" sz="2200" dirty="0"/>
              <a:t>като </a:t>
            </a:r>
            <a:r>
              <a:rPr lang="en-US" sz="2200" dirty="0"/>
              <a:t>application/</a:t>
            </a:r>
            <a:r>
              <a:rPr lang="en-US" sz="2200" dirty="0" err="1"/>
              <a:t>xhtml+xml</a:t>
            </a:r>
            <a:r>
              <a:rPr lang="en-US" sz="2200" dirty="0"/>
              <a:t> </a:t>
            </a:r>
            <a:r>
              <a:rPr lang="bg-BG" sz="2200" dirty="0"/>
              <a:t>или </a:t>
            </a:r>
            <a:r>
              <a:rPr lang="en-US" sz="2200" dirty="0"/>
              <a:t>application/xml, </a:t>
            </a:r>
            <a:r>
              <a:rPr lang="bg-BG" sz="2200" dirty="0"/>
              <a:t>и трябва да отговарят на стриктен и добре оформен </a:t>
            </a:r>
            <a:r>
              <a:rPr lang="en-US" sz="2200" dirty="0"/>
              <a:t>XML </a:t>
            </a:r>
            <a:r>
              <a:rPr lang="bg-BG" sz="2200" dirty="0"/>
              <a:t>синтаксис.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XHTML5 </a:t>
            </a:r>
            <a:r>
              <a:rPr lang="bg-BG" sz="2200" dirty="0"/>
              <a:t>е просто </a:t>
            </a:r>
            <a:r>
              <a:rPr lang="en-US" sz="2200" dirty="0"/>
              <a:t>XML-</a:t>
            </a:r>
            <a:r>
              <a:rPr lang="bg-BG" sz="2200" dirty="0"/>
              <a:t>представени </a:t>
            </a:r>
            <a:r>
              <a:rPr lang="en-US" sz="2200" dirty="0"/>
              <a:t>HTML5 </a:t>
            </a:r>
            <a:r>
              <a:rPr lang="bg-BG" sz="2200" dirty="0"/>
              <a:t>данни (напр. без каквито и да е незатворени тагове), изпратени с един от </a:t>
            </a:r>
            <a:r>
              <a:rPr lang="en-US" sz="2200" dirty="0"/>
              <a:t>XML </a:t>
            </a:r>
            <a:r>
              <a:rPr lang="bg-BG" sz="2200" dirty="0"/>
              <a:t>медия типовете. </a:t>
            </a:r>
            <a:endParaRPr lang="bg-BG" sz="2200" dirty="0"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3818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457200" y="765175"/>
            <a:ext cx="82296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n-US" sz="2800" b="1" dirty="0">
                <a:solidFill>
                  <a:schemeClr val="tx1"/>
                </a:solidFill>
                <a:latin typeface="Arial" charset="0"/>
              </a:rPr>
              <a:t>HTML5 </a:t>
            </a:r>
            <a:r>
              <a:rPr lang="bg-BG" altLang="en-US" sz="2800" b="1" dirty="0" smtClean="0">
                <a:solidFill>
                  <a:schemeClr val="tx1"/>
                </a:solidFill>
                <a:latin typeface="Arial" charset="0"/>
              </a:rPr>
              <a:t>и </a:t>
            </a:r>
            <a:r>
              <a:rPr lang="en-US" altLang="en-US" sz="2800" b="1" dirty="0" smtClean="0">
                <a:solidFill>
                  <a:schemeClr val="tx1"/>
                </a:solidFill>
                <a:latin typeface="Arial" charset="0"/>
              </a:rPr>
              <a:t>XHTML5</a:t>
            </a:r>
            <a:endParaRPr lang="ru-RU" altLang="en-US" sz="2600" b="1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57400"/>
            <a:ext cx="5229225" cy="367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719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ru-RU" sz="2800" b="1" dirty="0"/>
              <a:t>Обработка на грешките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90005" y="1905000"/>
            <a:ext cx="7868195" cy="434183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300" dirty="0" smtClean="0">
                <a:solidFill>
                  <a:schemeClr val="tx1"/>
                </a:solidFill>
              </a:rPr>
              <a:t>HTML5 </a:t>
            </a:r>
            <a:r>
              <a:rPr lang="ru-RU" sz="2300" dirty="0">
                <a:solidFill>
                  <a:schemeClr val="tx1"/>
                </a:solidFill>
              </a:rPr>
              <a:t>е проектиран така, че старите браузъри да могат да игнорират новите HTML5 конструкции. За разлика от HTML 4.01, новата HTML5 спецификация задава ясни правила за обработка и анализ, с цел да осигури един и същи резултат от различните по съвместимост браузъри в случай на неправилен синтаксис.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sz="2300" dirty="0">
                <a:solidFill>
                  <a:schemeClr val="tx1"/>
                </a:solidFill>
              </a:rPr>
              <a:t>Въпреки, че HTML5 въвежда съвместимост с документите с неправилен синтаксис (т. нар. "tag soup" документи), тези документи се определят като неотговарящи на HTML5 стандарта.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bg-BG" sz="2300" dirty="0">
              <a:solidFill>
                <a:schemeClr val="bg2">
                  <a:lumMod val="25000"/>
                </a:schemeClr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714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</a:t>
            </a:r>
            <a:r>
              <a:rPr lang="bg-BG" sz="2800" b="1" dirty="0">
                <a:ea typeface="SimSun" charset="-122"/>
              </a:rPr>
              <a:t> </a:t>
            </a:r>
            <a:r>
              <a:rPr lang="bg-BG" sz="2800" b="1" dirty="0" smtClean="0">
                <a:ea typeface="SimSun" charset="-122"/>
              </a:rPr>
              <a:t>и мултимедията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70561" y="1981200"/>
            <a:ext cx="7391400" cy="3417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bg-BG" sz="24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Преди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HTML5 </a:t>
            </a:r>
            <a:r>
              <a:rPr lang="bg-BG" sz="24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можехме за </a:t>
            </a: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мултимедия да 	използваме в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HTML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tag </a:t>
            </a:r>
            <a:r>
              <a:rPr lang="bg-BG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елементите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: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 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1)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applet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ru-RU" sz="24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2)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embed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3)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object</a:t>
            </a: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132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30122" y="30480"/>
            <a:ext cx="8229600" cy="167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3200" b="1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3200" b="1" dirty="0">
                <a:ea typeface="SimSun" charset="-122"/>
              </a:rPr>
              <a:t>	</a:t>
            </a:r>
            <a:r>
              <a:rPr lang="ru-RU" sz="3200" b="1" dirty="0">
                <a:ea typeface="SimSun" charset="-122"/>
              </a:rPr>
              <a:t>HTML5 </a:t>
            </a:r>
            <a:r>
              <a:rPr lang="ru-RU" sz="3200" b="1" dirty="0" smtClean="0">
                <a:ea typeface="SimSun" charset="-122"/>
              </a:rPr>
              <a:t>–вградената </a:t>
            </a:r>
            <a:r>
              <a:rPr lang="ru-RU" sz="3200" b="1" dirty="0">
                <a:ea typeface="SimSun" charset="-122"/>
              </a:rPr>
              <a:t>поддръжка на </a:t>
            </a:r>
            <a:r>
              <a:rPr lang="ru-RU" sz="3200" b="1" dirty="0" smtClean="0">
                <a:ea typeface="SimSun" charset="-122"/>
              </a:rPr>
              <a:t>мултимедии</a:t>
            </a:r>
            <a:endParaRPr lang="ru-RU" sz="3200" b="1" dirty="0">
              <a:ea typeface="SimSun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02219" y="2133600"/>
            <a:ext cx="7527381" cy="32184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 </a:t>
            </a:r>
          </a:p>
          <a:p>
            <a:pPr marL="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Plugins вече не са нужни</a:t>
            </a:r>
          </a:p>
          <a:p>
            <a:pPr marL="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Скоростта е по-голяма тъй като не ни трябва</a:t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    трета страна, за стартиране на медия</a:t>
            </a:r>
          </a:p>
          <a:p>
            <a:pPr marL="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Имаме вградени контроли в самия бразузър</a:t>
            </a:r>
          </a:p>
          <a:p>
            <a:pPr marL="4572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Достъпът до клавиатурата също е вгаден и</a:t>
            </a:r>
            <a:b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</a:br>
            <a:r>
              <a:rPr lang="ru-RU" sz="24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    автоматично готов за употреба</a:t>
            </a:r>
            <a:endParaRPr lang="bg-BG" sz="24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1865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53506" y="838200"/>
            <a:ext cx="795709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</a:t>
            </a:r>
            <a:r>
              <a:rPr lang="bg-BG" sz="2800" b="1" dirty="0" smtClean="0">
                <a:ea typeface="SimSun" charset="-122"/>
              </a:rPr>
              <a:t>и мултимедията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17475" y="1745526"/>
            <a:ext cx="8785225" cy="13256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0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Audio </a:t>
            </a:r>
            <a:r>
              <a:rPr lang="bg-BG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елементът</a:t>
            </a:r>
            <a:r>
              <a:rPr lang="bg-BG" sz="20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: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&lt;audio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src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=”sayHello.ogg” controls&gt;&lt;/audio&gt;</a:t>
            </a:r>
            <a:endParaRPr lang="ru-RU" sz="20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 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	</a:t>
            </a:r>
            <a:endParaRPr lang="bg-BG" sz="2000" dirty="0">
              <a:solidFill>
                <a:schemeClr val="accent4">
                  <a:lumMod val="75000"/>
                </a:schemeClr>
              </a:solidFill>
              <a:ea typeface="SimSun" charset="-122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49" t="20799" r="22601" b="40800"/>
          <a:stretch>
            <a:fillRect/>
          </a:stretch>
        </p:blipFill>
        <p:spPr bwMode="auto">
          <a:xfrm>
            <a:off x="1449387" y="2590800"/>
            <a:ext cx="6121400" cy="2640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7849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9600" y="2057400"/>
            <a:ext cx="7924800" cy="3417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ru-RU" sz="2400" dirty="0">
                <a:ea typeface="SimSun" charset="-122"/>
              </a:rPr>
              <a:t> </a:t>
            </a:r>
            <a:r>
              <a:rPr lang="en-US" sz="2400" b="1" dirty="0">
                <a:ea typeface="SimSun" charset="-122"/>
              </a:rPr>
              <a:t>	Video </a:t>
            </a:r>
            <a:r>
              <a:rPr lang="bg-BG" sz="2400" b="1" dirty="0">
                <a:ea typeface="SimSun" charset="-122"/>
              </a:rPr>
              <a:t>елементът</a:t>
            </a:r>
            <a:r>
              <a:rPr lang="en-US" sz="2400" b="1" dirty="0">
                <a:ea typeface="SimSun" charset="-122"/>
              </a:rPr>
              <a:t>:</a:t>
            </a:r>
            <a:endParaRPr lang="bg-BG" sz="2400" b="1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ea typeface="SimSun" charset="-122"/>
              </a:rPr>
              <a:t>	 &lt;video </a:t>
            </a:r>
            <a:r>
              <a:rPr lang="en-US" sz="2400" dirty="0" err="1">
                <a:ea typeface="SimSun" charset="-122"/>
              </a:rPr>
              <a:t>src</a:t>
            </a:r>
            <a:r>
              <a:rPr lang="en-US" sz="2400" dirty="0">
                <a:ea typeface="SimSun" charset="-122"/>
              </a:rPr>
              <a:t>=”snowy-tree.mp4” width=”300” height=”176” controls&gt;&lt;/video&gt;</a:t>
            </a: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en-US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ea typeface="SimSun" charset="-122"/>
              </a:rPr>
              <a:t>		 </a:t>
            </a:r>
            <a:r>
              <a:rPr lang="bg-BG" sz="2400" b="1" dirty="0">
                <a:ea typeface="SimSun" charset="-122"/>
              </a:rPr>
              <a:t>Атрибути: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en-US" sz="2400" dirty="0">
                <a:ea typeface="SimSun" charset="-122"/>
              </a:rPr>
              <a:t> width, height, </a:t>
            </a:r>
            <a:r>
              <a:rPr lang="en-US" sz="2400" dirty="0" err="1">
                <a:ea typeface="SimSun" charset="-122"/>
              </a:rPr>
              <a:t>mediagroup</a:t>
            </a:r>
            <a:r>
              <a:rPr lang="en-US" sz="2400" dirty="0">
                <a:ea typeface="SimSun" charset="-122"/>
              </a:rPr>
              <a:t>, poster, loop, muted, controls, </a:t>
            </a:r>
            <a:r>
              <a:rPr lang="en-US" sz="2400" dirty="0" err="1">
                <a:ea typeface="SimSun" charset="-122"/>
              </a:rPr>
              <a:t>autoplay</a:t>
            </a:r>
            <a:r>
              <a:rPr lang="en-US" sz="2400" dirty="0">
                <a:ea typeface="SimSun" charset="-122"/>
              </a:rPr>
              <a:t>, preload, </a:t>
            </a:r>
            <a:r>
              <a:rPr lang="en-US" sz="2400" dirty="0" err="1">
                <a:ea typeface="SimSun" charset="-122"/>
              </a:rPr>
              <a:t>src</a:t>
            </a: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ea typeface="SimSun" charset="-122"/>
              </a:rPr>
              <a:t>		</a:t>
            </a:r>
            <a:endParaRPr lang="bg-BG" sz="2400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53506" y="838200"/>
            <a:ext cx="795709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</a:t>
            </a:r>
            <a:r>
              <a:rPr lang="bg-BG" sz="2800" b="1" dirty="0" smtClean="0">
                <a:ea typeface="SimSun" charset="-122"/>
              </a:rPr>
              <a:t>и мултимедията</a:t>
            </a:r>
            <a:endParaRPr lang="ru-RU" sz="2600" b="1" dirty="0"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961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53506" y="2362200"/>
            <a:ext cx="7794625" cy="267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ru-RU" sz="2400" dirty="0">
                <a:ea typeface="SimSun" charset="-122"/>
              </a:rPr>
              <a:t> </a:t>
            </a:r>
            <a:r>
              <a:rPr lang="en-US" sz="2400" b="1" dirty="0">
                <a:ea typeface="SimSun" charset="-122"/>
              </a:rPr>
              <a:t>	</a:t>
            </a:r>
            <a:r>
              <a:rPr lang="en-US" sz="2400" dirty="0">
                <a:ea typeface="SimSun" charset="-122"/>
              </a:rPr>
              <a:t> &lt;video </a:t>
            </a:r>
            <a:r>
              <a:rPr lang="en-US" sz="2400" dirty="0" err="1">
                <a:ea typeface="SimSun" charset="-122"/>
              </a:rPr>
              <a:t>src</a:t>
            </a:r>
            <a:r>
              <a:rPr lang="en-US" sz="2400" dirty="0">
                <a:ea typeface="SimSun" charset="-122"/>
              </a:rPr>
              <a:t>=”sayHello.mp4”&gt;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b="1" dirty="0">
                <a:ea typeface="SimSun" charset="-122"/>
              </a:rPr>
              <a:t>				</a:t>
            </a:r>
            <a:r>
              <a:rPr lang="en-US" sz="2400" dirty="0">
                <a:ea typeface="SimSun" charset="-122"/>
              </a:rPr>
              <a:t>&lt;track kind=”subtitles” </a:t>
            </a:r>
            <a:r>
              <a:rPr lang="en-US" sz="2400" dirty="0" err="1">
                <a:ea typeface="SimSun" charset="-122"/>
              </a:rPr>
              <a:t>src</a:t>
            </a:r>
            <a:r>
              <a:rPr lang="en-US" sz="2400" dirty="0">
                <a:ea typeface="SimSun" charset="-122"/>
              </a:rPr>
              <a:t>=”hello-en.vtt” </a:t>
            </a:r>
            <a:r>
              <a:rPr lang="bg-BG" sz="2400" dirty="0">
                <a:ea typeface="SimSun" charset="-122"/>
              </a:rPr>
              <a:t>				</a:t>
            </a:r>
            <a:r>
              <a:rPr lang="en-US" sz="2400" dirty="0" err="1">
                <a:ea typeface="SimSun" charset="-122"/>
              </a:rPr>
              <a:t>srclang</a:t>
            </a:r>
            <a:r>
              <a:rPr lang="en-US" sz="2400" dirty="0">
                <a:ea typeface="SimSun" charset="-122"/>
              </a:rPr>
              <a:t>=”en”</a:t>
            </a:r>
            <a:r>
              <a:rPr lang="bg-BG" sz="2400" dirty="0">
                <a:ea typeface="SimSun" charset="-122"/>
              </a:rPr>
              <a:t>  </a:t>
            </a:r>
            <a:r>
              <a:rPr lang="en-US" sz="2400" dirty="0">
                <a:ea typeface="SimSun" charset="-122"/>
              </a:rPr>
              <a:t>label=”English”&gt;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			</a:t>
            </a:r>
            <a:r>
              <a:rPr lang="en-US" sz="2400" dirty="0">
                <a:ea typeface="SimSun" charset="-122"/>
              </a:rPr>
              <a:t>&lt;track kind=”subtitles” </a:t>
            </a:r>
            <a:r>
              <a:rPr lang="en-US" sz="2400" dirty="0" err="1">
                <a:ea typeface="SimSun" charset="-122"/>
              </a:rPr>
              <a:t>src</a:t>
            </a:r>
            <a:r>
              <a:rPr lang="en-US" sz="2400" dirty="0">
                <a:ea typeface="SimSun" charset="-122"/>
              </a:rPr>
              <a:t>=”hello-de.vtt” </a:t>
            </a:r>
            <a:r>
              <a:rPr lang="bg-BG" sz="2400" dirty="0">
                <a:ea typeface="SimSun" charset="-122"/>
              </a:rPr>
              <a:t>		</a:t>
            </a:r>
            <a:r>
              <a:rPr lang="en-US" sz="2400" dirty="0" err="1">
                <a:ea typeface="SimSun" charset="-122"/>
              </a:rPr>
              <a:t>srclang</a:t>
            </a:r>
            <a:r>
              <a:rPr lang="en-US" sz="2400" dirty="0">
                <a:ea typeface="SimSun" charset="-122"/>
              </a:rPr>
              <a:t>=”de”</a:t>
            </a:r>
            <a:r>
              <a:rPr lang="bg-BG" sz="2400" dirty="0">
                <a:ea typeface="SimSun" charset="-122"/>
              </a:rPr>
              <a:t> </a:t>
            </a:r>
            <a:r>
              <a:rPr lang="en-US" sz="2400" dirty="0">
                <a:ea typeface="SimSun" charset="-122"/>
              </a:rPr>
              <a:t>label=”German”&gt;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b="1" dirty="0">
                <a:ea typeface="SimSun" charset="-122"/>
              </a:rPr>
              <a:t>	</a:t>
            </a:r>
            <a:r>
              <a:rPr lang="bg-BG" sz="2400" dirty="0">
                <a:ea typeface="SimSun" charset="-122"/>
              </a:rPr>
              <a:t>	</a:t>
            </a:r>
            <a:r>
              <a:rPr lang="en-US" sz="2400" dirty="0">
                <a:ea typeface="SimSun" charset="-122"/>
              </a:rPr>
              <a:t>&lt;/video&gt;</a:t>
            </a:r>
            <a:endParaRPr lang="bg-BG" sz="2400" dirty="0">
              <a:ea typeface="SimSun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53506" y="838200"/>
            <a:ext cx="795709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</a:t>
            </a:r>
            <a:r>
              <a:rPr lang="bg-BG" sz="2800" b="1" dirty="0" smtClean="0">
                <a:ea typeface="SimSun" charset="-122"/>
              </a:rPr>
              <a:t>и мултимедията</a:t>
            </a:r>
            <a:endParaRPr lang="ru-RU" sz="2600" b="1" dirty="0"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1393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</a:t>
            </a:r>
            <a:r>
              <a:rPr lang="en-US" sz="2800" b="1" dirty="0" smtClean="0">
                <a:ea typeface="SimSun" charset="-122"/>
              </a:rPr>
              <a:t>– </a:t>
            </a:r>
            <a:r>
              <a:rPr lang="bg-BG" sz="2800" b="1" dirty="0" smtClean="0">
                <a:ea typeface="SimSun" charset="-122"/>
              </a:rPr>
              <a:t>специални символи</a:t>
            </a:r>
            <a:endParaRPr lang="ru-RU" sz="2600" b="1" dirty="0">
              <a:ea typeface="SimSun" charset="-122"/>
            </a:endParaRPr>
          </a:p>
        </p:txBody>
      </p:sp>
      <p:grpSp>
        <p:nvGrpSpPr>
          <p:cNvPr id="40963" name="Group 151"/>
          <p:cNvGrpSpPr>
            <a:grpSpLocks/>
          </p:cNvGrpSpPr>
          <p:nvPr/>
        </p:nvGrpSpPr>
        <p:grpSpPr bwMode="auto">
          <a:xfrm>
            <a:off x="609600" y="1959411"/>
            <a:ext cx="7568479" cy="4306460"/>
            <a:chOff x="518" y="976"/>
            <a:chExt cx="4721" cy="299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151" y="351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£</a:t>
              </a: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2881" y="351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&amp;pound;</a:t>
              </a: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518" y="351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British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Pound</a:t>
              </a: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4151" y="328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€</a:t>
              </a: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881" y="328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&amp;#8364;</a:t>
              </a: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518" y="328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Euro</a:t>
              </a: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4151" y="305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"</a:t>
              </a: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881" y="305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&amp;quot;</a:t>
              </a: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18" y="305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Quotation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Mark</a:t>
              </a: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151" y="282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—</a:t>
              </a: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881" y="282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&amp;mdash;</a:t>
              </a: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518" y="282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Em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Dash</a:t>
              </a: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4151" y="259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endParaRPr lang="en-US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itchFamily="49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881" y="259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&amp;nbsp;</a:t>
              </a: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518" y="259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Non-breaking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Space</a:t>
              </a: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4151" y="236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</a:t>
              </a: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2881" y="236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&amp;amp;</a:t>
              </a: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518" y="236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Ampersand</a:t>
              </a: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4151" y="213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&gt;</a:t>
              </a: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2881" y="213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&amp;gt;</a:t>
              </a: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518" y="213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Greater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Than</a:t>
              </a: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4151" y="190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&lt;</a:t>
              </a: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2881" y="190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&amp;lt;</a:t>
              </a: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518" y="190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Less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Than</a:t>
              </a: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4151" y="167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™</a:t>
              </a: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2881" y="167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&amp;trade;</a:t>
              </a: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518" y="167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Trademark</a:t>
              </a:r>
              <a:r>
                <a:rPr lang="en-US" dirty="0">
                  <a:solidFill>
                    <a:schemeClr val="tx1">
                      <a:lumMod val="40000"/>
                      <a:lumOff val="60000"/>
                    </a:schemeClr>
                  </a:solidFill>
                </a:rPr>
                <a:t> </a:t>
              </a: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Sign</a:t>
              </a: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4151" y="1444"/>
              <a:ext cx="1088" cy="2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®</a:t>
              </a: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2881" y="1444"/>
              <a:ext cx="1270" cy="2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&amp;reg;</a:t>
              </a:r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518" y="1444"/>
              <a:ext cx="2363" cy="23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Registered Trademark Sign</a:t>
              </a:r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4151" y="1214"/>
              <a:ext cx="1088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©</a:t>
              </a:r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2881" y="121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noProof="1">
                  <a:solidFill>
                    <a:schemeClr val="bg2">
                      <a:lumMod val="25000"/>
                    </a:schemeClr>
                  </a:solidFill>
                </a:rPr>
                <a:t>&amp;copy;</a:t>
              </a: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518" y="121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dirty="0">
                  <a:solidFill>
                    <a:schemeClr val="bg2">
                      <a:lumMod val="25000"/>
                    </a:schemeClr>
                  </a:solidFill>
                </a:rPr>
                <a:t>Copyright Sign</a:t>
              </a:r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4139" y="976"/>
              <a:ext cx="1097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bg-BG" b="1" dirty="0">
                  <a:solidFill>
                    <a:schemeClr val="bg2">
                      <a:lumMod val="25000"/>
                    </a:schemeClr>
                  </a:solidFill>
                </a:rPr>
                <a:t>Символ</a:t>
              </a:r>
              <a:endParaRPr lang="en-US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2881" y="984"/>
              <a:ext cx="1270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b="1" dirty="0">
                  <a:solidFill>
                    <a:schemeClr val="bg2">
                      <a:lumMod val="25000"/>
                    </a:schemeClr>
                  </a:solidFill>
                </a:rPr>
                <a:t>HTML </a:t>
              </a:r>
              <a:r>
                <a:rPr lang="bg-BG" b="1" dirty="0">
                  <a:solidFill>
                    <a:schemeClr val="bg2">
                      <a:lumMod val="25000"/>
                    </a:schemeClr>
                  </a:solidFill>
                </a:rPr>
                <a:t>съотв.</a:t>
              </a:r>
              <a:endParaRPr lang="en-US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518" y="984"/>
              <a:ext cx="2363" cy="23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5000"/>
                </a:lnSpc>
                <a:spcBef>
                  <a:spcPct val="40000"/>
                </a:spcBef>
                <a:buClr>
                  <a:schemeClr val="tx1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bg-BG" b="1" dirty="0">
                  <a:solidFill>
                    <a:schemeClr val="bg2">
                      <a:lumMod val="25000"/>
                    </a:schemeClr>
                  </a:solidFill>
                </a:rPr>
                <a:t>Символ име</a:t>
              </a:r>
              <a:endParaRPr lang="en-US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>
              <a:off x="518" y="984"/>
              <a:ext cx="4721" cy="0"/>
            </a:xfrm>
            <a:prstGeom prst="line">
              <a:avLst/>
            </a:prstGeom>
            <a:noFill/>
            <a:ln w="25400" cap="sq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518" y="3974"/>
              <a:ext cx="4721" cy="0"/>
            </a:xfrm>
            <a:prstGeom prst="line">
              <a:avLst/>
            </a:prstGeom>
            <a:noFill/>
            <a:ln w="25400" cap="sq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518" y="984"/>
              <a:ext cx="0" cy="2990"/>
            </a:xfrm>
            <a:prstGeom prst="line">
              <a:avLst/>
            </a:prstGeom>
            <a:noFill/>
            <a:ln w="25400" cap="sq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5239" y="984"/>
              <a:ext cx="0" cy="2990"/>
            </a:xfrm>
            <a:prstGeom prst="line">
              <a:avLst/>
            </a:prstGeom>
            <a:noFill/>
            <a:ln w="25400" cap="sq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Line 67"/>
            <p:cNvSpPr>
              <a:spLocks noChangeShapeType="1"/>
            </p:cNvSpPr>
            <p:nvPr/>
          </p:nvSpPr>
          <p:spPr bwMode="auto">
            <a:xfrm>
              <a:off x="2881" y="984"/>
              <a:ext cx="0" cy="299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Line 68"/>
            <p:cNvSpPr>
              <a:spLocks noChangeShapeType="1"/>
            </p:cNvSpPr>
            <p:nvPr/>
          </p:nvSpPr>
          <p:spPr bwMode="auto">
            <a:xfrm>
              <a:off x="4151" y="984"/>
              <a:ext cx="0" cy="299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Line 69"/>
            <p:cNvSpPr>
              <a:spLocks noChangeShapeType="1"/>
            </p:cNvSpPr>
            <p:nvPr/>
          </p:nvSpPr>
          <p:spPr bwMode="auto">
            <a:xfrm>
              <a:off x="518" y="121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Line 74"/>
            <p:cNvSpPr>
              <a:spLocks noChangeShapeType="1"/>
            </p:cNvSpPr>
            <p:nvPr/>
          </p:nvSpPr>
          <p:spPr bwMode="auto">
            <a:xfrm>
              <a:off x="518" y="144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Line 79"/>
            <p:cNvSpPr>
              <a:spLocks noChangeShapeType="1"/>
            </p:cNvSpPr>
            <p:nvPr/>
          </p:nvSpPr>
          <p:spPr bwMode="auto">
            <a:xfrm>
              <a:off x="518" y="167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Line 84"/>
            <p:cNvSpPr>
              <a:spLocks noChangeShapeType="1"/>
            </p:cNvSpPr>
            <p:nvPr/>
          </p:nvSpPr>
          <p:spPr bwMode="auto">
            <a:xfrm>
              <a:off x="518" y="190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" name="Line 89"/>
            <p:cNvSpPr>
              <a:spLocks noChangeShapeType="1"/>
            </p:cNvSpPr>
            <p:nvPr/>
          </p:nvSpPr>
          <p:spPr bwMode="auto">
            <a:xfrm>
              <a:off x="518" y="213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4" name="Line 94"/>
            <p:cNvSpPr>
              <a:spLocks noChangeShapeType="1"/>
            </p:cNvSpPr>
            <p:nvPr/>
          </p:nvSpPr>
          <p:spPr bwMode="auto">
            <a:xfrm>
              <a:off x="518" y="236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Line 99"/>
            <p:cNvSpPr>
              <a:spLocks noChangeShapeType="1"/>
            </p:cNvSpPr>
            <p:nvPr/>
          </p:nvSpPr>
          <p:spPr bwMode="auto">
            <a:xfrm>
              <a:off x="518" y="259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b="1" dirty="0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6" name="Line 104"/>
            <p:cNvSpPr>
              <a:spLocks noChangeShapeType="1"/>
            </p:cNvSpPr>
            <p:nvPr/>
          </p:nvSpPr>
          <p:spPr bwMode="auto">
            <a:xfrm>
              <a:off x="518" y="282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endParaRPr>
            </a:p>
          </p:txBody>
        </p:sp>
        <p:sp>
          <p:nvSpPr>
            <p:cNvPr id="57" name="Line 109"/>
            <p:cNvSpPr>
              <a:spLocks noChangeShapeType="1"/>
            </p:cNvSpPr>
            <p:nvPr/>
          </p:nvSpPr>
          <p:spPr bwMode="auto">
            <a:xfrm>
              <a:off x="518" y="305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Line 116"/>
            <p:cNvSpPr>
              <a:spLocks noChangeShapeType="1"/>
            </p:cNvSpPr>
            <p:nvPr/>
          </p:nvSpPr>
          <p:spPr bwMode="auto">
            <a:xfrm>
              <a:off x="518" y="328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Line 123"/>
            <p:cNvSpPr>
              <a:spLocks noChangeShapeType="1"/>
            </p:cNvSpPr>
            <p:nvPr/>
          </p:nvSpPr>
          <p:spPr bwMode="auto">
            <a:xfrm>
              <a:off x="518" y="351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" name="Line 130"/>
            <p:cNvSpPr>
              <a:spLocks noChangeShapeType="1"/>
            </p:cNvSpPr>
            <p:nvPr/>
          </p:nvSpPr>
          <p:spPr bwMode="auto">
            <a:xfrm>
              <a:off x="518" y="3744"/>
              <a:ext cx="4721" cy="0"/>
            </a:xfrm>
            <a:prstGeom prst="line">
              <a:avLst/>
            </a:pr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74696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596537" y="785767"/>
            <a:ext cx="82296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n-US" sz="2800" b="1" dirty="0">
                <a:solidFill>
                  <a:schemeClr val="tx1"/>
                </a:solidFill>
                <a:latin typeface="Arial" charset="0"/>
              </a:rPr>
              <a:t>CSS3 – </a:t>
            </a:r>
            <a:r>
              <a:rPr lang="bg-BG" altLang="en-US" sz="2800" b="1" dirty="0">
                <a:solidFill>
                  <a:schemeClr val="tx1"/>
                </a:solidFill>
                <a:latin typeface="Arial" charset="0"/>
              </a:rPr>
              <a:t>въведение</a:t>
            </a:r>
            <a:endParaRPr lang="ru-RU" altLang="en-US" sz="26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939437" y="2286000"/>
            <a:ext cx="7442564" cy="287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ru-RU" altLang="en-US" sz="2200" b="1" dirty="0">
                <a:solidFill>
                  <a:schemeClr val="tx1"/>
                </a:solidFill>
              </a:rPr>
              <a:t>CSS</a:t>
            </a:r>
            <a:r>
              <a:rPr lang="ru-RU" altLang="en-US" sz="2200" dirty="0">
                <a:solidFill>
                  <a:schemeClr val="tx1"/>
                </a:solidFill>
              </a:rPr>
              <a:t> (</a:t>
            </a:r>
            <a:r>
              <a:rPr lang="ru-RU" altLang="en-US" sz="2200" b="1" dirty="0">
                <a:solidFill>
                  <a:schemeClr val="tx1"/>
                </a:solidFill>
              </a:rPr>
              <a:t>Cascading Style Sheets</a:t>
            </a:r>
            <a:r>
              <a:rPr lang="ru-RU" altLang="en-US" sz="2200" dirty="0">
                <a:solidFill>
                  <a:schemeClr val="tx1"/>
                </a:solidFill>
              </a:rPr>
              <a:t>) е език за описание на стилове  – използва се основно за описване на представянето на документ, написан на език за маркиране. Най-често се използва заедно с HTML или XML документ. Официално спецификацията на CSS се поддържа от W3C.</a:t>
            </a:r>
          </a:p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ru-RU" altLang="en-US" sz="2200" dirty="0">
                <a:solidFill>
                  <a:schemeClr val="tx1"/>
                </a:solidFill>
              </a:rPr>
              <a:t>CSS е създаден за да раздели съдържанието и структурата на уеб страниците</a:t>
            </a:r>
            <a:r>
              <a:rPr lang="ru-RU" altLang="en-US" sz="2200" dirty="0" smtClean="0">
                <a:solidFill>
                  <a:schemeClr val="tx1"/>
                </a:solidFill>
              </a:rPr>
              <a:t>.</a:t>
            </a:r>
            <a:endParaRPr lang="ru-RU" alt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208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75456" y="75882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09600" y="1905000"/>
            <a:ext cx="8001000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000" dirty="0">
              <a:solidFill>
                <a:schemeClr val="accent4"/>
              </a:solidFill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През 2004 г., група програмисти от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Apple, Opera,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и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Mozilla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не били доволни от насоката, в която се развивали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HTML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и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XHTML.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В отговор на това, те създали група, наречена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Web Hypertext Application Technology Working Group (WHATWG). </a:t>
            </a:r>
          </a:p>
          <a:p>
            <a:pPr marL="457200" indent="-452438"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Малко по-късно през 2005 публикували първите си предложения под името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Web Applications 1.0. </a:t>
            </a:r>
          </a:p>
          <a:p>
            <a:pPr marL="457200" indent="-452438"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През 2006,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the World Wide Web Consortium (W3C)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решил да подаде ръка на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WHATWG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официално, вместо да продължи развитието на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XHTML.</a:t>
            </a:r>
          </a:p>
          <a:p>
            <a:pPr marL="457200" indent="-452438">
              <a:buClr>
                <a:srgbClr val="000000"/>
              </a:buClr>
              <a:buSzPct val="100000"/>
              <a:buFont typeface="Wingdings" pitchFamily="2" charset="2"/>
              <a:buChar char="ü"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През 2007 се публикувала и новата спецификация на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HTML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от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W3C </a:t>
            </a:r>
            <a:r>
              <a:rPr lang="bg-BG" sz="2000" dirty="0">
                <a:solidFill>
                  <a:schemeClr val="accent4"/>
                </a:solidFill>
                <a:ea typeface="SimSun" charset="-122"/>
              </a:rPr>
              <a:t>под името </a:t>
            </a:r>
            <a:r>
              <a:rPr lang="en-US" sz="2000" dirty="0">
                <a:solidFill>
                  <a:schemeClr val="accent4"/>
                </a:solidFill>
                <a:ea typeface="SimSun" charset="-122"/>
              </a:rPr>
              <a:t>HTML5.</a:t>
            </a:r>
            <a:endParaRPr lang="bg-BG" sz="2000" dirty="0">
              <a:solidFill>
                <a:schemeClr val="accent4"/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22735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Times New Roman" pitchFamily="18" charset="0"/>
              <a:buNone/>
            </a:pPr>
            <a:r>
              <a:rPr lang="en-US" altLang="en-US" sz="2800" b="1" dirty="0">
                <a:solidFill>
                  <a:schemeClr val="tx1"/>
                </a:solidFill>
                <a:latin typeface="Arial" charset="0"/>
              </a:rPr>
              <a:t>CSS3 – </a:t>
            </a:r>
            <a:r>
              <a:rPr lang="bg-BG" altLang="en-US" sz="2800" b="1" dirty="0">
                <a:solidFill>
                  <a:schemeClr val="tx1"/>
                </a:solidFill>
                <a:latin typeface="Arial" charset="0"/>
              </a:rPr>
              <a:t>въведение</a:t>
            </a:r>
            <a:endParaRPr lang="ru-RU" altLang="en-US" sz="26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762000" y="2057400"/>
            <a:ext cx="76200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 eaLnBrk="0" hangingPunct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ru-RU" altLang="en-US" sz="2200" dirty="0" smtClean="0">
                <a:solidFill>
                  <a:schemeClr val="tx1"/>
                </a:solidFill>
              </a:rPr>
              <a:t>Преди </a:t>
            </a:r>
            <a:r>
              <a:rPr lang="ru-RU" altLang="en-US" sz="2200" dirty="0">
                <a:solidFill>
                  <a:schemeClr val="tx1"/>
                </a:solidFill>
              </a:rPr>
              <a:t>стандартите за CSS, установени от W3C през 1995 г., съдържанието на сайтовете и стила на техния дизайн са писани в една и съща HTML страницата. В резултат HTML кода се превръща в сложен и нечетлив, а всяка промяна в проекта на даден сайт изисквала корекцията да бъде нанасяна в целия сайт страница по страница. 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en-US" sz="2200" dirty="0">
                <a:solidFill>
                  <a:schemeClr val="tx1"/>
                </a:solidFill>
              </a:rPr>
              <a:t>Чрез CSS, настройките за форматиране могат да бъдат поставени в един единствен файл, и тогава промяната ще бъде отразена едновременно на всички страници.</a:t>
            </a:r>
            <a:endParaRPr lang="bg-BG" altLang="en-US" sz="2400" dirty="0">
              <a:solidFill>
                <a:srgbClr val="0D0D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19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въведение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264" y="1981200"/>
            <a:ext cx="7712936" cy="4154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CSS3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надгражда 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CSS2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Разработката е модулна, тъй като цялата спецификация е прекалено голяма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bg-BG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Някои от тези модули включват: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Box model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Lists model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Hyperlink Presentation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Speech Module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Backgrounds and Borders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Text Effects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Multi-Column Layout</a:t>
            </a:r>
          </a:p>
          <a:p>
            <a:pPr>
              <a:buFont typeface="Wingdings" pitchFamily="2" charset="2"/>
              <a:buChar char="ü"/>
              <a:defRPr/>
            </a:pPr>
            <a:endParaRPr lang="bg-BG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709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Box </a:t>
            </a:r>
            <a:r>
              <a:rPr lang="bg-BG" sz="2800" b="1" dirty="0">
                <a:ea typeface="SimSun" charset="-122"/>
              </a:rPr>
              <a:t>модел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61" name="Text Box 2"/>
          <p:cNvSpPr txBox="1">
            <a:spLocks noChangeArrowheads="1"/>
          </p:cNvSpPr>
          <p:nvPr/>
        </p:nvSpPr>
        <p:spPr bwMode="auto">
          <a:xfrm>
            <a:off x="838200" y="2076797"/>
            <a:ext cx="3124200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dirty="0"/>
              <a:t>CSS box </a:t>
            </a:r>
            <a:r>
              <a:rPr lang="bg-BG" sz="2400" dirty="0"/>
              <a:t>моделът описва правоъгълните области, които се генерират за елементите в документното дърво, с което се описва една страница. </a:t>
            </a:r>
            <a:endParaRPr lang="bg-BG" sz="2400" dirty="0">
              <a:ea typeface="SimSun" charset="-122"/>
            </a:endParaRPr>
          </a:p>
        </p:txBody>
      </p:sp>
      <p:pic>
        <p:nvPicPr>
          <p:cNvPr id="44036" name="Picture 3" descr="C:\Users\maya\Desktop\boxdi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55817"/>
            <a:ext cx="5043488" cy="3808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191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727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въведение. </a:t>
            </a:r>
            <a:r>
              <a:rPr lang="en-US" sz="2800" b="1" dirty="0">
                <a:ea typeface="SimSun" charset="-122"/>
              </a:rPr>
              <a:t>Box </a:t>
            </a:r>
            <a:r>
              <a:rPr lang="bg-BG" sz="2800" b="1" dirty="0">
                <a:ea typeface="SimSun" charset="-122"/>
              </a:rPr>
              <a:t>модел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933873"/>
            <a:ext cx="7561263" cy="38164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Основното му предимство е добавянето  на нови селектори и свойства. Това позволява  добавянето на анимации и градиенти в сайта, без да натоварваме сайта с допълнителни картники. </a:t>
            </a:r>
            <a:endParaRPr lang="bg-BG" sz="2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Чрез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CSS </a:t>
            </a: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се намалява маркиращия код (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HTML-</a:t>
            </a: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кода).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Вече почти всички браузери поддържат 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CSS </a:t>
            </a: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функциналностите, но съществуват и префикси, които описват представянето на определени браузери като: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Moz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</a:t>
            </a:r>
            <a:r>
              <a:rPr lang="en-US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Mozila</a:t>
            </a:r>
            <a:endParaRPr lang="en-US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2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Webkit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Chrome, Safari </a:t>
            </a:r>
            <a:r>
              <a:rPr lang="bg-BG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628500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8714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селектори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609600" y="1981200"/>
            <a:ext cx="80010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en-US" sz="2200" dirty="0">
                <a:solidFill>
                  <a:schemeClr val="tx1"/>
                </a:solidFill>
                <a:latin typeface="Arial" pitchFamily="34" charset="0"/>
                <a:cs typeface="+mn-cs"/>
              </a:rPr>
              <a:t>CSS позволява да се определя как да изглеждат елементите на една HTML страница – шрифтове, размери, цветове, фонове, и др. CSS кодът се състои от последователност от стилови правила, всяко от които представлява селектор, последван от свойства и стойности. Например в следния CSS код: </a:t>
            </a:r>
          </a:p>
          <a:p>
            <a:pPr lvl="1" indent="0">
              <a:defRPr/>
            </a:pPr>
            <a:r>
              <a:rPr lang="ru-RU" altLang="en-US" sz="2200" b="1" dirty="0">
                <a:solidFill>
                  <a:schemeClr val="tx1"/>
                </a:solidFill>
                <a:latin typeface="Arial" pitchFamily="34" charset="0"/>
                <a:cs typeface="+mn-cs"/>
              </a:rPr>
              <a:t>p {font-size: 9pt;} </a:t>
            </a:r>
            <a:r>
              <a:rPr lang="ru-RU" altLang="en-US" sz="2200" dirty="0">
                <a:solidFill>
                  <a:schemeClr val="tx1"/>
                </a:solidFill>
                <a:latin typeface="Arial" pitchFamily="34" charset="0"/>
                <a:cs typeface="+mn-cs"/>
              </a:rPr>
              <a:t>има едно правило. То се състои от селектора </a:t>
            </a:r>
            <a:r>
              <a:rPr lang="ru-RU" altLang="en-US" sz="2200" b="1" dirty="0">
                <a:solidFill>
                  <a:schemeClr val="tx1"/>
                </a:solidFill>
                <a:latin typeface="Arial" pitchFamily="34" charset="0"/>
                <a:cs typeface="+mn-cs"/>
              </a:rPr>
              <a:t>p</a:t>
            </a:r>
            <a:r>
              <a:rPr lang="ru-RU" altLang="en-US" sz="2200" dirty="0">
                <a:solidFill>
                  <a:schemeClr val="tx1"/>
                </a:solidFill>
                <a:latin typeface="Arial" pitchFamily="34" charset="0"/>
                <a:cs typeface="+mn-cs"/>
              </a:rPr>
              <a:t> и свойството </a:t>
            </a:r>
            <a:r>
              <a:rPr lang="ru-RU" altLang="en-US" sz="2200" b="1" dirty="0">
                <a:solidFill>
                  <a:schemeClr val="tx1"/>
                </a:solidFill>
                <a:latin typeface="Arial" pitchFamily="34" charset="0"/>
                <a:cs typeface="+mn-cs"/>
              </a:rPr>
              <a:t>font-size</a:t>
            </a:r>
            <a:r>
              <a:rPr lang="ru-RU" altLang="en-US" sz="2200" dirty="0">
                <a:solidFill>
                  <a:schemeClr val="tx1"/>
                </a:solidFill>
                <a:latin typeface="Arial" pitchFamily="34" charset="0"/>
                <a:cs typeface="+mn-cs"/>
              </a:rPr>
              <a:t>, на което е зададена стойност </a:t>
            </a:r>
            <a:r>
              <a:rPr lang="ru-RU" altLang="en-US" sz="2200" b="1" dirty="0">
                <a:solidFill>
                  <a:schemeClr val="tx1"/>
                </a:solidFill>
                <a:latin typeface="Arial" pitchFamily="34" charset="0"/>
                <a:cs typeface="+mn-cs"/>
              </a:rPr>
              <a:t>9pt</a:t>
            </a:r>
            <a:r>
              <a:rPr lang="ru-RU" altLang="en-US" sz="2200" dirty="0">
                <a:solidFill>
                  <a:schemeClr val="tx1"/>
                </a:solidFill>
                <a:latin typeface="Arial" pitchFamily="34" charset="0"/>
                <a:cs typeface="+mn-cs"/>
              </a:rPr>
              <a:t>. Това правило ще направи размера на шрифта във всички параграфи 9 точки</a:t>
            </a:r>
            <a:r>
              <a:rPr lang="ru-RU" altLang="en-US" sz="2200" dirty="0" smtClean="0">
                <a:solidFill>
                  <a:schemeClr val="tx1"/>
                </a:solidFill>
                <a:latin typeface="Arial" pitchFamily="34" charset="0"/>
                <a:cs typeface="+mn-cs"/>
              </a:rPr>
              <a:t>.</a:t>
            </a:r>
            <a:endParaRPr lang="ru-RU" altLang="en-US" sz="2200" dirty="0">
              <a:solidFill>
                <a:schemeClr val="tx1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688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селектори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9155" name="TextBox 2"/>
          <p:cNvSpPr txBox="1">
            <a:spLocks noChangeArrowheads="1"/>
          </p:cNvSpPr>
          <p:nvPr/>
        </p:nvSpPr>
        <p:spPr bwMode="auto">
          <a:xfrm>
            <a:off x="738188" y="2057400"/>
            <a:ext cx="75438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en-US" sz="2400" b="1" dirty="0" smtClean="0">
                <a:solidFill>
                  <a:schemeClr val="tx1"/>
                </a:solidFill>
                <a:latin typeface="Arial" pitchFamily="34" charset="0"/>
                <a:cs typeface="+mn-cs"/>
              </a:rPr>
              <a:t>Селектори </a:t>
            </a:r>
            <a:r>
              <a:rPr lang="ru-RU" altLang="en-US" sz="2400" b="1" dirty="0">
                <a:solidFill>
                  <a:schemeClr val="tx1"/>
                </a:solidFill>
                <a:latin typeface="Arial" pitchFamily="34" charset="0"/>
                <a:cs typeface="+mn-cs"/>
              </a:rPr>
              <a:t>- </a:t>
            </a:r>
            <a:r>
              <a:rPr lang="ru-RU" altLang="en-US" sz="2400" dirty="0">
                <a:solidFill>
                  <a:schemeClr val="tx1"/>
                </a:solidFill>
                <a:latin typeface="Arial" pitchFamily="34" charset="0"/>
                <a:cs typeface="+mn-cs"/>
              </a:rPr>
              <a:t>Селекторите се използват за да покажат към кои елементи на HTML документа трябва да бъде прилаган съответният стил. </a:t>
            </a:r>
            <a:endParaRPr lang="ru-RU" altLang="en-US" sz="2400" dirty="0" smtClean="0">
              <a:solidFill>
                <a:schemeClr val="tx1"/>
              </a:solidFill>
              <a:latin typeface="Arial" pitchFamily="34" charset="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en-US" sz="2400" dirty="0" smtClean="0">
                <a:solidFill>
                  <a:schemeClr val="tx1"/>
                </a:solidFill>
                <a:latin typeface="Arial" pitchFamily="34" charset="0"/>
                <a:cs typeface="+mn-cs"/>
              </a:rPr>
              <a:t>Съществуват </a:t>
            </a:r>
            <a:r>
              <a:rPr lang="ru-RU" altLang="en-US" sz="2400" dirty="0">
                <a:solidFill>
                  <a:schemeClr val="tx1"/>
                </a:solidFill>
                <a:latin typeface="Arial" pitchFamily="34" charset="0"/>
                <a:cs typeface="+mn-cs"/>
              </a:rPr>
              <a:t>много видове селектори. Някои селектори позволяват постигане на динамичност на страницата до определена степен. </a:t>
            </a:r>
            <a:endParaRPr lang="ru-RU" altLang="en-US" sz="2400" dirty="0" smtClean="0">
              <a:solidFill>
                <a:schemeClr val="tx1"/>
              </a:solidFill>
              <a:latin typeface="Arial" pitchFamily="34" charset="0"/>
              <a:cs typeface="+mn-cs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en-US" sz="2400" dirty="0" smtClean="0">
                <a:solidFill>
                  <a:schemeClr val="tx1"/>
                </a:solidFill>
                <a:latin typeface="Arial" pitchFamily="34" charset="0"/>
                <a:cs typeface="+mn-cs"/>
              </a:rPr>
              <a:t>Например </a:t>
            </a:r>
            <a:r>
              <a:rPr lang="ru-RU" altLang="en-US" sz="2400" dirty="0">
                <a:solidFill>
                  <a:schemeClr val="tx1"/>
                </a:solidFill>
                <a:latin typeface="Arial" pitchFamily="34" charset="0"/>
                <a:cs typeface="+mn-cs"/>
              </a:rPr>
              <a:t>само с помощта на CSS могат да бъдат направени изкачащи менюта, хипервръзки, които при посочване променят цвета си и др.</a:t>
            </a:r>
          </a:p>
          <a:p>
            <a:pPr>
              <a:defRPr/>
            </a:pPr>
            <a:endParaRPr lang="en-US" altLang="en-US" sz="2400" dirty="0">
              <a:solidFill>
                <a:schemeClr val="tx1"/>
              </a:solidFill>
              <a:latin typeface="Arial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07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текстови ефекти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47107" name="Picture 2" descr="C:\Users\maya\Desktop\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64516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43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169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Web fonts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48131" name="Picture 2" descr="C:\Users\maya\Desktop\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74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592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0739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Box sizing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51203" name="Picture 2" descr="C:\Users\maya\Desktop\3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9"/>
          <a:stretch>
            <a:fillRect/>
          </a:stretch>
        </p:blipFill>
        <p:spPr bwMode="auto">
          <a:xfrm>
            <a:off x="1173956" y="2057400"/>
            <a:ext cx="667226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208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7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Multiply columns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52227" name="Picture 2" descr="C:\Users\maya\Desktop\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87"/>
          <a:stretch>
            <a:fillRect/>
          </a:stretch>
        </p:blipFill>
        <p:spPr bwMode="auto">
          <a:xfrm>
            <a:off x="1183821" y="1981200"/>
            <a:ext cx="66960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280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81000" y="1905000"/>
            <a:ext cx="8229600" cy="452649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/>
                </a:solidFill>
                <a:ea typeface="SimSun" charset="-122"/>
              </a:rPr>
              <a:t>	HTML е стандарт за създаване и предоставяне на съдържание в уеб пространството. Най-новата му версия– HTML5 – се счита за революционна промяна в начина на изграждане на уеб сайтове. 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/>
                </a:solidFill>
                <a:ea typeface="SimSun" charset="-122"/>
              </a:rPr>
              <a:t>	</a:t>
            </a:r>
            <a:br>
              <a:rPr lang="ru-RU" sz="2400" dirty="0">
                <a:solidFill>
                  <a:schemeClr val="accent4"/>
                </a:solidFill>
                <a:ea typeface="SimSun" charset="-122"/>
              </a:rPr>
            </a:br>
            <a:r>
              <a:rPr lang="ru-RU" sz="2400" dirty="0">
                <a:solidFill>
                  <a:schemeClr val="accent4"/>
                </a:solidFill>
                <a:ea typeface="SimSun" charset="-122"/>
              </a:rPr>
              <a:t>Определяните като най-големи предимства на HTML5 са новите функции, сред които &lt;video&gt;, &lt;audio&gt;, &lt;canvas&gt; както и интеграцията на SVG (Scalable Vector Graphics) съдържание, подобряващи работата с мултимедийно и графично съдържание в мрежата. </a:t>
            </a:r>
            <a:br>
              <a:rPr lang="ru-RU" sz="2400" dirty="0">
                <a:solidFill>
                  <a:schemeClr val="accent4"/>
                </a:solidFill>
                <a:ea typeface="SimSun" charset="-122"/>
              </a:rPr>
            </a:br>
            <a:endParaRPr lang="bg-BG" sz="2400" dirty="0">
              <a:solidFill>
                <a:schemeClr val="accent4"/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9442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72281" y="73351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Фон и фонови изображения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53251" name="Picture 3" descr="C:\Users\maya\Desktop\8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81200"/>
            <a:ext cx="6888163" cy="386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7495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64016" y="70739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– </a:t>
            </a:r>
            <a:r>
              <a:rPr lang="bg-BG" sz="2800" b="1" dirty="0">
                <a:ea typeface="SimSun" charset="-122"/>
              </a:rPr>
              <a:t>множество фонови изображения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54275" name="Picture 2" descr="C:\Users\maya\Desktop\9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79" y="1981200"/>
            <a:ext cx="7026275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54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F123\Desktop\HTML+CSS\3-CSS\Introduction-to-CSS-Lab\L2_01_Fitness-Site\Requirements-and-Resources\Screenshots\screenshot-hove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9" r="1732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6627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 Transitions, Transforms, Animations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62046" y="2514599"/>
            <a:ext cx="7496084" cy="1817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800" dirty="0">
                <a:solidFill>
                  <a:schemeClr val="accent4"/>
                </a:solidFill>
                <a:ea typeface="SimSun" charset="-122"/>
              </a:rPr>
              <a:t>	</a:t>
            </a:r>
            <a:r>
              <a:rPr lang="ru-RU" sz="2800" dirty="0">
                <a:solidFill>
                  <a:schemeClr val="accent4"/>
                </a:solidFill>
                <a:ea typeface="SimSun" charset="-122"/>
              </a:rPr>
              <a:t>Едни от най-вълнуващите придобивки на CSS3 са транслациите, трансормациите и анимациите без използване и на ред </a:t>
            </a:r>
            <a:r>
              <a:rPr lang="ru-RU" sz="2800" dirty="0" smtClean="0">
                <a:solidFill>
                  <a:schemeClr val="accent4"/>
                </a:solidFill>
                <a:ea typeface="SimSun" charset="-122"/>
              </a:rPr>
              <a:t>JavaScript</a:t>
            </a:r>
            <a:endParaRPr lang="bg-BG" sz="2800" dirty="0">
              <a:solidFill>
                <a:schemeClr val="accent4"/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5215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68421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 Transitions, Transforms, Animations</a:t>
            </a:r>
            <a:endParaRPr lang="ru-RU" sz="2600" b="1" dirty="0">
              <a:ea typeface="SimSun" charset="-122"/>
            </a:endParaRPr>
          </a:p>
        </p:txBody>
      </p:sp>
      <p:pic>
        <p:nvPicPr>
          <p:cNvPr id="57347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1981201"/>
            <a:ext cx="6610350" cy="396240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225168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376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</a:t>
            </a:r>
            <a:r>
              <a:rPr lang="bg-BG" sz="2800" b="1" dirty="0">
                <a:ea typeface="SimSun" charset="-122"/>
              </a:rPr>
              <a:t>преходи и трансформации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42163" y="2057400"/>
            <a:ext cx="8168438" cy="38493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Параметрите са:</a:t>
            </a:r>
            <a:r>
              <a:rPr lang="en-US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</a:t>
            </a:r>
            <a:br>
              <a:rPr lang="en-US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</a:b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Това свойство ни позволява да трансформираме елементите с познатите ни функции</a:t>
            </a: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</a:t>
            </a:r>
            <a:r>
              <a:rPr lang="bg-BG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като</a:t>
            </a: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: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scale</a:t>
            </a: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/мащабитане на елемента/: 1 - елемента е без видима промяна, 1+ елемента е по-голям, 0&gt;x&lt;1 - елемента е по-малък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rotate</a:t>
            </a: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/завърта елемента на посочените градуси/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translate( x, y) </a:t>
            </a: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/премества елемента на определена позиция/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	</a:t>
            </a: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skew ( x, y )</a:t>
            </a:r>
            <a:r>
              <a:rPr lang="ru-RU" sz="2200" dirty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 /смачква елемента/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200" u="sng" dirty="0">
                <a:solidFill>
                  <a:srgbClr val="002060"/>
                </a:solidFill>
                <a:ea typeface="SimSun" charset="-122"/>
              </a:rPr>
              <a:t>	</a:t>
            </a:r>
            <a:r>
              <a:rPr lang="en-US" sz="2400" u="sng" dirty="0">
                <a:solidFill>
                  <a:srgbClr val="002060"/>
                </a:solidFill>
              </a:rPr>
              <a:t>http://www.css3maker.com/</a:t>
            </a:r>
            <a:endParaRPr lang="bg-BG" sz="2200" u="sng" dirty="0">
              <a:solidFill>
                <a:srgbClr val="002060"/>
              </a:solidFill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062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 5 </a:t>
            </a:r>
            <a:r>
              <a:rPr lang="ru-RU" sz="2800" b="1" dirty="0">
                <a:ea typeface="SimSun" charset="-122"/>
              </a:rPr>
              <a:t>в примери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85801" y="2074136"/>
            <a:ext cx="8438606" cy="4824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Примери: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://slides.html5rocks.com/#canvas-2d-example </a:t>
            </a: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b="1" dirty="0">
                <a:solidFill>
                  <a:schemeClr val="tx1"/>
                </a:solidFill>
              </a:rPr>
              <a:t>Използване на нестандартен шрифт в </a:t>
            </a:r>
            <a:r>
              <a:rPr lang="en-US" b="1" dirty="0">
                <a:solidFill>
                  <a:schemeClr val="tx1"/>
                </a:solidFill>
              </a:rPr>
              <a:t>HTML </a:t>
            </a:r>
            <a:r>
              <a:rPr lang="bg-BG" b="1" dirty="0">
                <a:solidFill>
                  <a:schemeClr val="tx1"/>
                </a:solidFill>
              </a:rPr>
              <a:t>страница чрез технологиите:</a:t>
            </a:r>
            <a:endParaRPr lang="en-US" b="1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dirty="0">
                <a:solidFill>
                  <a:schemeClr val="tx1"/>
                </a:solidFill>
              </a:rPr>
              <a:t> </a:t>
            </a:r>
            <a:endParaRPr lang="en-US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dirty="0">
                <a:solidFill>
                  <a:schemeClr val="tx1"/>
                </a:solidFill>
              </a:rPr>
              <a:t>1) Първи вариант (</a:t>
            </a:r>
            <a:r>
              <a:rPr lang="en-US" dirty="0" err="1">
                <a:solidFill>
                  <a:schemeClr val="tx1"/>
                </a:solidFill>
              </a:rPr>
              <a:t>Javascript</a:t>
            </a:r>
            <a:r>
              <a:rPr lang="bg-BG" dirty="0">
                <a:solidFill>
                  <a:schemeClr val="tx1"/>
                </a:solidFill>
              </a:rPr>
              <a:t>):</a:t>
            </a:r>
            <a:br>
              <a:rPr lang="bg-BG" dirty="0">
                <a:solidFill>
                  <a:schemeClr val="tx1"/>
                </a:solidFill>
              </a:rPr>
            </a:br>
            <a:r>
              <a:rPr lang="bg-BG" u="sng" dirty="0" smtClean="0">
                <a:solidFill>
                  <a:schemeClr val="tx1"/>
                </a:solidFill>
              </a:rPr>
              <a:t>http</a:t>
            </a:r>
            <a:r>
              <a:rPr lang="bg-BG" u="sng" dirty="0">
                <a:solidFill>
                  <a:schemeClr val="tx1"/>
                </a:solidFill>
              </a:rPr>
              <a:t>://cufon.shoqolate.com/generate/</a:t>
            </a:r>
            <a:r>
              <a:rPr lang="bg-BG" dirty="0">
                <a:solidFill>
                  <a:schemeClr val="tx1"/>
                </a:solidFill>
              </a:rPr>
              <a:t/>
            </a:r>
            <a:br>
              <a:rPr lang="bg-BG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dirty="0">
                <a:solidFill>
                  <a:schemeClr val="tx1"/>
                </a:solidFill>
              </a:rPr>
              <a:t>2) Втори вариант (@font-face и </a:t>
            </a:r>
            <a:r>
              <a:rPr lang="en-US" dirty="0">
                <a:solidFill>
                  <a:schemeClr val="tx1"/>
                </a:solidFill>
              </a:rPr>
              <a:t>CSS 3</a:t>
            </a:r>
            <a:r>
              <a:rPr lang="bg-BG" dirty="0">
                <a:solidFill>
                  <a:schemeClr val="tx1"/>
                </a:solidFill>
              </a:rPr>
              <a:t>): </a:t>
            </a:r>
            <a:br>
              <a:rPr lang="bg-BG" dirty="0">
                <a:solidFill>
                  <a:schemeClr val="tx1"/>
                </a:solidFill>
              </a:rPr>
            </a:br>
            <a:r>
              <a:rPr lang="bg-BG" u="sng" dirty="0">
                <a:solidFill>
                  <a:schemeClr val="tx1"/>
                </a:solidFill>
              </a:rPr>
              <a:t>http://www.fontsquirrel.com/fontface/generator</a:t>
            </a:r>
            <a:r>
              <a:rPr lang="bg-BG" dirty="0">
                <a:solidFill>
                  <a:schemeClr val="tx1"/>
                </a:solidFill>
              </a:rPr>
              <a:t> </a:t>
            </a:r>
            <a:br>
              <a:rPr lang="bg-BG" dirty="0">
                <a:solidFill>
                  <a:schemeClr val="tx1"/>
                </a:solidFill>
              </a:rPr>
            </a:br>
            <a:r>
              <a:rPr lang="bg-BG" dirty="0" smtClean="0">
                <a:solidFill>
                  <a:schemeClr val="tx1"/>
                </a:solidFill>
              </a:rPr>
              <a:t>3</a:t>
            </a:r>
            <a:r>
              <a:rPr lang="bg-BG" dirty="0">
                <a:solidFill>
                  <a:schemeClr val="tx1"/>
                </a:solidFill>
              </a:rPr>
              <a:t>) алтернативи: </a:t>
            </a:r>
            <a:br>
              <a:rPr lang="bg-BG" dirty="0">
                <a:solidFill>
                  <a:schemeClr val="tx1"/>
                </a:solidFill>
              </a:rPr>
            </a:br>
            <a:r>
              <a:rPr lang="bg-BG" u="sng" dirty="0">
                <a:solidFill>
                  <a:schemeClr val="tx1"/>
                </a:solidFill>
              </a:rPr>
              <a:t>http://www.kirsle.net/wizards/ttf2eot.cgi</a:t>
            </a:r>
            <a:r>
              <a:rPr lang="bg-BG" dirty="0">
                <a:solidFill>
                  <a:schemeClr val="tx1"/>
                </a:solidFill>
              </a:rPr>
              <a:t> </a:t>
            </a:r>
            <a: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bg-BG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bg-BG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bg-BG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07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CSS3 </a:t>
            </a:r>
            <a:r>
              <a:rPr lang="ru-RU" sz="2800" b="1" dirty="0">
                <a:ea typeface="SimSun" charset="-122"/>
              </a:rPr>
              <a:t>в примери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55651" y="2057400"/>
            <a:ext cx="7778750" cy="5473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Примери:</a:t>
            </a:r>
            <a:endParaRPr lang="bg-BG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http://css-tricks.com/examples/CSS3Gradient/ 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://css-tricks.com/examples/AnythingSlider/ 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://demo.marcofolio.net/css3_bar_chart/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://bomomo.com/ 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://www.openrise.com/lab/FlowerPower/ 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://demo.marcofolio.net/ibm_lotusphere/</a:t>
            </a: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u="sng" dirty="0" smtClean="0">
                <a:solidFill>
                  <a:schemeClr val="tx1"/>
                </a:solidFill>
              </a:rPr>
              <a:t>http</a:t>
            </a:r>
            <a:r>
              <a:rPr lang="bg-BG" u="sng" dirty="0">
                <a:solidFill>
                  <a:schemeClr val="tx1"/>
                </a:solidFill>
              </a:rPr>
              <a:t>://www.whatwg.org/specs/web-apps/current-work/multipage/the-canvas-element.html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bg-B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bg-BG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bg-BG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bg-BG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457200" indent="-452438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bg-BG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32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600" b="1" dirty="0" smtClean="0">
                <a:ea typeface="SimSun" charset="-122"/>
              </a:rPr>
              <a:t>Литература по темата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649" y="1981200"/>
            <a:ext cx="7561263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http://gradients.glrzad.com/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http://css3please.com/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http://css3generator.com/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http://www.alistapart.com/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http://modernizr.com/</a:t>
            </a:r>
            <a:endParaRPr lang="bg-BG" sz="2000" dirty="0"/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http://www.koyotesoft.com/ - </a:t>
            </a:r>
            <a:r>
              <a:rPr lang="bg-BG" sz="2000" dirty="0"/>
              <a:t>безплатен видео конвертор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http://www.formatoz.com/ - </a:t>
            </a:r>
            <a:r>
              <a:rPr lang="bg-BG" sz="2000" dirty="0"/>
              <a:t>безплатен видео конвертор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http://html5doctor.com/ - </a:t>
            </a:r>
            <a:r>
              <a:rPr lang="bg-BG" sz="2000" dirty="0"/>
              <a:t>полезни съвети за </a:t>
            </a:r>
            <a:r>
              <a:rPr lang="en-US" sz="2000" dirty="0"/>
              <a:t>html5 </a:t>
            </a:r>
            <a:r>
              <a:rPr lang="bg-BG" sz="2000" dirty="0"/>
              <a:t>и </a:t>
            </a:r>
            <a:r>
              <a:rPr lang="en-US" sz="2000" dirty="0"/>
              <a:t>CSS3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http://www.findmebyip.com/litmus - </a:t>
            </a:r>
            <a:r>
              <a:rPr lang="bg-BG" sz="2000" dirty="0"/>
              <a:t>таблици с поддръжка на </a:t>
            </a:r>
            <a:r>
              <a:rPr lang="en-US" sz="2000" dirty="0"/>
              <a:t>HTML5 &amp; CSS3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http://960.gs/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 err="1"/>
              <a:t>Miro</a:t>
            </a:r>
            <a:r>
              <a:rPr lang="en-US" sz="2000" dirty="0"/>
              <a:t> Video Converter (www.mirovideoconverter.com)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/>
              <a:t>Media Converter (www.mediaconverter.org)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9553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46113" y="765175"/>
            <a:ext cx="7964487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600" b="1" dirty="0">
                <a:ea typeface="SimSun" charset="-122"/>
              </a:rPr>
              <a:t>Полезни инструменти за генериране на “sprites”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01041" y="2209800"/>
            <a:ext cx="7909560" cy="304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en-US" sz="2400" dirty="0"/>
              <a:t>http://arnaumarch.com/en/sprites.html</a:t>
            </a:r>
            <a:endParaRPr lang="bg-BG" sz="2400" dirty="0"/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en-US" sz="2400" dirty="0"/>
              <a:t>http://spritegen.website-performance.org/</a:t>
            </a:r>
            <a:endParaRPr lang="bg-BG" sz="2400" dirty="0"/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r>
              <a:rPr lang="en-US" sz="2400" dirty="0">
                <a:ea typeface="SimSun" charset="-122"/>
              </a:rPr>
              <a:t>http://www.ms-studio.com/FontSales/felttiproman.html</a:t>
            </a: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bg-BG" sz="2400" dirty="0">
              <a:ea typeface="SimSun" charset="-122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>
                <a:ea typeface="SimSun" charset="-122"/>
              </a:rPr>
              <a:t>	</a:t>
            </a:r>
            <a:endParaRPr lang="bg-BG" sz="2400" i="1" dirty="0"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629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2133600"/>
            <a:ext cx="7467600" cy="38100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1991 – HTML </a:t>
            </a:r>
            <a:r>
              <a:rPr lang="bg-BG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първи път </a:t>
            </a: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Tim Berners-Lee – HTML </a:t>
            </a:r>
            <a:r>
              <a:rPr lang="bg-BG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тагове</a:t>
            </a:r>
            <a:endParaRPr lang="en-US" sz="2400" kern="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1993 – HTML (</a:t>
            </a:r>
            <a:r>
              <a:rPr lang="bg-BG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първа публикувана версия от </a:t>
            </a: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IETF)</a:t>
            </a: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1993 – HTML 2</a:t>
            </a:r>
            <a:r>
              <a:rPr lang="bg-BG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неофициална версия</a:t>
            </a:r>
            <a:endParaRPr lang="en-US" sz="2400" kern="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1995 – HTML 2 – W3C</a:t>
            </a: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1995 – HTML 3 </a:t>
            </a:r>
            <a:r>
              <a:rPr lang="bg-BG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неофициална версия</a:t>
            </a:r>
            <a:endParaRPr lang="en-US" sz="2400" kern="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 – HTML 3.2 – “Wilbur”</a:t>
            </a: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 – HTML 4 – ”Cougar” – CSS </a:t>
            </a:r>
          </a:p>
        </p:txBody>
      </p:sp>
    </p:spTree>
    <p:extLst>
      <p:ext uri="{BB962C8B-B14F-4D97-AF65-F5344CB8AC3E}">
        <p14:creationId xmlns:p14="http://schemas.microsoft.com/office/powerpoint/2010/main" val="522406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143000" y="2362200"/>
            <a:ext cx="6932023" cy="274637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 smtClean="0">
                <a:solidFill>
                  <a:schemeClr val="accent4"/>
                </a:solidFill>
                <a:latin typeface="+mn-lt"/>
                <a:ea typeface="+mn-ea"/>
              </a:rPr>
              <a:t>1999 </a:t>
            </a: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– HTML 4.01 (</a:t>
            </a:r>
            <a:r>
              <a:rPr lang="bg-BG" sz="2400" kern="0" dirty="0">
                <a:solidFill>
                  <a:schemeClr val="accent4"/>
                </a:solidFill>
                <a:latin typeface="+mn-lt"/>
                <a:ea typeface="+mn-ea"/>
              </a:rPr>
              <a:t>финална</a:t>
            </a: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)</a:t>
            </a: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2000 – XHTML </a:t>
            </a:r>
            <a:r>
              <a:rPr lang="bg-BG" sz="2400" kern="0" dirty="0">
                <a:solidFill>
                  <a:schemeClr val="accent4"/>
                </a:solidFill>
              </a:rPr>
              <a:t>неофициална версия</a:t>
            </a:r>
            <a:endParaRPr lang="en-US" sz="2400" kern="0" dirty="0">
              <a:solidFill>
                <a:schemeClr val="accent4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2001 – XHTML  (</a:t>
            </a:r>
            <a:r>
              <a:rPr lang="bg-BG" sz="2400" kern="0" dirty="0">
                <a:solidFill>
                  <a:schemeClr val="accent4"/>
                </a:solidFill>
                <a:latin typeface="+mn-lt"/>
                <a:ea typeface="+mn-ea"/>
              </a:rPr>
              <a:t>финална</a:t>
            </a: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)</a:t>
            </a: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2008 – HTML5 / XHTML5 </a:t>
            </a:r>
            <a:r>
              <a:rPr lang="bg-BG" sz="2400" kern="0" dirty="0">
                <a:solidFill>
                  <a:schemeClr val="accent4"/>
                </a:solidFill>
              </a:rPr>
              <a:t>неофициална версия</a:t>
            </a:r>
            <a:endParaRPr lang="en-US" sz="2400" kern="0" dirty="0">
              <a:solidFill>
                <a:schemeClr val="accent4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ts val="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2011 – </a:t>
            </a:r>
            <a:r>
              <a:rPr lang="bg-BG" sz="2400" kern="0" dirty="0">
                <a:solidFill>
                  <a:schemeClr val="accent4"/>
                </a:solidFill>
                <a:latin typeface="+mn-lt"/>
                <a:ea typeface="+mn-ea"/>
              </a:rPr>
              <a:t>завършена като характеристики </a:t>
            </a:r>
            <a:r>
              <a:rPr lang="en-US" sz="2400" kern="0" dirty="0">
                <a:solidFill>
                  <a:schemeClr val="accent4"/>
                </a:solidFill>
                <a:latin typeface="+mn-lt"/>
                <a:ea typeface="+mn-ea"/>
              </a:rPr>
              <a:t>HTML5</a:t>
            </a:r>
            <a:r>
              <a:rPr lang="bg-BG" sz="2400" kern="0" dirty="0">
                <a:solidFill>
                  <a:schemeClr val="accent4"/>
                </a:solidFill>
                <a:latin typeface="+mn-lt"/>
                <a:ea typeface="+mn-ea"/>
              </a:rPr>
              <a:t> </a:t>
            </a:r>
            <a:r>
              <a:rPr lang="bg-BG" sz="2400" kern="0" dirty="0">
                <a:solidFill>
                  <a:schemeClr val="accent4"/>
                </a:solidFill>
              </a:rPr>
              <a:t>версия</a:t>
            </a:r>
            <a:endParaRPr lang="en-US" sz="2400" kern="0" dirty="0">
              <a:solidFill>
                <a:schemeClr val="accent4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3794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3591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03807" y="1981200"/>
            <a:ext cx="7830593" cy="431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200" dirty="0"/>
              <a:t>HTML 5 функции, които можем да ползваме в сайтовете си без притеснение за съвместимостта между браузърите: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200" dirty="0"/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200" b="1" dirty="0"/>
              <a:t>1. По-кратък DOCTYPE</a:t>
            </a:r>
            <a:r>
              <a:rPr lang="ru-RU" sz="2200" dirty="0"/>
              <a:t>.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Досега беше трудно да се напише DOCTYPE ръчно и всеки го копираше от файл с доктайпове, от реализирани проекти или откъдето му е най-удобно. </a:t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en-US" sz="2200" dirty="0"/>
              <a:t> &lt;!DOCTYPE html&gt;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 </a:t>
            </a:r>
            <a:br>
              <a:rPr lang="ru-RU" sz="2200" dirty="0"/>
            </a:br>
            <a:endParaRPr lang="bg-BG" sz="2200" dirty="0"/>
          </a:p>
        </p:txBody>
      </p:sp>
    </p:spTree>
    <p:extLst>
      <p:ext uri="{BB962C8B-B14F-4D97-AF65-F5344CB8AC3E}">
        <p14:creationId xmlns:p14="http://schemas.microsoft.com/office/powerpoint/2010/main" val="32119248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5801" y="1981201"/>
            <a:ext cx="7772400" cy="3962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400" dirty="0"/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400" dirty="0"/>
              <a:t>2. По-кратък </a:t>
            </a:r>
            <a:r>
              <a:rPr lang="en-US" sz="2400" dirty="0" err="1"/>
              <a:t>charset</a:t>
            </a:r>
            <a:r>
              <a:rPr lang="en-US" sz="2400" dirty="0"/>
              <a:t>. </a:t>
            </a:r>
            <a:r>
              <a:rPr lang="ru-RU" sz="2400" dirty="0"/>
              <a:t>Вместо използвания досега дълъг </a:t>
            </a:r>
            <a:r>
              <a:rPr lang="en-US" sz="2400" dirty="0"/>
              <a:t>meta </a:t>
            </a:r>
            <a:r>
              <a:rPr lang="ru-RU" sz="2400" dirty="0"/>
              <a:t>таг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dirty="0">
                <a:solidFill>
                  <a:srgbClr val="C00000"/>
                </a:solidFill>
              </a:rPr>
              <a:t>&lt;META HTTP-EQUIV="Content-Type" CONTENT="text/html; charset=windows-1251"&gt;</a:t>
            </a:r>
            <a:endParaRPr lang="ru-RU" sz="2400" dirty="0">
              <a:solidFill>
                <a:srgbClr val="C00000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400" dirty="0"/>
              <a:t>вече може да се използва това:</a:t>
            </a:r>
            <a:br>
              <a:rPr lang="ru-RU" sz="2400" dirty="0"/>
            </a:br>
            <a:r>
              <a:rPr lang="ru-RU" sz="2400" dirty="0">
                <a:solidFill>
                  <a:srgbClr val="002060"/>
                </a:solidFill>
              </a:rPr>
              <a:t>&lt;</a:t>
            </a:r>
            <a:r>
              <a:rPr lang="en-US" sz="2400" dirty="0">
                <a:solidFill>
                  <a:srgbClr val="002060"/>
                </a:solidFill>
              </a:rPr>
              <a:t>meta charset="utf-8" /&gt; </a:t>
            </a:r>
            <a:r>
              <a:rPr lang="bg-BG" sz="2400" dirty="0"/>
              <a:t>или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dirty="0">
                <a:solidFill>
                  <a:srgbClr val="002060"/>
                </a:solidFill>
              </a:rPr>
              <a:t>&lt;meta charset="windows-1251" /&gt;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br>
              <a:rPr lang="ru-RU" sz="2400" dirty="0"/>
            </a:b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540573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800" b="1" dirty="0">
                <a:ea typeface="SimSun" charset="-122"/>
              </a:rPr>
              <a:t>HTML5 - </a:t>
            </a:r>
            <a:r>
              <a:rPr lang="bg-BG" sz="2800" b="1" dirty="0">
                <a:ea typeface="SimSun" charset="-122"/>
              </a:rPr>
              <a:t>минало, настояще, бъдеще...</a:t>
            </a:r>
            <a:endParaRPr lang="ru-RU" sz="2600" b="1" dirty="0">
              <a:ea typeface="SimSun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28106" y="1981200"/>
            <a:ext cx="7810500" cy="41583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b="1" dirty="0">
                <a:solidFill>
                  <a:schemeClr val="bg2">
                    <a:lumMod val="25000"/>
                  </a:schemeClr>
                </a:solidFill>
              </a:rPr>
              <a:t>3. Без използване на </a:t>
            </a:r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type </a:t>
            </a:r>
            <a:r>
              <a:rPr lang="bg-BG" sz="2400" b="1" dirty="0">
                <a:solidFill>
                  <a:schemeClr val="bg2">
                    <a:lumMod val="25000"/>
                  </a:schemeClr>
                </a:solidFill>
              </a:rPr>
              <a:t>атрибута за стилове и </a:t>
            </a:r>
            <a:r>
              <a:rPr lang="en-US" sz="2400" b="1" dirty="0" err="1">
                <a:solidFill>
                  <a:schemeClr val="bg2">
                    <a:lumMod val="25000"/>
                  </a:schemeClr>
                </a:solidFill>
              </a:rPr>
              <a:t>javascript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</a:rPr>
              <a:t>Докато преди беше задължително да се пише </a:t>
            </a:r>
            <a:r>
              <a:rPr lang="en-US" sz="2400" dirty="0">
                <a:solidFill>
                  <a:srgbClr val="002060"/>
                </a:solidFill>
              </a:rPr>
              <a:t>type="text/</a:t>
            </a:r>
            <a:r>
              <a:rPr lang="en-US" sz="2400" dirty="0" err="1">
                <a:solidFill>
                  <a:srgbClr val="002060"/>
                </a:solidFill>
              </a:rPr>
              <a:t>css</a:t>
            </a:r>
            <a:r>
              <a:rPr lang="en-US" sz="2400" dirty="0">
                <a:solidFill>
                  <a:srgbClr val="002060"/>
                </a:solidFill>
              </a:rPr>
              <a:t>" 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</a:rPr>
              <a:t>или </a:t>
            </a:r>
            <a:r>
              <a:rPr lang="en-US" sz="2400" dirty="0">
                <a:solidFill>
                  <a:srgbClr val="002060"/>
                </a:solidFill>
              </a:rPr>
              <a:t>type="text/</a:t>
            </a:r>
            <a:r>
              <a:rPr lang="en-US" sz="2400" dirty="0" err="1">
                <a:solidFill>
                  <a:srgbClr val="002060"/>
                </a:solidFill>
              </a:rPr>
              <a:t>javascript</a:t>
            </a:r>
            <a:r>
              <a:rPr lang="en-US" sz="2400" dirty="0">
                <a:solidFill>
                  <a:srgbClr val="002060"/>
                </a:solidFill>
              </a:rPr>
              <a:t>"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</a:rPr>
              <a:t>вече не е не</a:t>
            </a:r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o</a:t>
            </a:r>
            <a:r>
              <a:rPr lang="bg-BG" sz="2400" dirty="0">
                <a:solidFill>
                  <a:schemeClr val="bg2">
                    <a:lumMod val="25000"/>
                  </a:schemeClr>
                </a:solidFill>
              </a:rPr>
              <a:t>бходимо.</a:t>
            </a:r>
            <a:br>
              <a:rPr lang="bg-BG" sz="2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bg-BG" sz="2000" dirty="0" smtClean="0">
                <a:solidFill>
                  <a:srgbClr val="C00000"/>
                </a:solidFill>
              </a:rPr>
              <a:t>&lt;</a:t>
            </a:r>
            <a:r>
              <a:rPr lang="en-US" sz="2000" dirty="0">
                <a:solidFill>
                  <a:srgbClr val="C00000"/>
                </a:solidFill>
              </a:rPr>
              <a:t>style&gt;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bg-BG" sz="2000" dirty="0">
                <a:solidFill>
                  <a:srgbClr val="C00000"/>
                </a:solidFill>
              </a:rPr>
              <a:t> // някакъв </a:t>
            </a:r>
            <a:r>
              <a:rPr lang="en-US" sz="2000" dirty="0" err="1">
                <a:solidFill>
                  <a:srgbClr val="C00000"/>
                </a:solidFill>
              </a:rPr>
              <a:t>css</a:t>
            </a:r>
            <a:r>
              <a:rPr lang="en-US" sz="2000" dirty="0">
                <a:solidFill>
                  <a:srgbClr val="C00000"/>
                </a:solidFill>
              </a:rPr>
              <a:t/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&lt;/style&gt;</a:t>
            </a:r>
            <a:r>
              <a:rPr lang="bg-BG" sz="2000" dirty="0">
                <a:solidFill>
                  <a:srgbClr val="C00000"/>
                </a:solidFill>
              </a:rPr>
              <a:t/>
            </a:r>
            <a:br>
              <a:rPr lang="bg-BG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/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&lt;script&gt;</a:t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bg-BG" sz="2000" dirty="0">
                <a:solidFill>
                  <a:srgbClr val="002060"/>
                </a:solidFill>
              </a:rPr>
              <a:t> // някакъв </a:t>
            </a:r>
            <a:r>
              <a:rPr lang="en-US" sz="2000" dirty="0" err="1">
                <a:solidFill>
                  <a:srgbClr val="002060"/>
                </a:solidFill>
              </a:rPr>
              <a:t>javascript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dirty="0">
                <a:solidFill>
                  <a:srgbClr val="002060"/>
                </a:solidFill>
              </a:rPr>
              <a:t>&lt;/script&gt; 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</a:t>
            </a:r>
            <a:br>
              <a:rPr lang="ru-RU" sz="2400" dirty="0">
                <a:solidFill>
                  <a:schemeClr val="bg2">
                    <a:lumMod val="25000"/>
                  </a:schemeClr>
                </a:solidFill>
              </a:rPr>
            </a:br>
            <a:endParaRPr lang="bg-BG" sz="2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325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6466</TotalTime>
  <Words>1799</Words>
  <Application>Microsoft Office PowerPoint</Application>
  <PresentationFormat>On-screen Show (4:3)</PresentationFormat>
  <Paragraphs>370</Paragraphs>
  <Slides>52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115</cp:revision>
  <dcterms:created xsi:type="dcterms:W3CDTF">2018-12-23T09:23:59Z</dcterms:created>
  <dcterms:modified xsi:type="dcterms:W3CDTF">2020-01-15T17:34:26Z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