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256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78" r:id="rId24"/>
    <p:sldId id="347" r:id="rId25"/>
    <p:sldId id="348" r:id="rId26"/>
    <p:sldId id="349" r:id="rId27"/>
    <p:sldId id="354" r:id="rId28"/>
    <p:sldId id="355" r:id="rId29"/>
    <p:sldId id="379" r:id="rId30"/>
    <p:sldId id="356" r:id="rId31"/>
    <p:sldId id="380" r:id="rId32"/>
    <p:sldId id="357" r:id="rId33"/>
    <p:sldId id="359" r:id="rId34"/>
    <p:sldId id="360" r:id="rId35"/>
    <p:sldId id="361" r:id="rId36"/>
    <p:sldId id="362" r:id="rId37"/>
    <p:sldId id="383" r:id="rId38"/>
    <p:sldId id="363" r:id="rId39"/>
    <p:sldId id="364" r:id="rId40"/>
    <p:sldId id="365" r:id="rId41"/>
    <p:sldId id="382" r:id="rId42"/>
    <p:sldId id="366" r:id="rId43"/>
    <p:sldId id="381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7" r:id="rId54"/>
    <p:sldId id="319" r:id="rId55"/>
    <p:sldId id="320" r:id="rId56"/>
    <p:sldId id="322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12" y="-72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15.1.2020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0FED231-65EB-4B1D-B739-128AD7B233B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16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EBB4957-6D5C-4E68-AE34-C980E752EFE5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16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FC09653-DD3B-4FF8-9953-6F792D218EF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19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5F0CCBF-20CD-4BD6-B3AA-93B1C2DA8FD0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819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19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AD5B6B5-9EB2-4136-88C9-ABE24EB51D6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29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6B457FA-74E6-49A4-A671-D3B78F2BD13A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829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29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8CFF815-2239-4FAA-B418-06F66223C1A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83E85BC-609D-4668-9ED0-20817850E3C2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839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39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9540CE6-3526-4173-9821-1349C60F1ED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C774F3F-09B5-4E1D-8746-796BC2858050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849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49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52B017F-C9D2-4E11-B164-639808F1419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1D9129A-D6C5-487F-A5D8-F97AA92BD08C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870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70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591735-EB9C-4C5A-8FE7-949689A8CDF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6DCD16C-58D7-4B28-8052-3AA56BC3DBC8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880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80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5A369FC-3ED1-4855-8D85-3789290DFBB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0399EA7-9EFE-425C-BD07-65A59610AA03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890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90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917F45-D672-435A-9EB3-6EAAAC31474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BA61F89-64FA-4EAA-A806-EDDC7C25BEF5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01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01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30CF572-C98B-42BB-9A77-41FA899CA14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9ABE8DA-9BD0-40DA-AD13-40E3B4416AD8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11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11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89E13B8-1CB5-46B9-8A2B-16D08C49357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EC64B59-42E7-4FC7-B07C-12BCFC0126E1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21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21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4E547F3-E41F-4FF5-A6F4-474C05AC827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90B73C-C8F0-4C3C-85CE-D2B725AC240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27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3B3F540-A0F9-4C94-A409-55C386049F1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61CB173-EA55-4377-A33A-090D81550C54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31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9DBDAF-6C96-4F67-8B74-8B4D3DCD44C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3041C4-8DBB-490C-B360-E965702CDB4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42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42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84F3C12-3A66-4EB5-B26D-23D6C054C8C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BB43503-B1ED-4DBE-83D6-FE7F42CB9CD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62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62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4890AA7-0576-41B4-A9BC-13A4ADC4DAB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5C4133-762D-449B-90DB-9FFAB2334B5B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72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72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B92A25-29FF-4916-BA03-EF8E2A0FA8B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94B7EB4-CF37-4131-B183-1C39646810EB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983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83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9E065D2-48B6-49C0-A90F-73DD50B72B4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75ADC38-EEF4-4411-84DD-B6CE5831696E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34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0D1A414-37DF-48CB-AF08-A89B57A7610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64E7636-9EC2-44FD-8AEE-7BADD0C1EBBF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44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44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0D1A414-37DF-48CB-AF08-A89B57A7610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64E7636-9EC2-44FD-8AEE-7BADD0C1EBBF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44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44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BF65D20-6FA6-4CC2-B95D-8D9F6174AA4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1A902D-26C3-43B8-AD56-FA04920F1D4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54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BF65D20-6FA6-4CC2-B95D-8D9F6174AA4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1A902D-26C3-43B8-AD56-FA04920F1D4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54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5A88CCC-C285-485F-A74D-A492F7ED854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37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1F72AFF-2268-4FB6-9C3B-96846A64F26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37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37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9B30C82-5817-451D-BB01-52F557BAF34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4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2B18E1F-81B6-4E3E-9F76-1B37A253C65E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65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65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959196E-6531-4C8C-9B55-A7576941E61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85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A769187-F9C9-427F-8CBE-D0E0F6E0DBD1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85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85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9D9CD2E-2D7E-44D2-B5F1-1D78E9A1553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95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4381982-0401-4E14-A83E-9E956DA90B47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095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95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383B95C-9087-4879-9813-622888B6D73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05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327C224-130C-47F7-9E71-AC72B59EFEC1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05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05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DD892B-E937-4E7F-AD7E-05812D5A7AC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16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A7FEFB4-AA5F-41E3-B4B5-070519A9EF3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16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16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DD892B-E937-4E7F-AD7E-05812D5A7AC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16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A7FEFB4-AA5F-41E3-B4B5-070519A9EF3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16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16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E49B345-AD6E-455A-A3A2-1260AD2B3C0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26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6BECA13-91A1-4194-89A3-54FABAF34827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26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26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04A8C26-33B5-47D6-8A01-9B2439DF8C18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36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FB64590-87B8-4135-8D21-22E952B9E31C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36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36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3DA8EA-3A9D-445F-8E1C-D240F283AFE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46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D2DE6DB-A434-4006-91EB-DD72422CE303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46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46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3DA8EA-3A9D-445F-8E1C-D240F283AFE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46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D2DE6DB-A434-4006-91EB-DD72422CE303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46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46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3B92B7F-485F-431E-B6DC-EFE9C06F2ED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47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5DB5A6E-6983-4830-8B47-5D6CC4E979E0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47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47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691578-0B42-4D0E-9E17-7479CBECCDC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57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A27AE34-4EE6-4BB8-BD06-133C546B57F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57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57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691578-0B42-4D0E-9E17-7479CBECCDC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57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A27AE34-4EE6-4BB8-BD06-133C546B57F6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57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57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C96CDA6-DE99-47FF-B203-D238DD6118C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67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9525203-3D15-4AEA-A2B9-EDBE3F7A6950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67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67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3A4BEFA-3E59-47D6-AF12-73C0B484E0C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77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7B73F74-10C6-4DDD-A1B0-99CB81C21A6E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77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77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5E7C9EF-A949-4FCC-8100-0A4791E23B6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87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9A8F0A2-3916-4D6A-93AC-694874F203A9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87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87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6082CA2-9CE0-4A49-9D8A-9551550FC57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98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1DA0A09-DF1D-436A-9C1C-7868564613FA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198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98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690CE17-DDA8-4400-81A9-C5611BD54CD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08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1FA610-B90E-46C5-8D6B-ACC64B4D54FB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208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08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2435628-A26E-44FE-ABD8-B21D0B1E0E6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18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F06DF0C-132B-47FD-B8E7-6662B40BA04A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218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18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C8531FE-67B7-43D9-84E9-B5540308D6E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28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B34063E-3E11-454B-BEAD-28BA60434741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228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28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BBA2774-20C1-4555-96C0-BD3D48E3E1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39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55E33F8-6F4C-4EC4-8B35-EE79CDC50812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239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39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811991-884C-47C7-80A2-87D5DA7F853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C378A6F-3781-41AA-A9D3-2AD0FB2EE3EC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57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58CDCB-15E5-4F4F-BF70-4F2C267441A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49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6C2489-FABF-45BD-84D5-4CA2CC9F8AA5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249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49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61FE332-5212-46BF-B547-A372DC89085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69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AD4446-7638-4C11-B26C-301D19CC6159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1269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69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54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55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B22BBEE-9740-48CB-8597-2ACAAC5AC3E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6F89ECE-2BEF-4FE8-BFC9-A850C4C769AE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68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68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DA5422B-7122-4FC3-9FC5-F84517C2560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78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5C321ED-38CD-4B13-9830-986E345BEFB0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78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78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97A3AB6-DC62-4E65-862C-B037446F362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88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3155E5-1189-4278-86E9-42DF9E62BE5B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88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88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3ADE0E5-6DC3-47B4-B354-C4CC900616C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25AE61F-E748-4AEE-9D5E-FEEC1BBD7D5E}" type="slidenum">
              <a:rPr lang="bg-BG" altLang="bg-BG" smtClean="0">
                <a:latin typeface="Arial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bg-BG" altLang="bg-BG" smtClean="0">
              <a:latin typeface="Arial" charset="0"/>
            </a:endParaRPr>
          </a:p>
        </p:txBody>
      </p:sp>
      <p:sp>
        <p:nvSpPr>
          <p:cNvPr id="798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621D0-51B8-4E12-98AC-7F742F963DD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437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04A68-9846-427C-9F2B-127F2EF12EA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27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3601-6C99-4E38-9071-22ED02D1DB61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2737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26A8-0640-4B0D-93D2-6E1E60B8F5E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73396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FC20-E9A8-483B-9B17-785BFF15FDB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351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3EC9-E63B-46FA-A357-C71ECB2B930F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7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412B1-9944-44AF-9A48-53E89C227175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1577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2F273-033D-4E92-85E6-BA4A49D34DE4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6631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A8B1B-98FC-4A97-A1AB-1D106D1E6C4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5081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BCBF-AEDD-44C3-885E-E250CE913373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6613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C79D-4480-4831-88C0-615034B4322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239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62EC-C11F-46D7-B938-AB5E3B3458BA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6064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incubator.apache.org/cordova/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0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85801" y="2066925"/>
            <a:ext cx="7467600" cy="19411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html { font-size: 62.5%; }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/*=10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px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*/</a:t>
            </a: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body { font-size: 1.4rem; } /* =14px */</a:t>
            </a: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h1   { font-size: 2.4rem; } /* =24px */</a:t>
            </a: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5801" y="4114800"/>
            <a:ext cx="7696199" cy="151028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300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	</a:t>
            </a:r>
            <a:r>
              <a:rPr lang="bg-BG" sz="2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Във 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всички случаи, когато търсим </a:t>
            </a:r>
            <a:r>
              <a:rPr lang="en-US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fluid layout</a:t>
            </a:r>
            <a:r>
              <a:rPr lang="en-US" sz="2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,</a:t>
            </a:r>
            <a:r>
              <a:rPr lang="bg-BG" sz="2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достатъчно 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гъвкав единицата “</a:t>
            </a:r>
            <a:r>
              <a:rPr lang="en-US" sz="2300" b="1" dirty="0" err="1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rem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” е идеалният избор. </a:t>
            </a:r>
            <a:endParaRPr lang="bg-BG" sz="23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542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72667" y="2349500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>
                <a:solidFill>
                  <a:schemeClr val="tx1"/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2400" dirty="0">
                <a:solidFill>
                  <a:schemeClr val="tx1"/>
                </a:solidFill>
                <a:ea typeface="SimSun" charset="-122"/>
                <a:cs typeface="Arial" charset="0"/>
              </a:rPr>
              <a:t>canvas</a:t>
            </a:r>
            <a:r>
              <a:rPr lang="ru-RU" sz="2400" b="1" dirty="0">
                <a:solidFill>
                  <a:schemeClr val="tx1"/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2400" dirty="0">
                <a:solidFill>
                  <a:schemeClr val="tx1"/>
                </a:solidFill>
                <a:ea typeface="SimSun" charset="-122"/>
                <a:cs typeface="Arial" charset="0"/>
              </a:rPr>
              <a:t>shapes</a:t>
            </a:r>
            <a:r>
              <a:rPr lang="ru-RU" sz="2400" b="1" dirty="0">
                <a:solidFill>
                  <a:schemeClr val="tx1"/>
                </a:solidFill>
                <a:ea typeface="SimSun" charset="-122"/>
                <a:cs typeface="Arial" charset="0"/>
              </a:rPr>
              <a:t>),</a:t>
            </a:r>
            <a:r>
              <a:rPr lang="en-US" sz="2400" b="1" dirty="0">
                <a:solidFill>
                  <a:schemeClr val="tx1"/>
                </a:solidFill>
                <a:ea typeface="SimSun" charset="-122"/>
                <a:cs typeface="Arial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ea typeface="SimSun" charset="-122"/>
                <a:cs typeface="Arial" charset="0"/>
              </a:rPr>
              <a:t>текст (</a:t>
            </a:r>
            <a:r>
              <a:rPr lang="ru-RU" sz="2400" dirty="0">
                <a:solidFill>
                  <a:schemeClr val="tx1"/>
                </a:solidFill>
                <a:ea typeface="SimSun" charset="-122"/>
                <a:cs typeface="Arial" charset="0"/>
              </a:rPr>
              <a:t>text</a:t>
            </a:r>
            <a:r>
              <a:rPr lang="ru-RU" sz="2400" b="1" dirty="0">
                <a:solidFill>
                  <a:schemeClr val="tx1"/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2400" dirty="0">
                <a:solidFill>
                  <a:schemeClr val="tx1"/>
                </a:solidFill>
                <a:ea typeface="SimSun" charset="-122"/>
                <a:cs typeface="Arial" charset="0"/>
              </a:rPr>
              <a:t>images</a:t>
            </a:r>
            <a:r>
              <a:rPr lang="ru-RU" sz="2400" b="1" dirty="0">
                <a:solidFill>
                  <a:schemeClr val="tx1"/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200" b="1" dirty="0">
              <a:solidFill>
                <a:schemeClr val="accent4">
                  <a:lumMod val="65000"/>
                  <a:lumOff val="35000"/>
                </a:schemeClr>
              </a:solidFill>
              <a:ea typeface="SimSun" charset="-122"/>
              <a:cs typeface="Arial" charset="0"/>
            </a:endParaRPr>
          </a:p>
        </p:txBody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685801" y="2900590"/>
            <a:ext cx="7848600" cy="255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</a:pPr>
            <a:r>
              <a:rPr lang="ru-RU" altLang="bg-BG" sz="2000" dirty="0" smtClean="0">
                <a:solidFill>
                  <a:schemeClr val="tx1"/>
                </a:solidFill>
                <a:latin typeface="Arial" charset="0"/>
              </a:rPr>
              <a:t>HTML5 </a:t>
            </a:r>
            <a:r>
              <a:rPr lang="ru-RU" altLang="bg-BG" sz="2000" dirty="0">
                <a:solidFill>
                  <a:schemeClr val="tx1"/>
                </a:solidFill>
                <a:latin typeface="Arial" charset="0"/>
              </a:rPr>
              <a:t>Canvas API—a e много интересна и занимателна страна на технологията, която позволява динамично да генерираме и рендираме графики, диаграми, картинки, и анимации. </a:t>
            </a:r>
            <a:endParaRPr lang="en-US" altLang="bg-BG" sz="2000" dirty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</a:pPr>
            <a:endParaRPr lang="en-US" altLang="bg-BG" sz="2000" dirty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bg-BG" sz="2000" dirty="0" smtClean="0">
                <a:solidFill>
                  <a:schemeClr val="tx1"/>
                </a:solidFill>
                <a:latin typeface="Arial" charset="0"/>
              </a:rPr>
              <a:t>Ще </a:t>
            </a:r>
            <a:r>
              <a:rPr lang="ru-RU" altLang="bg-BG" sz="2000" dirty="0">
                <a:solidFill>
                  <a:schemeClr val="tx1"/>
                </a:solidFill>
                <a:latin typeface="Arial" charset="0"/>
              </a:rPr>
              <a:t>се запознаем и с основите на rendering API, за създаване на графики, които после можем да скалираме и адаптираме към средата на браузъра. 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697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23850" y="836613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200" b="1" dirty="0">
              <a:solidFill>
                <a:schemeClr val="accent4">
                  <a:lumMod val="65000"/>
                  <a:lumOff val="35000"/>
                </a:schemeClr>
              </a:solidFill>
              <a:ea typeface="SimSun" charset="-122"/>
              <a:cs typeface="Arial" charset="0"/>
            </a:endParaRP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609600" y="2057400"/>
            <a:ext cx="8052299" cy="378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ru-RU" altLang="bg-BG" sz="2000" dirty="0"/>
              <a:t>концепцията за </a:t>
            </a:r>
            <a:r>
              <a:rPr lang="ru-RU" altLang="bg-BG" sz="2000" dirty="0" smtClean="0"/>
              <a:t>Canvas</a:t>
            </a:r>
            <a:r>
              <a:rPr lang="en-US" altLang="bg-BG" sz="2000" dirty="0" smtClean="0"/>
              <a:t> e</a:t>
            </a:r>
            <a:r>
              <a:rPr lang="ru-RU" altLang="bg-BG" sz="2000" dirty="0" smtClean="0"/>
              <a:t> </a:t>
            </a:r>
            <a:r>
              <a:rPr lang="ru-RU" altLang="bg-BG" sz="2000" dirty="0"/>
              <a:t>създадена в началото от А</a:t>
            </a:r>
            <a:r>
              <a:rPr lang="en-US" altLang="bg-BG" sz="2000" dirty="0" err="1"/>
              <a:t>pple</a:t>
            </a:r>
            <a:r>
              <a:rPr lang="en-US" altLang="bg-BG" sz="2000" dirty="0"/>
              <a:t> </a:t>
            </a:r>
            <a:r>
              <a:rPr lang="bg-BG" altLang="bg-BG" sz="2000" dirty="0"/>
              <a:t>за нуждите на </a:t>
            </a:r>
            <a:r>
              <a:rPr lang="en-US" altLang="bg-BG" sz="2000" dirty="0"/>
              <a:t>Mac OS X </a:t>
            </a:r>
            <a:r>
              <a:rPr lang="en-US" altLang="bg-BG" sz="2000" dirty="0" err="1"/>
              <a:t>WebKit</a:t>
            </a:r>
            <a:r>
              <a:rPr lang="bg-BG" altLang="bg-BG" sz="2000" dirty="0"/>
              <a:t> от създаване на </a:t>
            </a:r>
            <a:r>
              <a:rPr lang="en-US" altLang="bg-BG" sz="2000" i="1" dirty="0"/>
              <a:t>dashboard widgets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bg-BG" sz="2000" dirty="0" smtClean="0"/>
              <a:t>Canvas </a:t>
            </a:r>
            <a:r>
              <a:rPr lang="bg-BG" altLang="bg-BG" sz="2000" dirty="0"/>
              <a:t>всъщност е </a:t>
            </a:r>
            <a:r>
              <a:rPr lang="en-US" altLang="bg-BG" sz="2000" i="1" dirty="0"/>
              <a:t>bitmap canvas, </a:t>
            </a:r>
            <a:r>
              <a:rPr lang="bg-BG" altLang="bg-BG" sz="2000" i="1" dirty="0"/>
              <a:t>и финалният резултат не може да се скалира, както </a:t>
            </a:r>
            <a:r>
              <a:rPr lang="en-US" altLang="bg-BG" sz="2000" dirty="0"/>
              <a:t>Scalable Vector Graphic (SVG) </a:t>
            </a:r>
            <a:r>
              <a:rPr lang="bg-BG" altLang="bg-BG" sz="2000" dirty="0"/>
              <a:t>картинките могат</a:t>
            </a:r>
            <a:r>
              <a:rPr lang="en-US" altLang="bg-BG" sz="2000" dirty="0"/>
              <a:t>.</a:t>
            </a:r>
            <a:r>
              <a:rPr lang="bg-BG" altLang="bg-BG" sz="2000" dirty="0"/>
              <a:t> </a:t>
            </a:r>
            <a:endParaRPr lang="en-US" altLang="bg-BG" sz="2000" dirty="0" smtClean="0"/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bg-BG" altLang="bg-BG" sz="2000" dirty="0" smtClean="0"/>
              <a:t>Обектите</a:t>
            </a:r>
            <a:r>
              <a:rPr lang="bg-BG" altLang="bg-BG" sz="2000" dirty="0"/>
              <a:t>, нарисувани върху </a:t>
            </a:r>
            <a:r>
              <a:rPr lang="en-US" altLang="bg-BG" sz="2000" dirty="0"/>
              <a:t>canvas </a:t>
            </a:r>
            <a:r>
              <a:rPr lang="bg-BG" altLang="bg-BG" sz="2000" dirty="0"/>
              <a:t>не са част от </a:t>
            </a:r>
            <a:r>
              <a:rPr lang="en-US" altLang="bg-BG" sz="2000" dirty="0"/>
              <a:t>DOM </a:t>
            </a:r>
            <a:r>
              <a:rPr lang="bg-BG" altLang="bg-BG" sz="2000" dirty="0"/>
              <a:t>или който и да е друг </a:t>
            </a:r>
            <a:r>
              <a:rPr lang="en-US" altLang="bg-BG" sz="2000" dirty="0"/>
              <a:t>namespace</a:t>
            </a:r>
            <a:r>
              <a:rPr lang="bg-BG" altLang="bg-BG" sz="2000" dirty="0"/>
              <a:t> </a:t>
            </a:r>
            <a:r>
              <a:rPr lang="en-US" altLang="bg-BG" sz="2000" dirty="0"/>
              <a:t>—</a:t>
            </a:r>
            <a:r>
              <a:rPr lang="bg-BG" altLang="bg-BG" sz="2000" dirty="0"/>
              <a:t> нещо, което се смята за слабост. </a:t>
            </a:r>
            <a:endParaRPr lang="en-US" altLang="bg-BG" sz="2000" dirty="0" smtClean="0"/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n-US" altLang="bg-BG" sz="2000" dirty="0" smtClean="0"/>
              <a:t>SVG </a:t>
            </a:r>
            <a:r>
              <a:rPr lang="bg-BG" altLang="bg-BG" sz="2000" dirty="0"/>
              <a:t>картинките</a:t>
            </a:r>
            <a:r>
              <a:rPr lang="en-US" altLang="bg-BG" sz="2000" dirty="0"/>
              <a:t>, </a:t>
            </a:r>
            <a:r>
              <a:rPr lang="bg-BG" altLang="bg-BG" sz="2000" dirty="0"/>
              <a:t>от друга страна се мащабират “безкрайно” под различните резолюции и позволяват прихващания като клик на мишката и то точно къде е станало това.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953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754062" y="1981200"/>
            <a:ext cx="7551738" cy="378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bg-BG" altLang="bg-BG" sz="2000" i="1" dirty="0"/>
              <a:t>Но </a:t>
            </a:r>
            <a:r>
              <a:rPr lang="en-US" altLang="bg-BG" sz="2000" dirty="0"/>
              <a:t>HTML5 Canvas API </a:t>
            </a:r>
            <a:r>
              <a:rPr lang="bg-BG" altLang="bg-BG" sz="2000" dirty="0"/>
              <a:t>има 2 предимства, за които си струва да го използваме: </a:t>
            </a:r>
            <a:endParaRPr lang="en-US" altLang="bg-BG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g-BG" altLang="bg-BG" sz="2000" dirty="0" smtClean="0"/>
              <a:t>изпълнява </a:t>
            </a:r>
            <a:r>
              <a:rPr lang="bg-BG" altLang="bg-BG" sz="2000" dirty="0"/>
              <a:t>се добре тъй като не е нужно да съхранява обекти за всеки примитив, който се изрисува; </a:t>
            </a:r>
            <a:endParaRPr lang="en-US" altLang="bg-BG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bg-BG" altLang="bg-BG" sz="2000" dirty="0" smtClean="0"/>
              <a:t>лесно </a:t>
            </a:r>
            <a:r>
              <a:rPr lang="bg-BG" altLang="bg-BG" sz="2000" dirty="0"/>
              <a:t>е да се имплементира, на базата на много популярни двумерни </a:t>
            </a:r>
            <a:r>
              <a:rPr lang="en-US" altLang="bg-BG" sz="2000" dirty="0"/>
              <a:t>API</a:t>
            </a:r>
            <a:r>
              <a:rPr lang="bg-BG" altLang="bg-BG" sz="2000" dirty="0"/>
              <a:t>-та за рисуване, познати от другите езици за програмиране.</a:t>
            </a:r>
            <a:r>
              <a:rPr lang="en-US" altLang="bg-BG" sz="2000" dirty="0"/>
              <a:t>”</a:t>
            </a:r>
            <a:br>
              <a:rPr lang="en-US" altLang="bg-BG" sz="2000" dirty="0"/>
            </a:br>
            <a:endParaRPr lang="en-US" altLang="bg-BG" sz="20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bg-BG" altLang="bg-BG" sz="2000" dirty="0" smtClean="0"/>
              <a:t>Когато използва</a:t>
            </a:r>
            <a:r>
              <a:rPr lang="bg-BG" altLang="bg-BG" sz="2000" dirty="0"/>
              <a:t>м</a:t>
            </a:r>
            <a:r>
              <a:rPr lang="bg-BG" altLang="bg-BG" sz="2000" dirty="0" smtClean="0"/>
              <a:t>е </a:t>
            </a:r>
            <a:r>
              <a:rPr lang="en-US" altLang="bg-BG" sz="2000" b="1" dirty="0" smtClean="0"/>
              <a:t>canvas </a:t>
            </a:r>
            <a:r>
              <a:rPr lang="bg-BG" altLang="bg-BG" sz="2000" b="1" dirty="0" smtClean="0"/>
              <a:t>елемента в уеб страницата се създава правоъгълна област с размери по подразбиране </a:t>
            </a:r>
            <a:r>
              <a:rPr lang="en-US" altLang="bg-BG" sz="2000" dirty="0" smtClean="0"/>
              <a:t>300 </a:t>
            </a:r>
            <a:r>
              <a:rPr lang="en-US" altLang="bg-BG" sz="2000" dirty="0" err="1" smtClean="0"/>
              <a:t>px</a:t>
            </a:r>
            <a:r>
              <a:rPr lang="en-US" altLang="bg-BG" sz="2000" dirty="0" smtClean="0"/>
              <a:t> </a:t>
            </a:r>
            <a:r>
              <a:rPr lang="bg-BG" altLang="bg-BG" sz="2000" dirty="0" smtClean="0"/>
              <a:t>широка и 1</a:t>
            </a:r>
            <a:r>
              <a:rPr lang="en-US" altLang="bg-BG" sz="2000" dirty="0" smtClean="0"/>
              <a:t>50 </a:t>
            </a:r>
            <a:r>
              <a:rPr lang="en-US" altLang="bg-BG" sz="2000" dirty="0" err="1" smtClean="0"/>
              <a:t>px</a:t>
            </a:r>
            <a:r>
              <a:rPr lang="en-US" altLang="bg-BG" sz="2000" dirty="0" smtClean="0"/>
              <a:t> </a:t>
            </a:r>
            <a:r>
              <a:rPr lang="bg-BG" altLang="bg-BG" sz="2000" dirty="0" smtClean="0"/>
              <a:t>висока</a:t>
            </a:r>
            <a:r>
              <a:rPr lang="en-US" altLang="bg-BG" sz="2000" dirty="0" smtClean="0"/>
              <a:t>,</a:t>
            </a:r>
            <a:r>
              <a:rPr lang="bg-BG" altLang="bg-BG" sz="2000" dirty="0" smtClean="0"/>
              <a:t> която може да се промени като се зададат и други атрибути.</a:t>
            </a:r>
            <a:endParaRPr lang="bg-BG" altLang="bg-BG" sz="2000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777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4787900" y="1981200"/>
            <a:ext cx="3673475" cy="47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/>
            <a:r>
              <a:rPr lang="en-US" altLang="bg-BG" sz="2400" b="1" dirty="0"/>
              <a:t>&lt;canvas&gt;&lt;/canvas&gt;</a:t>
            </a:r>
            <a:endParaRPr lang="bg-BG" altLang="bg-BG" sz="2400" b="1" dirty="0"/>
          </a:p>
          <a:p>
            <a:pPr eaLnBrk="1" hangingPunct="1"/>
            <a:endParaRPr lang="bg-BG" altLang="bg-BG" sz="2400" b="1" dirty="0"/>
          </a:p>
          <a:p>
            <a:pPr eaLnBrk="1" hangingPunct="1"/>
            <a:r>
              <a:rPr lang="bg-BG" altLang="bg-BG" sz="2400" b="1" dirty="0"/>
              <a:t>/* за браузъри, които не го поддържат задавайте пояснения:</a:t>
            </a:r>
            <a:br>
              <a:rPr lang="bg-BG" altLang="bg-BG" sz="2400" b="1" dirty="0"/>
            </a:br>
            <a:r>
              <a:rPr lang="en-US" altLang="bg-BG" sz="2200" b="1" dirty="0"/>
              <a:t>&lt;canvas&gt;</a:t>
            </a:r>
          </a:p>
          <a:p>
            <a:pPr eaLnBrk="1" hangingPunct="1"/>
            <a:r>
              <a:rPr lang="en-US" altLang="bg-BG" sz="2200" dirty="0"/>
              <a:t>O</a:t>
            </a:r>
            <a:r>
              <a:rPr lang="bg-BG" altLang="bg-BG" sz="2200" dirty="0"/>
              <a:t>бновете своя браузър, </a:t>
            </a:r>
            <a:br>
              <a:rPr lang="bg-BG" altLang="bg-BG" sz="2200" dirty="0"/>
            </a:br>
            <a:r>
              <a:rPr lang="bg-BG" altLang="bg-BG" sz="2200" dirty="0"/>
              <a:t>да се насладите на </a:t>
            </a:r>
            <a:r>
              <a:rPr lang="en-US" altLang="bg-BG" sz="2200" dirty="0"/>
              <a:t>canvas</a:t>
            </a:r>
            <a:r>
              <a:rPr lang="bg-BG" altLang="bg-BG" sz="2200" dirty="0"/>
              <a:t> </a:t>
            </a:r>
            <a:r>
              <a:rPr lang="en-US" altLang="bg-BG" sz="2200" dirty="0"/>
              <a:t>e</a:t>
            </a:r>
            <a:r>
              <a:rPr lang="bg-BG" altLang="bg-BG" sz="2200" dirty="0"/>
              <a:t>фектите</a:t>
            </a:r>
            <a:r>
              <a:rPr lang="en-US" altLang="bg-BG" sz="2200" dirty="0"/>
              <a:t>!</a:t>
            </a:r>
          </a:p>
          <a:p>
            <a:pPr eaLnBrk="1" hangingPunct="1"/>
            <a:r>
              <a:rPr lang="en-US" altLang="bg-BG" sz="2200" b="1" dirty="0"/>
              <a:t>&lt;/canvas&gt;</a:t>
            </a:r>
            <a:r>
              <a:rPr lang="bg-BG" altLang="bg-BG" sz="2400" b="1" dirty="0"/>
              <a:t/>
            </a:r>
            <a:br>
              <a:rPr lang="bg-BG" altLang="bg-BG" sz="2400" b="1" dirty="0"/>
            </a:br>
            <a:r>
              <a:rPr lang="bg-BG" altLang="bg-BG" sz="2400" b="1" dirty="0"/>
              <a:t>*/</a:t>
            </a:r>
          </a:p>
          <a:p>
            <a:pPr eaLnBrk="1" hangingPunct="1"/>
            <a:endParaRPr lang="bg-BG" altLang="bg-BG" sz="2400" b="1" dirty="0"/>
          </a:p>
          <a:p>
            <a:pPr eaLnBrk="1" hangingPunct="1"/>
            <a:endParaRPr lang="bg-BG" altLang="bg-BG" sz="2400" dirty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9" t="30400" r="46899" b="27200"/>
          <a:stretch>
            <a:fillRect/>
          </a:stretch>
        </p:blipFill>
        <p:spPr bwMode="auto">
          <a:xfrm>
            <a:off x="687388" y="1981200"/>
            <a:ext cx="396081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246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0221" r="33376" b="21832"/>
          <a:stretch/>
        </p:blipFill>
        <p:spPr bwMode="auto">
          <a:xfrm>
            <a:off x="838201" y="1981201"/>
            <a:ext cx="7543800" cy="377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3003688" y="5446529"/>
            <a:ext cx="5378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>
                <a:solidFill>
                  <a:srgbClr val="293A4C"/>
                </a:solidFill>
              </a:rPr>
              <a:t>http://www.w3schools.com/html/html5_canvas.asp</a:t>
            </a:r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5039452" y="4343400"/>
            <a:ext cx="3513137" cy="8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 eaLnBrk="1" hangingPunct="1"/>
            <a:r>
              <a:rPr lang="bg-BG" altLang="bg-BG" sz="2300" i="1" dirty="0"/>
              <a:t>Чертане на фигури и линии</a:t>
            </a:r>
            <a:endParaRPr lang="bg-BG" altLang="bg-BG" sz="2400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634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747146" y="2743200"/>
            <a:ext cx="3948112" cy="2264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FontTx/>
              <a:buChar char="-"/>
            </a:pPr>
            <a:r>
              <a:rPr lang="bg-BG" altLang="bg-BG" sz="2300" i="1" dirty="0"/>
              <a:t> </a:t>
            </a:r>
            <a:r>
              <a:rPr lang="bg-BG" altLang="bg-BG" sz="2300" dirty="0"/>
              <a:t>Използване</a:t>
            </a:r>
            <a:r>
              <a:rPr lang="bg-BG" altLang="bg-BG" sz="2300" i="1" dirty="0"/>
              <a:t> на </a:t>
            </a:r>
            <a:r>
              <a:rPr lang="en-US" altLang="bg-BG" sz="2300" i="1" dirty="0" err="1"/>
              <a:t>javascript</a:t>
            </a:r>
            <a:r>
              <a:rPr lang="en-US" altLang="bg-BG" sz="2300" i="1" dirty="0"/>
              <a:t> </a:t>
            </a:r>
            <a:r>
              <a:rPr lang="bg-BG" altLang="bg-BG" sz="2300" i="1" dirty="0"/>
              <a:t>функция за рисуване на диагонал</a:t>
            </a:r>
          </a:p>
          <a:p>
            <a:pPr eaLnBrk="1" hangingPunct="1">
              <a:buFontTx/>
              <a:buChar char="-"/>
            </a:pPr>
            <a:r>
              <a:rPr lang="bg-BG" altLang="bg-BG" sz="2400" dirty="0"/>
              <a:t> Използване на трансформации за същата линия</a:t>
            </a:r>
            <a:endParaRPr lang="bg-BG" altLang="bg-BG" sz="2300" i="1" dirty="0"/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9" t="14400" r="33852" b="24802"/>
          <a:stretch>
            <a:fillRect/>
          </a:stretch>
        </p:blipFill>
        <p:spPr bwMode="auto">
          <a:xfrm>
            <a:off x="4725738" y="2420283"/>
            <a:ext cx="3621088" cy="33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886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838200" y="2514600"/>
            <a:ext cx="4267200" cy="18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FontTx/>
              <a:buChar char="-"/>
            </a:pPr>
            <a:r>
              <a:rPr lang="bg-BG" altLang="bg-BG" sz="2300" i="1" dirty="0"/>
              <a:t> </a:t>
            </a:r>
            <a:r>
              <a:rPr lang="bg-BG" altLang="bg-BG" sz="2300" dirty="0"/>
              <a:t>Работа с пътища (</a:t>
            </a:r>
            <a:r>
              <a:rPr lang="en-US" altLang="bg-BG" sz="2300" dirty="0"/>
              <a:t>Paths</a:t>
            </a:r>
            <a:r>
              <a:rPr lang="bg-BG" altLang="bg-BG" sz="2300" dirty="0"/>
              <a:t>)</a:t>
            </a:r>
            <a:r>
              <a:rPr lang="en-US" altLang="bg-BG" sz="2300" dirty="0"/>
              <a:t/>
            </a:r>
            <a:br>
              <a:rPr lang="en-US" altLang="bg-BG" sz="2300" dirty="0"/>
            </a:br>
            <a:r>
              <a:rPr lang="en-US" altLang="bg-BG" sz="2300" dirty="0"/>
              <a:t> </a:t>
            </a:r>
            <a:r>
              <a:rPr lang="en-US" altLang="bg-BG" sz="2300" b="1" dirty="0" err="1"/>
              <a:t>lineJoin</a:t>
            </a:r>
            <a:r>
              <a:rPr lang="en-US" altLang="bg-BG" sz="2300" dirty="0"/>
              <a:t>:  bevel, miter </a:t>
            </a:r>
            <a:r>
              <a:rPr lang="bg-BG" altLang="bg-BG" sz="2300" dirty="0"/>
              <a:t>или </a:t>
            </a:r>
            <a:r>
              <a:rPr lang="en-US" altLang="bg-BG" sz="2300" dirty="0"/>
              <a:t>round</a:t>
            </a:r>
          </a:p>
          <a:p>
            <a:pPr eaLnBrk="1" hangingPunct="1"/>
            <a:r>
              <a:rPr lang="en-US" altLang="bg-BG" sz="2300" dirty="0"/>
              <a:t> </a:t>
            </a:r>
            <a:r>
              <a:rPr lang="en-US" altLang="bg-BG" sz="2300" b="1" dirty="0" err="1"/>
              <a:t>lineCap</a:t>
            </a:r>
            <a:r>
              <a:rPr lang="en-US" altLang="bg-BG" sz="2300" dirty="0"/>
              <a:t>: butt square, </a:t>
            </a:r>
            <a:r>
              <a:rPr lang="bg-BG" altLang="bg-BG" sz="2300" dirty="0"/>
              <a:t>или </a:t>
            </a:r>
            <a:r>
              <a:rPr lang="en-US" altLang="bg-BG" sz="2300" dirty="0"/>
              <a:t>round</a:t>
            </a:r>
            <a:endParaRPr lang="bg-BG" altLang="bg-BG" sz="2300" dirty="0"/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9" t="36000" r="43301" b="28801"/>
          <a:stretch>
            <a:fillRect/>
          </a:stretch>
        </p:blipFill>
        <p:spPr bwMode="auto">
          <a:xfrm>
            <a:off x="4724400" y="2057400"/>
            <a:ext cx="373662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842554" y="4378829"/>
            <a:ext cx="388184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bg-BG" sz="2300" b="1" i="1" dirty="0"/>
              <a:t>Quadratic </a:t>
            </a:r>
            <a:r>
              <a:rPr lang="bg-BG" altLang="bg-BG" sz="2300" b="1" i="1" dirty="0"/>
              <a:t>крива: </a:t>
            </a:r>
            <a:r>
              <a:rPr lang="bg-BG" altLang="bg-BG" sz="2300" i="1" dirty="0"/>
              <a:t>начало</a:t>
            </a:r>
            <a:r>
              <a:rPr lang="en-US" altLang="bg-BG" sz="2300" i="1" dirty="0"/>
              <a:t>, </a:t>
            </a:r>
            <a:r>
              <a:rPr lang="bg-BG" altLang="bg-BG" sz="2300" i="1" dirty="0"/>
              <a:t>край</a:t>
            </a:r>
            <a:r>
              <a:rPr lang="en-US" altLang="bg-BG" sz="2300" i="1" dirty="0"/>
              <a:t>, </a:t>
            </a:r>
            <a:r>
              <a:rPr lang="bg-BG" altLang="bg-BG" sz="2300" i="1" dirty="0"/>
              <a:t>и контролни точки</a:t>
            </a:r>
            <a:endParaRPr lang="en-US" altLang="bg-BG" sz="2300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328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796427" y="2338387"/>
            <a:ext cx="3033712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FontTx/>
              <a:buChar char="-"/>
            </a:pPr>
            <a:r>
              <a:rPr lang="bg-BG" altLang="bg-BG" sz="2300" i="1" dirty="0"/>
              <a:t> </a:t>
            </a:r>
            <a:r>
              <a:rPr lang="bg-BG" altLang="bg-BG" sz="2300" dirty="0"/>
              <a:t>Работа с криви</a:t>
            </a:r>
            <a:r>
              <a:rPr lang="en-US" altLang="bg-BG" sz="2300" dirty="0"/>
              <a:t/>
            </a:r>
            <a:br>
              <a:rPr lang="en-US" altLang="bg-BG" sz="2300" dirty="0"/>
            </a:br>
            <a:endParaRPr lang="bg-BG" altLang="bg-BG" sz="2300" dirty="0"/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9" t="36000" r="43301" b="28801"/>
          <a:stretch>
            <a:fillRect/>
          </a:stretch>
        </p:blipFill>
        <p:spPr bwMode="auto">
          <a:xfrm>
            <a:off x="3830139" y="1981200"/>
            <a:ext cx="4506822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836908" y="2753737"/>
            <a:ext cx="295275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bg-BG" sz="2400" b="1" i="1" dirty="0"/>
              <a:t>Quadratic </a:t>
            </a:r>
            <a:r>
              <a:rPr lang="bg-BG" altLang="bg-BG" sz="2400" b="1" i="1" dirty="0"/>
              <a:t>крива:</a:t>
            </a:r>
            <a:br>
              <a:rPr lang="bg-BG" altLang="bg-BG" sz="2400" b="1" i="1" dirty="0"/>
            </a:br>
            <a:r>
              <a:rPr lang="bg-BG" altLang="bg-BG" sz="2400" i="1" dirty="0"/>
              <a:t>начало</a:t>
            </a:r>
            <a:r>
              <a:rPr lang="en-US" altLang="bg-BG" sz="2400" i="1" dirty="0"/>
              <a:t>, </a:t>
            </a:r>
            <a:r>
              <a:rPr lang="bg-BG" altLang="bg-BG" sz="2400" i="1" dirty="0"/>
              <a:t>край</a:t>
            </a:r>
            <a:r>
              <a:rPr lang="en-US" altLang="bg-BG" sz="2400" i="1" dirty="0"/>
              <a:t>, </a:t>
            </a:r>
            <a:r>
              <a:rPr lang="bg-BG" altLang="bg-BG" sz="2400" i="1" dirty="0"/>
              <a:t>и</a:t>
            </a:r>
            <a:br>
              <a:rPr lang="bg-BG" altLang="bg-BG" sz="2400" i="1" dirty="0"/>
            </a:br>
            <a:r>
              <a:rPr lang="bg-BG" altLang="bg-BG" sz="2400" i="1" dirty="0"/>
              <a:t>контролни точки</a:t>
            </a:r>
          </a:p>
          <a:p>
            <a:pPr eaLnBrk="1" hangingPunct="1"/>
            <a:endParaRPr lang="bg-BG" altLang="bg-BG" sz="2400" i="1" dirty="0"/>
          </a:p>
          <a:p>
            <a:pPr eaLnBrk="1" hangingPunct="1"/>
            <a:r>
              <a:rPr lang="bg-BG" altLang="bg-BG" sz="2400" i="1" dirty="0"/>
              <a:t>Други възможни криви са: </a:t>
            </a:r>
            <a:r>
              <a:rPr lang="en-US" altLang="bg-BG" sz="2400" b="1" dirty="0"/>
              <a:t> </a:t>
            </a:r>
            <a:r>
              <a:rPr lang="en-US" altLang="bg-BG" sz="2400" b="1" dirty="0" err="1"/>
              <a:t>bezierCurveTo</a:t>
            </a:r>
            <a:r>
              <a:rPr lang="en-US" altLang="bg-BG" sz="2400" b="1" dirty="0"/>
              <a:t>, </a:t>
            </a:r>
            <a:r>
              <a:rPr lang="en-US" altLang="bg-BG" sz="2400" b="1" dirty="0" err="1"/>
              <a:t>arcTo</a:t>
            </a:r>
            <a:r>
              <a:rPr lang="en-US" altLang="bg-BG" sz="2400" b="1" dirty="0"/>
              <a:t>, </a:t>
            </a:r>
            <a:r>
              <a:rPr lang="bg-BG" altLang="bg-BG" sz="2400" b="1" dirty="0"/>
              <a:t>и </a:t>
            </a:r>
            <a:r>
              <a:rPr lang="en-US" altLang="bg-BG" sz="2400" b="1" dirty="0"/>
              <a:t>arc.</a:t>
            </a:r>
            <a:endParaRPr lang="en-US" altLang="bg-BG" sz="2400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26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754062" y="1905000"/>
            <a:ext cx="7627938" cy="415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FontTx/>
              <a:buChar char="-"/>
            </a:pPr>
            <a:r>
              <a:rPr lang="bg-BG" altLang="bg-BG" sz="2200" i="1" dirty="0"/>
              <a:t> </a:t>
            </a:r>
            <a:r>
              <a:rPr lang="bg-BG" altLang="bg-BG" sz="2200" dirty="0"/>
              <a:t>Вмъкване на картинка в </a:t>
            </a:r>
            <a:r>
              <a:rPr lang="en-US" altLang="bg-BG" sz="2200" dirty="0"/>
              <a:t>Canvas</a:t>
            </a:r>
            <a:br>
              <a:rPr lang="en-US" altLang="bg-BG" sz="2200" dirty="0"/>
            </a:br>
            <a:r>
              <a:rPr lang="en-US" altLang="bg-BG" sz="2200" dirty="0"/>
              <a:t>- </a:t>
            </a:r>
            <a:r>
              <a:rPr lang="bg-BG" altLang="bg-BG" sz="2200" dirty="0"/>
              <a:t>Използване на градиенти</a:t>
            </a:r>
            <a:br>
              <a:rPr lang="bg-BG" altLang="bg-BG" sz="2200" dirty="0"/>
            </a:br>
            <a:r>
              <a:rPr lang="bg-BG" altLang="bg-BG" sz="2200" dirty="0"/>
              <a:t>- Използване на </a:t>
            </a:r>
            <a:r>
              <a:rPr lang="en-US" altLang="bg-BG" sz="2200" dirty="0"/>
              <a:t>Background Patterns</a:t>
            </a:r>
            <a:endParaRPr lang="bg-BG" altLang="bg-BG" sz="2200" dirty="0"/>
          </a:p>
          <a:p>
            <a:pPr eaLnBrk="1" hangingPunct="1">
              <a:buFontTx/>
              <a:buChar char="-"/>
            </a:pPr>
            <a:r>
              <a:rPr lang="bg-BG" altLang="bg-BG" sz="2200" dirty="0"/>
              <a:t> Мащабиране</a:t>
            </a:r>
          </a:p>
          <a:p>
            <a:pPr eaLnBrk="1" hangingPunct="1">
              <a:buFontTx/>
              <a:buChar char="-"/>
            </a:pPr>
            <a:r>
              <a:rPr lang="bg-BG" altLang="bg-BG" sz="2200" dirty="0"/>
              <a:t>Използване на </a:t>
            </a:r>
            <a:r>
              <a:rPr lang="en-US" altLang="bg-BG" sz="2200" dirty="0"/>
              <a:t>Canvas Transforms</a:t>
            </a:r>
            <a:r>
              <a:rPr lang="bg-BG" altLang="bg-BG" sz="2200" dirty="0"/>
              <a:t> – операции и на завъртане </a:t>
            </a:r>
            <a:r>
              <a:rPr lang="en-US" altLang="bg-BG" sz="2200" b="1" dirty="0" err="1"/>
              <a:t>context.rotate</a:t>
            </a:r>
            <a:r>
              <a:rPr lang="en-US" altLang="bg-BG" sz="2200" b="1" dirty="0"/>
              <a:t>(angle) </a:t>
            </a:r>
            <a:endParaRPr lang="bg-BG" altLang="bg-BG" sz="2200" b="1" dirty="0"/>
          </a:p>
          <a:p>
            <a:pPr eaLnBrk="1" hangingPunct="1"/>
            <a:r>
              <a:rPr lang="bg-BG" altLang="bg-BG" sz="2200" b="1" dirty="0"/>
              <a:t>		</a:t>
            </a:r>
            <a:r>
              <a:rPr lang="en-US" altLang="bg-BG" sz="2200" i="1" dirty="0" err="1" smtClean="0">
                <a:solidFill>
                  <a:srgbClr val="002060"/>
                </a:solidFill>
              </a:rPr>
              <a:t>context.save</a:t>
            </a:r>
            <a:r>
              <a:rPr lang="en-US" altLang="bg-BG" sz="2200" i="1" dirty="0">
                <a:solidFill>
                  <a:srgbClr val="002060"/>
                </a:solidFill>
              </a:rPr>
              <a:t>();</a:t>
            </a:r>
          </a:p>
          <a:p>
            <a:pPr eaLnBrk="1" hangingPunct="1"/>
            <a:r>
              <a:rPr lang="bg-BG" altLang="bg-BG" sz="2200" i="1" dirty="0">
                <a:solidFill>
                  <a:srgbClr val="002060"/>
                </a:solidFill>
              </a:rPr>
              <a:t>		</a:t>
            </a:r>
            <a:r>
              <a:rPr lang="en-US" altLang="bg-BG" sz="2200" i="1" dirty="0" smtClean="0">
                <a:solidFill>
                  <a:srgbClr val="002060"/>
                </a:solidFill>
              </a:rPr>
              <a:t>// </a:t>
            </a:r>
            <a:r>
              <a:rPr lang="bg-BG" altLang="bg-BG" sz="2200" i="1" dirty="0">
                <a:solidFill>
                  <a:srgbClr val="002060"/>
                </a:solidFill>
              </a:rPr>
              <a:t>ъгъл на завъртане в радиани</a:t>
            </a:r>
            <a:endParaRPr lang="en-US" altLang="bg-BG" sz="2200" i="1" dirty="0">
              <a:solidFill>
                <a:srgbClr val="002060"/>
              </a:solidFill>
            </a:endParaRPr>
          </a:p>
          <a:p>
            <a:pPr eaLnBrk="1" hangingPunct="1"/>
            <a:r>
              <a:rPr lang="bg-BG" altLang="bg-BG" sz="2200" i="1" dirty="0">
                <a:solidFill>
                  <a:srgbClr val="002060"/>
                </a:solidFill>
              </a:rPr>
              <a:t>		</a:t>
            </a:r>
            <a:r>
              <a:rPr lang="en-US" altLang="bg-BG" sz="2200" i="1" dirty="0" err="1" smtClean="0">
                <a:solidFill>
                  <a:srgbClr val="002060"/>
                </a:solidFill>
              </a:rPr>
              <a:t>context.rotate</a:t>
            </a:r>
            <a:r>
              <a:rPr lang="en-US" altLang="bg-BG" sz="2200" i="1" dirty="0" smtClean="0">
                <a:solidFill>
                  <a:srgbClr val="002060"/>
                </a:solidFill>
              </a:rPr>
              <a:t>(1.57</a:t>
            </a:r>
            <a:r>
              <a:rPr lang="en-US" altLang="bg-BG" sz="2200" i="1" dirty="0">
                <a:solidFill>
                  <a:srgbClr val="002060"/>
                </a:solidFill>
              </a:rPr>
              <a:t>);</a:t>
            </a:r>
          </a:p>
          <a:p>
            <a:pPr eaLnBrk="1" hangingPunct="1"/>
            <a:r>
              <a:rPr lang="bg-BG" altLang="bg-BG" sz="2200" i="1" dirty="0">
                <a:solidFill>
                  <a:srgbClr val="002060"/>
                </a:solidFill>
              </a:rPr>
              <a:t>		</a:t>
            </a:r>
            <a:r>
              <a:rPr lang="fr-FR" altLang="bg-BG" sz="2200" i="1" dirty="0" err="1" smtClean="0">
                <a:solidFill>
                  <a:srgbClr val="002060"/>
                </a:solidFill>
              </a:rPr>
              <a:t>context.drawImage</a:t>
            </a:r>
            <a:r>
              <a:rPr lang="fr-FR" altLang="bg-BG" sz="2200" i="1" dirty="0" smtClean="0">
                <a:solidFill>
                  <a:srgbClr val="002060"/>
                </a:solidFill>
              </a:rPr>
              <a:t>(</a:t>
            </a:r>
            <a:r>
              <a:rPr lang="fr-FR" altLang="bg-BG" sz="2200" i="1" dirty="0" err="1" smtClean="0">
                <a:solidFill>
                  <a:srgbClr val="002060"/>
                </a:solidFill>
              </a:rPr>
              <a:t>myImage</a:t>
            </a:r>
            <a:r>
              <a:rPr lang="fr-FR" altLang="bg-BG" sz="2200" i="1" dirty="0">
                <a:solidFill>
                  <a:srgbClr val="002060"/>
                </a:solidFill>
              </a:rPr>
              <a:t>, 0, </a:t>
            </a:r>
            <a:r>
              <a:rPr lang="fr-FR" altLang="bg-BG" sz="2200" i="1" dirty="0" smtClean="0">
                <a:solidFill>
                  <a:srgbClr val="002060"/>
                </a:solidFill>
              </a:rPr>
              <a:t>0,100,100</a:t>
            </a:r>
            <a:r>
              <a:rPr lang="fr-FR" altLang="bg-BG" sz="2200" i="1" dirty="0">
                <a:solidFill>
                  <a:srgbClr val="002060"/>
                </a:solidFill>
              </a:rPr>
              <a:t>);</a:t>
            </a:r>
          </a:p>
          <a:p>
            <a:pPr eaLnBrk="1" hangingPunct="1"/>
            <a:r>
              <a:rPr lang="bg-BG" altLang="bg-BG" sz="2200" i="1" dirty="0">
                <a:solidFill>
                  <a:srgbClr val="002060"/>
                </a:solidFill>
              </a:rPr>
              <a:t>		</a:t>
            </a:r>
            <a:r>
              <a:rPr lang="en-US" altLang="bg-BG" sz="2200" i="1" dirty="0" err="1" smtClean="0">
                <a:solidFill>
                  <a:srgbClr val="002060"/>
                </a:solidFill>
              </a:rPr>
              <a:t>context.restore</a:t>
            </a:r>
            <a:r>
              <a:rPr lang="en-US" altLang="bg-BG" sz="2200" i="1" dirty="0">
                <a:solidFill>
                  <a:srgbClr val="002060"/>
                </a:solidFill>
              </a:rPr>
              <a:t>(); </a:t>
            </a:r>
            <a:br>
              <a:rPr lang="en-US" altLang="bg-BG" sz="2200" i="1" dirty="0">
                <a:solidFill>
                  <a:srgbClr val="002060"/>
                </a:solidFill>
              </a:rPr>
            </a:br>
            <a:endParaRPr lang="bg-BG" altLang="bg-BG" sz="2200" i="1" dirty="0">
              <a:solidFill>
                <a:srgbClr val="00206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4353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48894" y="2209800"/>
            <a:ext cx="7292975" cy="3586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812800" indent="-808038" eaLnBrk="1" hangingPunct="1">
              <a:lnSpc>
                <a:spcPct val="90000"/>
              </a:lnSpc>
              <a:spcBef>
                <a:spcPts val="650"/>
              </a:spcBef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HTML5 –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още информация</a:t>
            </a:r>
            <a:b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</a:br>
            <a:endParaRPr lang="bg-BG" sz="2000" b="1" dirty="0">
              <a:solidFill>
                <a:schemeClr val="tx1"/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812800" indent="-808038" eaLnBrk="1" hangingPunct="1">
              <a:lnSpc>
                <a:spcPct val="90000"/>
              </a:lnSpc>
              <a:spcBef>
                <a:spcPts val="650"/>
              </a:spcBef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000" b="1" dirty="0" err="1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jQuery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в примери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 </a:t>
            </a:r>
            <a:b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</a:b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812800" indent="-808038" eaLnBrk="1" hangingPunct="1">
              <a:lnSpc>
                <a:spcPct val="90000"/>
              </a:lnSpc>
              <a:spcBef>
                <a:spcPts val="650"/>
              </a:spcBef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000" b="1" dirty="0" err="1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jQuery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компоненти </a:t>
            </a:r>
            <a:b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</a:br>
            <a:endParaRPr lang="bg-BG" sz="2000" b="1" dirty="0">
              <a:solidFill>
                <a:schemeClr val="tx1"/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812800" indent="-808038" eaLnBrk="1" hangingPunct="1">
              <a:lnSpc>
                <a:spcPct val="90000"/>
              </a:lnSpc>
              <a:spcBef>
                <a:spcPts val="650"/>
              </a:spcBef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Работа с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XML (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примери) 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812800" indent="-808038" eaLnBrk="1" hangingPunct="1">
              <a:lnSpc>
                <a:spcPct val="90000"/>
              </a:lnSpc>
              <a:spcBef>
                <a:spcPts val="650"/>
              </a:spcBef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812800" indent="-808038" eaLnBrk="1" hangingPunct="1">
              <a:lnSpc>
                <a:spcPct val="90000"/>
              </a:lnSpc>
              <a:spcBef>
                <a:spcPts val="650"/>
              </a:spcBef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O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бектно-ориентиран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CSS </a:t>
            </a: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</a:b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812800" indent="-808038" eaLnBrk="1" hangingPunct="1">
              <a:lnSpc>
                <a:spcPct val="90000"/>
              </a:lnSpc>
              <a:spcBef>
                <a:spcPts val="650"/>
              </a:spcBef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Литература / Полезни връзки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68713" y="685800"/>
            <a:ext cx="7653338" cy="854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СЪДЪРЖАНИЕ</a:t>
            </a:r>
          </a:p>
        </p:txBody>
      </p:sp>
    </p:spTree>
    <p:extLst>
      <p:ext uri="{BB962C8B-B14F-4D97-AF65-F5344CB8AC3E}">
        <p14:creationId xmlns:p14="http://schemas.microsoft.com/office/powerpoint/2010/main" val="25373153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609600" y="2057400"/>
            <a:ext cx="8389937" cy="192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buFontTx/>
              <a:buChar char="-"/>
            </a:pPr>
            <a:r>
              <a:rPr lang="bg-BG" altLang="bg-BG" sz="2300" dirty="0"/>
              <a:t> </a:t>
            </a:r>
            <a:r>
              <a:rPr lang="bg-BG" altLang="bg-BG" sz="2400" dirty="0"/>
              <a:t>Използване на </a:t>
            </a:r>
            <a:r>
              <a:rPr lang="en-US" altLang="bg-BG" sz="2400" b="1" dirty="0"/>
              <a:t>Canvas Text</a:t>
            </a:r>
          </a:p>
          <a:p>
            <a:pPr eaLnBrk="1" hangingPunct="1">
              <a:buFontTx/>
              <a:buChar char="-"/>
            </a:pPr>
            <a:endParaRPr lang="en-US" altLang="bg-BG" sz="2400" b="1" dirty="0"/>
          </a:p>
          <a:p>
            <a:pPr lvl="4" eaLnBrk="1" hangingPunct="1"/>
            <a:r>
              <a:rPr lang="en-US" altLang="bg-BG" sz="2400" b="1" dirty="0" err="1"/>
              <a:t>fillText</a:t>
            </a:r>
            <a:r>
              <a:rPr lang="en-US" altLang="bg-BG" sz="2400" dirty="0"/>
              <a:t> (text, x, y, </a:t>
            </a:r>
            <a:r>
              <a:rPr lang="en-US" altLang="bg-BG" sz="2400" dirty="0" err="1"/>
              <a:t>maxwidth</a:t>
            </a:r>
            <a:r>
              <a:rPr lang="en-US" altLang="bg-BG" sz="2400" dirty="0"/>
              <a:t>)</a:t>
            </a:r>
          </a:p>
          <a:p>
            <a:pPr lvl="4" eaLnBrk="1" hangingPunct="1"/>
            <a:r>
              <a:rPr lang="en-US" altLang="bg-BG" sz="2400" b="1" dirty="0" err="1"/>
              <a:t>strokeText</a:t>
            </a:r>
            <a:r>
              <a:rPr lang="en-US" altLang="bg-BG" sz="2400" dirty="0"/>
              <a:t> (text, x, y, </a:t>
            </a:r>
            <a:r>
              <a:rPr lang="en-US" altLang="bg-BG" sz="2400" dirty="0" err="1"/>
              <a:t>maxwidth</a:t>
            </a:r>
            <a:r>
              <a:rPr lang="en-US" altLang="bg-BG" sz="2400" dirty="0"/>
              <a:t>)</a:t>
            </a:r>
            <a:r>
              <a:rPr lang="bg-BG" altLang="bg-BG" sz="2400" dirty="0"/>
              <a:t> </a:t>
            </a:r>
            <a:r>
              <a:rPr lang="en-US" altLang="bg-BG" sz="2300" dirty="0"/>
              <a:t/>
            </a:r>
            <a:br>
              <a:rPr lang="en-US" altLang="bg-BG" sz="2300" dirty="0"/>
            </a:br>
            <a:endParaRPr lang="bg-BG" altLang="bg-BG" sz="2300" dirty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0" t="35201" r="14279" b="45599"/>
          <a:stretch>
            <a:fillRect/>
          </a:stretch>
        </p:blipFill>
        <p:spPr bwMode="auto">
          <a:xfrm>
            <a:off x="758825" y="4053840"/>
            <a:ext cx="754697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0600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754063" y="2442483"/>
            <a:ext cx="8389937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1" hangingPunct="1">
              <a:buFontTx/>
              <a:buChar char="-"/>
            </a:pPr>
            <a:r>
              <a:rPr lang="bg-BG" altLang="bg-BG" sz="2300" dirty="0"/>
              <a:t> Добавяне на сянка </a:t>
            </a:r>
            <a:r>
              <a:rPr lang="en-US" altLang="bg-BG" sz="2300" dirty="0"/>
              <a:t>shadow </a:t>
            </a:r>
            <a:r>
              <a:rPr lang="bg-BG" altLang="bg-BG" sz="2300" dirty="0"/>
              <a:t>към </a:t>
            </a:r>
            <a:r>
              <a:rPr lang="en-US" altLang="bg-BG" sz="2400" b="1" dirty="0"/>
              <a:t>Canvas Text</a:t>
            </a:r>
          </a:p>
          <a:p>
            <a:pPr eaLnBrk="1" hangingPunct="1">
              <a:buFontTx/>
              <a:buChar char="-"/>
            </a:pPr>
            <a:endParaRPr lang="en-US" altLang="bg-BG" sz="2400" b="1" dirty="0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0" t="49600" r="13602" b="24802"/>
          <a:stretch>
            <a:fillRect/>
          </a:stretch>
        </p:blipFill>
        <p:spPr bwMode="auto">
          <a:xfrm>
            <a:off x="762000" y="3275921"/>
            <a:ext cx="7620000" cy="260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25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61999" y="2057400"/>
            <a:ext cx="7696201" cy="3741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FontTx/>
              <a:buChar char="-"/>
            </a:pPr>
            <a:r>
              <a:rPr lang="bg-BG" altLang="bg-BG" sz="2300" dirty="0"/>
              <a:t> Работа с </a:t>
            </a:r>
            <a:r>
              <a:rPr lang="en-US" altLang="bg-BG" sz="2300" dirty="0"/>
              <a:t>Pixel Data</a:t>
            </a:r>
            <a:r>
              <a:rPr lang="bg-BG" altLang="bg-BG" sz="2300" dirty="0"/>
              <a:t> или достъп до пикселите на нашето пано или </a:t>
            </a:r>
            <a:r>
              <a:rPr lang="en-US" altLang="bg-BG" sz="2300" dirty="0"/>
              <a:t>Canvas</a:t>
            </a:r>
            <a:r>
              <a:rPr lang="en-US" altLang="bg-BG" sz="2300" dirty="0">
                <a:sym typeface="Wingdings" pitchFamily="2" charset="2"/>
              </a:rPr>
              <a:t></a:t>
            </a:r>
          </a:p>
          <a:p>
            <a:pPr eaLnBrk="1" hangingPunct="1">
              <a:buFontTx/>
              <a:buChar char="-"/>
            </a:pPr>
            <a:endParaRPr lang="en-US" altLang="bg-BG" sz="2300" b="1" dirty="0">
              <a:sym typeface="Wingdings" pitchFamily="2" charset="2"/>
            </a:endParaRPr>
          </a:p>
          <a:p>
            <a:pPr eaLnBrk="1" hangingPunct="1"/>
            <a:r>
              <a:rPr lang="en-US" sz="2400" b="1" i="1" dirty="0" err="1" smtClean="0"/>
              <a:t>var</a:t>
            </a:r>
            <a:r>
              <a:rPr lang="en-US" sz="2400" b="1" i="1" dirty="0" smtClean="0"/>
              <a:t> </a:t>
            </a:r>
            <a:r>
              <a:rPr lang="en-US" sz="2400" b="1" i="1" dirty="0"/>
              <a:t>object = </a:t>
            </a:r>
            <a:r>
              <a:rPr lang="en-US" sz="2400" b="1" i="1" dirty="0" err="1"/>
              <a:t>object.getImageData</a:t>
            </a:r>
            <a:r>
              <a:rPr lang="en-US" sz="2400" b="1" i="1" dirty="0"/>
              <a:t>(</a:t>
            </a:r>
            <a:r>
              <a:rPr lang="en-US" sz="2400" b="1" i="1" dirty="0" err="1"/>
              <a:t>sx</a:t>
            </a:r>
            <a:r>
              <a:rPr lang="en-US" sz="2400" b="1" i="1" dirty="0"/>
              <a:t>, </a:t>
            </a:r>
            <a:r>
              <a:rPr lang="en-US" sz="2400" b="1" i="1" dirty="0" err="1"/>
              <a:t>sy</a:t>
            </a:r>
            <a:r>
              <a:rPr lang="en-US" sz="2400" b="1" i="1" dirty="0"/>
              <a:t>, </a:t>
            </a:r>
            <a:r>
              <a:rPr lang="en-US" sz="2400" b="1" i="1" dirty="0" err="1"/>
              <a:t>sw</a:t>
            </a:r>
            <a:r>
              <a:rPr lang="en-US" sz="2400" b="1" i="1" dirty="0"/>
              <a:t>, </a:t>
            </a:r>
            <a:r>
              <a:rPr lang="en-US" sz="2400" b="1" i="1" dirty="0" err="1"/>
              <a:t>sh</a:t>
            </a:r>
            <a:r>
              <a:rPr lang="en-US" sz="2400" b="1" i="1" dirty="0" smtClean="0"/>
              <a:t>);</a:t>
            </a:r>
          </a:p>
          <a:p>
            <a:pPr eaLnBrk="1" hangingPunct="1"/>
            <a:r>
              <a:rPr lang="en-US" altLang="bg-BG" sz="2400" b="1" dirty="0"/>
              <a:t/>
            </a:r>
            <a:br>
              <a:rPr lang="en-US" altLang="bg-BG" sz="2400" b="1" dirty="0"/>
            </a:br>
            <a:r>
              <a:rPr lang="en-US" altLang="bg-BG" sz="2400" dirty="0"/>
              <a:t>// </a:t>
            </a:r>
            <a:r>
              <a:rPr lang="bg-BG" altLang="bg-BG" sz="2400" dirty="0"/>
              <a:t>връща </a:t>
            </a:r>
            <a:r>
              <a:rPr lang="bg-BG" sz="2400" dirty="0" smtClean="0"/>
              <a:t>обект </a:t>
            </a:r>
            <a:r>
              <a:rPr lang="en-US" sz="2400" dirty="0" err="1"/>
              <a:t>ImageData</a:t>
            </a:r>
            <a:r>
              <a:rPr lang="en-US" sz="2400" dirty="0"/>
              <a:t>, </a:t>
            </a:r>
            <a:r>
              <a:rPr lang="bg-BG" sz="2400" dirty="0"/>
              <a:t>представящ основните пикселни данни за областта на платното, обозначена с правоъгълника, чиито ъгли са четирите точки (</a:t>
            </a:r>
            <a:r>
              <a:rPr lang="en-US" sz="2400" dirty="0" err="1"/>
              <a:t>sx</a:t>
            </a:r>
            <a:r>
              <a:rPr lang="en-US" sz="2400" dirty="0"/>
              <a:t>, </a:t>
            </a:r>
            <a:r>
              <a:rPr lang="en-US" sz="2400" dirty="0" err="1"/>
              <a:t>sy</a:t>
            </a:r>
            <a:r>
              <a:rPr lang="en-US" sz="2400" dirty="0"/>
              <a:t>), (</a:t>
            </a:r>
            <a:r>
              <a:rPr lang="en-US" sz="2400" dirty="0" err="1"/>
              <a:t>sx</a:t>
            </a:r>
            <a:r>
              <a:rPr lang="en-US" sz="2400" dirty="0"/>
              <a:t> + </a:t>
            </a:r>
            <a:r>
              <a:rPr lang="en-US" sz="2400" dirty="0" err="1"/>
              <a:t>sw</a:t>
            </a:r>
            <a:r>
              <a:rPr lang="en-US" sz="2400" dirty="0"/>
              <a:t>, </a:t>
            </a:r>
            <a:r>
              <a:rPr lang="en-US" sz="2400" dirty="0" err="1"/>
              <a:t>sy</a:t>
            </a:r>
            <a:r>
              <a:rPr lang="en-US" sz="2400" dirty="0"/>
              <a:t>), (</a:t>
            </a:r>
            <a:r>
              <a:rPr lang="en-US" sz="2400" dirty="0" err="1"/>
              <a:t>sx</a:t>
            </a:r>
            <a:r>
              <a:rPr lang="en-US" sz="2400" dirty="0"/>
              <a:t> + </a:t>
            </a:r>
            <a:r>
              <a:rPr lang="en-US" sz="2400" dirty="0" err="1"/>
              <a:t>sw</a:t>
            </a:r>
            <a:r>
              <a:rPr lang="en-US" sz="2400" dirty="0"/>
              <a:t>, </a:t>
            </a:r>
            <a:r>
              <a:rPr lang="en-US" sz="2400" dirty="0" err="1"/>
              <a:t>sy</a:t>
            </a:r>
            <a:r>
              <a:rPr lang="en-US" sz="2400" dirty="0"/>
              <a:t> + </a:t>
            </a:r>
            <a:r>
              <a:rPr lang="en-US" sz="2400" dirty="0" err="1"/>
              <a:t>sh</a:t>
            </a:r>
            <a:r>
              <a:rPr lang="en-US" sz="2400" dirty="0"/>
              <a:t>), </a:t>
            </a:r>
            <a:r>
              <a:rPr lang="en-US" sz="2400" dirty="0" err="1"/>
              <a:t>sx</a:t>
            </a:r>
            <a:r>
              <a:rPr lang="en-US" sz="2400" dirty="0"/>
              <a:t>, </a:t>
            </a:r>
            <a:r>
              <a:rPr lang="en-US" sz="2400" dirty="0" err="1"/>
              <a:t>sy</a:t>
            </a:r>
            <a:r>
              <a:rPr lang="en-US" sz="2400" dirty="0"/>
              <a:t> + </a:t>
            </a:r>
            <a:r>
              <a:rPr lang="en-US" sz="2400" dirty="0" err="1"/>
              <a:t>sh</a:t>
            </a:r>
            <a:r>
              <a:rPr lang="en-US" sz="2400" dirty="0" smtClean="0"/>
              <a:t>).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371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7620000" cy="375146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84709" y="1196975"/>
            <a:ext cx="82296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Използване на &lt;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canvas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елемента за рисуване на форми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shapes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</a:t>
            </a:r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текст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text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), и картинки (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images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)</a:t>
            </a: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0353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38200" y="761635"/>
            <a:ext cx="7324725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ea typeface="SimSun" charset="-122"/>
                <a:cs typeface="Arial" charset="0"/>
              </a:rPr>
              <a:t>Използване на </a:t>
            </a:r>
            <a:r>
              <a:rPr lang="en-US" sz="4000" b="1" dirty="0">
                <a:ea typeface="SimSun" charset="-122"/>
                <a:cs typeface="Arial" charset="0"/>
              </a:rPr>
              <a:t>HTML5 Canvas API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735874" y="2057400"/>
            <a:ext cx="7991475" cy="317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&lt;script&gt;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 // get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png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data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url</a:t>
            </a:r>
            <a:endParaRPr lang="en-US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var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pngUrl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=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canvas.toDataURL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();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 // get jpeg data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url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var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jpegUrl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=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canvas.toDataURL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('image/jpeg');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 // get low quality jpeg data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url</a:t>
            </a:r>
            <a:endParaRPr lang="en-US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var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lowQualityJpegUrl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=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canvas.toDataURL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('image/jpeg', 0.2);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&lt;/script&gt;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49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7453312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ea typeface="SimSun" charset="-122"/>
                <a:cs typeface="Arial" charset="0"/>
              </a:rPr>
              <a:t>Използване на </a:t>
            </a:r>
            <a:r>
              <a:rPr lang="en-US" sz="4000" b="1" dirty="0">
                <a:ea typeface="SimSun" charset="-122"/>
                <a:cs typeface="Arial" charset="0"/>
              </a:rPr>
              <a:t>HTML5 Canvas API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762001" y="2057400"/>
            <a:ext cx="73914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400" dirty="0">
              <a:solidFill>
                <a:schemeClr val="tx1"/>
              </a:solidFill>
              <a:latin typeface="Arial" charset="0"/>
            </a:endParaRP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	За са вземем информацията за всеки пиксел от нашия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canvas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ползваме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image data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обекта и с метода </a:t>
            </a:r>
            <a:r>
              <a:rPr lang="en-US" altLang="bg-BG" sz="2400" b="1" dirty="0" err="1">
                <a:solidFill>
                  <a:schemeClr val="tx1"/>
                </a:solidFill>
                <a:latin typeface="Arial" charset="0"/>
              </a:rPr>
              <a:t>getImageData</a:t>
            </a:r>
            <a:r>
              <a:rPr lang="en-US" altLang="bg-BG" sz="2400" b="1" dirty="0">
                <a:solidFill>
                  <a:schemeClr val="tx1"/>
                </a:solidFill>
                <a:latin typeface="Arial" charset="0"/>
              </a:rPr>
              <a:t>()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на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canvas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контекста и тогава имаме достъп до данните за пикселите чрез характеристиките на обекта </a:t>
            </a:r>
            <a:r>
              <a:rPr lang="en-US" altLang="bg-BG" sz="2400" dirty="0" err="1">
                <a:solidFill>
                  <a:schemeClr val="tx1"/>
                </a:solidFill>
                <a:latin typeface="Arial" charset="0"/>
              </a:rPr>
              <a:t>imag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е.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4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834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953521" y="720453"/>
            <a:ext cx="7008358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ea typeface="SimSun" charset="-122"/>
                <a:cs typeface="Arial" charset="0"/>
              </a:rPr>
              <a:t>Използване на </a:t>
            </a:r>
            <a:r>
              <a:rPr lang="en-US" sz="4000" b="1" dirty="0">
                <a:ea typeface="SimSun" charset="-122"/>
                <a:cs typeface="Arial" charset="0"/>
              </a:rPr>
              <a:t>HTML5 Canvas API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81201"/>
            <a:ext cx="6781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8400" y="5570776"/>
            <a:ext cx="6019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https://www.w3schools.com/graphics/tryit.asp?filename=trycanvas_draw</a:t>
            </a: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42354169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58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ea typeface="SimSun" charset="-122"/>
                <a:cs typeface="Arial" charset="0"/>
              </a:rPr>
              <a:t>Използване на </a:t>
            </a:r>
            <a:r>
              <a:rPr lang="en-US" sz="4000" b="1" dirty="0">
                <a:ea typeface="SimSun" charset="-122"/>
                <a:cs typeface="Arial" charset="0"/>
              </a:rPr>
              <a:t>HTML5 Canvas </a:t>
            </a:r>
            <a:r>
              <a:rPr lang="en-US" sz="4000" b="1" dirty="0" smtClean="0">
                <a:ea typeface="SimSun" charset="-122"/>
                <a:cs typeface="Arial" charset="0"/>
              </a:rPr>
              <a:t>API- </a:t>
            </a:r>
            <a:r>
              <a:rPr lang="bg-BG" sz="4000" b="1" dirty="0" smtClean="0">
                <a:ea typeface="SimSun" charset="-122"/>
                <a:cs typeface="Arial" charset="0"/>
              </a:rPr>
              <a:t>Анимации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46083" name="Text Box 2"/>
          <p:cNvSpPr txBox="1">
            <a:spLocks noChangeArrowheads="1"/>
          </p:cNvSpPr>
          <p:nvPr/>
        </p:nvSpPr>
        <p:spPr bwMode="auto">
          <a:xfrm>
            <a:off x="685800" y="1981200"/>
            <a:ext cx="7959407" cy="372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&lt;script&gt;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context.clearRect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(0, 0,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canvas.width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canvas.height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&lt;/script&gt;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bg-BG" altLang="bg-BG" sz="2200" dirty="0" smtClean="0">
                <a:solidFill>
                  <a:schemeClr val="tx1"/>
                </a:solidFill>
                <a:latin typeface="Arial" charset="0"/>
              </a:rPr>
              <a:t>За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да създадем линейно движение с 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HTML5 Canvas,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можем да увеличаваме 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x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 или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 y,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или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и двете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позиции на обекта за всеки кадър, според формулата за скорост.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bg-BG" altLang="bg-BG" sz="2200" dirty="0" smtClean="0">
                <a:solidFill>
                  <a:schemeClr val="tx1"/>
                </a:solidFill>
                <a:latin typeface="Arial" charset="0"/>
              </a:rPr>
              <a:t>За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да създадем клатеща анимация с 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HTML5 Canvas,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можем да използваме обикн. хармонично трептене за позициониране на обекта за всеки кадър:</a:t>
            </a:r>
            <a:endParaRPr lang="en-US" altLang="bg-BG" sz="2200" dirty="0">
              <a:solidFill>
                <a:schemeClr val="tx1"/>
              </a:solidFill>
              <a:latin typeface="Arial" charset="0"/>
            </a:endParaRPr>
          </a:p>
          <a:p>
            <a:pPr marL="4762" indent="0" algn="ctr">
              <a:spcBef>
                <a:spcPct val="0"/>
              </a:spcBef>
              <a:buClrTx/>
              <a:buSzTx/>
              <a:buNone/>
            </a:pPr>
            <a:r>
              <a:rPr lang="en-US" altLang="bg-BG" sz="2200" dirty="0" smtClean="0">
                <a:solidFill>
                  <a:schemeClr val="tx1"/>
                </a:solidFill>
                <a:latin typeface="Arial" charset="0"/>
              </a:rPr>
              <a:t>x(t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) =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отклонение 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* sin(t * 2PI / </a:t>
            </a:r>
            <a:r>
              <a:rPr lang="bg-BG" altLang="bg-BG" sz="2200" dirty="0">
                <a:solidFill>
                  <a:schemeClr val="tx1"/>
                </a:solidFill>
                <a:latin typeface="Arial" charset="0"/>
              </a:rPr>
              <a:t>период</a:t>
            </a:r>
            <a:r>
              <a:rPr lang="en-US" altLang="bg-BG" sz="2200" dirty="0">
                <a:solidFill>
                  <a:schemeClr val="tx1"/>
                </a:solidFill>
                <a:latin typeface="Arial" charset="0"/>
              </a:rPr>
              <a:t>) + x0</a:t>
            </a:r>
            <a:endParaRPr lang="bg-BG" altLang="bg-BG" sz="22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64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ea typeface="SimSun" charset="-122"/>
                <a:cs typeface="Arial" charset="0"/>
              </a:rPr>
              <a:t>Използване на </a:t>
            </a:r>
            <a:r>
              <a:rPr lang="en-US" sz="3600" b="1" dirty="0">
                <a:ea typeface="SimSun" charset="-122"/>
                <a:cs typeface="Arial" charset="0"/>
              </a:rPr>
              <a:t>HTML5 Canvas </a:t>
            </a:r>
            <a:r>
              <a:rPr lang="en-US" sz="3600" b="1" dirty="0" smtClean="0">
                <a:ea typeface="SimSun" charset="-122"/>
                <a:cs typeface="Arial" charset="0"/>
              </a:rPr>
              <a:t>API</a:t>
            </a:r>
            <a:endParaRPr lang="bg-BG" sz="3600" b="1" dirty="0" smtClean="0">
              <a:ea typeface="SimSun" charset="-122"/>
              <a:cs typeface="Arial" charset="0"/>
            </a:endParaRPr>
          </a:p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3600" b="1" dirty="0" smtClean="0">
                <a:ea typeface="SimSun" charset="-122"/>
                <a:cs typeface="Arial" charset="0"/>
              </a:rPr>
              <a:t>Управление на анимация</a:t>
            </a:r>
            <a:endParaRPr lang="ru-RU" sz="3600" b="1" dirty="0">
              <a:ea typeface="SimSun" charset="-122"/>
              <a:cs typeface="Arial" charset="0"/>
            </a:endParaRPr>
          </a:p>
        </p:txBody>
      </p:sp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1079251" y="2819400"/>
            <a:ext cx="6861673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	За да пуснем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HTML5 Canvas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анимация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,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можем постоянно да извикваме нов кадър, а за да я спрем, просто не рекуестваме нов кадър. </a:t>
            </a:r>
            <a:endParaRPr lang="bg-BG" altLang="bg-BG" sz="2400" dirty="0" smtClean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400" dirty="0">
                <a:solidFill>
                  <a:schemeClr val="tx1"/>
                </a:solidFill>
                <a:latin typeface="Arial" charset="0"/>
              </a:rPr>
            </a:br>
            <a:r>
              <a:rPr lang="en-US" altLang="bg-BG" sz="2400" b="1" dirty="0">
                <a:solidFill>
                  <a:schemeClr val="tx1"/>
                </a:solidFill>
                <a:latin typeface="Arial" charset="0"/>
              </a:rPr>
              <a:t>http://kineticjs.com/</a:t>
            </a:r>
            <a:endParaRPr lang="bg-BG" altLang="bg-BG" sz="2400" b="1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2350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11956" y="6096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Използване на </a:t>
            </a: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HTML5 Canvas API</a:t>
            </a:r>
            <a:r>
              <a:rPr lang="bg-BG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-</a:t>
            </a:r>
            <a:br>
              <a:rPr lang="bg-BG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</a:br>
            <a:r>
              <a:rPr lang="bg-BG" sz="36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прихващане на мишката</a:t>
            </a:r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  <a:cs typeface="Arial" charset="0"/>
            </a:endParaRPr>
          </a:p>
        </p:txBody>
      </p:sp>
      <p:sp>
        <p:nvSpPr>
          <p:cNvPr id="47109" name="Text Box 2"/>
          <p:cNvSpPr txBox="1">
            <a:spLocks noChangeArrowheads="1"/>
          </p:cNvSpPr>
          <p:nvPr/>
        </p:nvSpPr>
        <p:spPr bwMode="auto">
          <a:xfrm>
            <a:off x="762000" y="2438400"/>
            <a:ext cx="7529513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	За да вземем релативните координати на </a:t>
            </a:r>
            <a:r>
              <a:rPr lang="bg-BG" altLang="bg-BG" sz="2400" dirty="0" smtClean="0">
                <a:solidFill>
                  <a:schemeClr val="tx1"/>
                </a:solidFill>
                <a:latin typeface="Arial" charset="0"/>
              </a:rPr>
              <a:t>мишката, можем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да създадем </a:t>
            </a:r>
            <a:r>
              <a:rPr lang="en-US" altLang="bg-BG" sz="2400" dirty="0" err="1">
                <a:solidFill>
                  <a:schemeClr val="tx1"/>
                </a:solidFill>
                <a:latin typeface="Arial" charset="0"/>
              </a:rPr>
              <a:t>getMousePos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()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метод, който връща координатите на мишката, на основата на позицията спрямо платното и получени на база </a:t>
            </a:r>
            <a:r>
              <a:rPr lang="en-US" altLang="bg-BG" sz="2400" dirty="0" err="1">
                <a:solidFill>
                  <a:schemeClr val="tx1"/>
                </a:solidFill>
                <a:latin typeface="Arial" charset="0"/>
              </a:rPr>
              <a:t>getBoundingClientRect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()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метод на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window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обекта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.</a:t>
            </a:r>
            <a:endParaRPr lang="bg-BG" altLang="bg-BG" sz="24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1022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58775" y="1841999"/>
            <a:ext cx="8785225" cy="83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2438" algn="ctr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b="1" dirty="0">
                <a:solidFill>
                  <a:srgbClr val="002060"/>
                </a:solidFill>
                <a:ea typeface="SimSun" charset="-122"/>
                <a:cs typeface="Arial" charset="0"/>
              </a:rPr>
              <a:t>	</a:t>
            </a:r>
            <a:r>
              <a:rPr lang="ru-RU" sz="2400" b="1" dirty="0">
                <a:solidFill>
                  <a:srgbClr val="002060"/>
                </a:solidFill>
                <a:ea typeface="SimSun" charset="-122"/>
                <a:cs typeface="Arial" charset="0"/>
              </a:rPr>
              <a:t>Как и кога да изпoлзваме мерните единици</a:t>
            </a:r>
            <a:r>
              <a:rPr lang="en-US" sz="2400" b="1" dirty="0">
                <a:solidFill>
                  <a:srgbClr val="002060"/>
                </a:solidFill>
                <a:ea typeface="SimSun" charset="-122"/>
                <a:cs typeface="Arial" charset="0"/>
              </a:rPr>
              <a:t/>
            </a:r>
            <a:br>
              <a:rPr lang="en-US" sz="2400" b="1" dirty="0">
                <a:solidFill>
                  <a:srgbClr val="002060"/>
                </a:solidFill>
                <a:ea typeface="SimSun" charset="-122"/>
                <a:cs typeface="Arial" charset="0"/>
              </a:rPr>
            </a:br>
            <a:r>
              <a:rPr lang="ru-RU" sz="2400" b="1" dirty="0">
                <a:solidFill>
                  <a:srgbClr val="002060"/>
                </a:solidFill>
                <a:ea typeface="SimSun" charset="-122"/>
                <a:cs typeface="Arial" charset="0"/>
              </a:rPr>
              <a:t>за font-size в HTML: em, rem, %, px</a:t>
            </a:r>
            <a:endParaRPr lang="bg-BG" sz="2400" b="1" dirty="0">
              <a:solidFill>
                <a:srgbClr val="002060"/>
              </a:solidFill>
              <a:ea typeface="SimSun" charset="-122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79121" y="2514600"/>
            <a:ext cx="8045768" cy="3787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	Сред професионалните среди съществува дебат по въпроса кои точно мерни едини да използваме за оразмеряване на текста в уеб страниците. Ето защо е добре да знаем малко повече за всяка една от тях, за да преценим коя от тях да изберем. </a:t>
            </a: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		Има 2 основни единици:</a:t>
            </a:r>
            <a:b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</a:b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	1)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size </a:t>
            </a: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с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px</a:t>
            </a:r>
            <a:endParaRPr lang="bg-BG" sz="24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		2)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size </a:t>
            </a: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с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em</a:t>
            </a:r>
            <a:endParaRPr lang="bg-BG" sz="24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26174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ea typeface="SimSun" charset="-122"/>
                <a:cs typeface="Arial" charset="0"/>
              </a:rPr>
              <a:t>Запознаване с </a:t>
            </a:r>
            <a:r>
              <a:rPr lang="en-US" sz="4000" b="1" dirty="0">
                <a:ea typeface="SimSun" charset="-122"/>
                <a:cs typeface="Arial" charset="0"/>
              </a:rPr>
              <a:t>SVG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914400" y="2133600"/>
            <a:ext cx="4805363" cy="372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Scalable Vector Graphics (SVG)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е </a:t>
            </a:r>
            <a:r>
              <a:rPr lang="ru-RU" altLang="bg-BG" sz="2400" dirty="0">
                <a:solidFill>
                  <a:schemeClr val="tx1"/>
                </a:solidFill>
                <a:latin typeface="Arial" charset="0"/>
              </a:rPr>
              <a:t>базиран на XML маркиращ език за описване на двуизмерна векторна графика с възможност за включване и на растерни изображения, създаден от Уеб Консорциума (W3C). </a:t>
            </a:r>
            <a:endParaRPr lang="ru-RU" altLang="bg-BG" sz="2400" dirty="0" smtClean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2400" b="1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4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000" b="1" dirty="0">
                <a:solidFill>
                  <a:schemeClr val="tx1"/>
                </a:solidFill>
                <a:latin typeface="Arial" charset="0"/>
              </a:rPr>
              <a:t>http://www.codedread.com/svg-support.php</a:t>
            </a:r>
            <a:endParaRPr lang="bg-BG" altLang="bg-BG" sz="2000" b="1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9" t="32001" r="57251" b="28001"/>
          <a:stretch>
            <a:fillRect/>
          </a:stretch>
        </p:blipFill>
        <p:spPr bwMode="auto">
          <a:xfrm>
            <a:off x="6324600" y="2034638"/>
            <a:ext cx="190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5105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6858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ea typeface="SimSun" charset="-122"/>
                <a:cs typeface="Arial" charset="0"/>
              </a:rPr>
              <a:t>Запознаване с </a:t>
            </a:r>
            <a:r>
              <a:rPr lang="en-US" sz="4000" b="1" dirty="0">
                <a:ea typeface="SimSun" charset="-122"/>
                <a:cs typeface="Arial" charset="0"/>
              </a:rPr>
              <a:t>SVG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838200" y="2057400"/>
            <a:ext cx="6948488" cy="341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</a:pPr>
            <a:r>
              <a:rPr lang="ru-RU" altLang="bg-BG" sz="2400" dirty="0" smtClean="0">
                <a:solidFill>
                  <a:schemeClr val="tx1"/>
                </a:solidFill>
                <a:latin typeface="Arial" charset="0"/>
              </a:rPr>
              <a:t>С </a:t>
            </a:r>
            <a:r>
              <a:rPr lang="ru-RU" altLang="bg-BG" sz="2400" dirty="0">
                <a:solidFill>
                  <a:schemeClr val="tx1"/>
                </a:solidFill>
                <a:latin typeface="Arial" charset="0"/>
              </a:rPr>
              <a:t>термина се обозначава и множеството от спецификации дефиниращи езика (SVG Full, SVG Tiny SVG Basic и др.). </a:t>
            </a:r>
            <a:endParaRPr lang="ru-RU" altLang="bg-BG" sz="2400" dirty="0" smtClean="0">
              <a:solidFill>
                <a:schemeClr val="tx1"/>
              </a:solidFill>
              <a:latin typeface="Arial" charset="0"/>
            </a:endParaRPr>
          </a:p>
          <a:p>
            <a:pPr>
              <a:spcBef>
                <a:spcPct val="0"/>
              </a:spcBef>
              <a:buClrTx/>
              <a:buSzTx/>
            </a:pPr>
            <a:r>
              <a:rPr lang="ru-RU" altLang="bg-BG" sz="2400" dirty="0" smtClean="0">
                <a:solidFill>
                  <a:schemeClr val="tx1"/>
                </a:solidFill>
                <a:latin typeface="Arial" charset="0"/>
              </a:rPr>
              <a:t>Последната </a:t>
            </a:r>
            <a:r>
              <a:rPr lang="ru-RU" altLang="bg-BG" sz="2400" dirty="0">
                <a:solidFill>
                  <a:schemeClr val="tx1"/>
                </a:solidFill>
                <a:latin typeface="Arial" charset="0"/>
              </a:rPr>
              <a:t>версия на пълната спецификация, респективно на пълния език е SVG 1.1 (обозначаван още като SVG Full 1.1 за повече яснота</a:t>
            </a:r>
            <a:r>
              <a:rPr lang="ru-RU" altLang="bg-BG" sz="2400" dirty="0" smtClean="0">
                <a:solidFill>
                  <a:schemeClr val="tx1"/>
                </a:solidFill>
                <a:latin typeface="Arial" charset="0"/>
              </a:rPr>
              <a:t>).</a:t>
            </a:r>
          </a:p>
          <a:p>
            <a:pPr>
              <a:spcBef>
                <a:spcPct val="0"/>
              </a:spcBef>
              <a:buClrTx/>
              <a:buSzTx/>
            </a:pPr>
            <a:endParaRPr lang="ru-RU" altLang="bg-BG" sz="24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2400" b="1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4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000" b="1" dirty="0">
                <a:solidFill>
                  <a:schemeClr val="tx1"/>
                </a:solidFill>
                <a:latin typeface="Arial" charset="0"/>
              </a:rPr>
              <a:t>http://www.codedread.com/svg-support.php</a:t>
            </a:r>
            <a:endParaRPr lang="bg-BG" altLang="bg-BG" sz="2000" b="1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517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7278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 smtClean="0">
                <a:ea typeface="SimSun" charset="-122"/>
                <a:cs typeface="Arial" charset="0"/>
              </a:rPr>
              <a:t>SVG</a:t>
            </a:r>
            <a:r>
              <a:rPr lang="bg-BG" sz="4000" b="1" dirty="0" smtClean="0">
                <a:ea typeface="SimSun" charset="-122"/>
                <a:cs typeface="Arial" charset="0"/>
              </a:rPr>
              <a:t> и </a:t>
            </a:r>
            <a:r>
              <a:rPr lang="en-US" sz="4000" b="1" dirty="0" smtClean="0">
                <a:ea typeface="SimSun" charset="-122"/>
                <a:cs typeface="Arial" charset="0"/>
              </a:rPr>
              <a:t>Canvas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679269" y="2057400"/>
            <a:ext cx="7945619" cy="366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ru-RU" altLang="bg-BG" sz="2400" dirty="0">
                <a:solidFill>
                  <a:schemeClr val="tx1"/>
                </a:solidFill>
                <a:latin typeface="Arial" charset="0"/>
              </a:rPr>
              <a:t>&lt;canvas&gt; се нарича още императивен - даваме му списък от операции, които да се изпълнят и след последната имаме някакъв резултат, а SVG е декларативен. </a:t>
            </a:r>
          </a:p>
          <a:p>
            <a:pPr eaLnBrk="1" hangingPunct="1">
              <a:spcBef>
                <a:spcPct val="0"/>
              </a:spcBef>
              <a:buClrTx/>
              <a:buSzTx/>
            </a:pPr>
            <a:endParaRPr lang="ru-RU" altLang="bg-BG" sz="8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</a:pPr>
            <a:r>
              <a:rPr lang="ru-RU" altLang="bg-BG" sz="2400" dirty="0">
                <a:solidFill>
                  <a:schemeClr val="tx1"/>
                </a:solidFill>
                <a:latin typeface="Arial" charset="0"/>
              </a:rPr>
              <a:t>Даваме му описание на крайния резултат и оставяме браузъра да се справя с него. Докато &lt;canvas&gt; изисква JavaScript, SVG си иска маркиращ език, подобно на HTML, и може да се включи директно в HTML5.</a:t>
            </a:r>
          </a:p>
          <a:p>
            <a:pPr eaLnBrk="1" hangingPunct="1">
              <a:spcBef>
                <a:spcPct val="0"/>
              </a:spcBef>
              <a:buClrTx/>
              <a:buSzTx/>
            </a:pPr>
            <a:endParaRPr lang="ru-RU" altLang="bg-BG" sz="800" b="1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921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ea typeface="SimSun" charset="-122"/>
                <a:cs typeface="Arial" charset="0"/>
              </a:rPr>
              <a:t>Запознаване с </a:t>
            </a:r>
            <a:r>
              <a:rPr lang="en-US" sz="4000" b="1" dirty="0">
                <a:ea typeface="SimSun" charset="-122"/>
                <a:cs typeface="Arial" charset="0"/>
              </a:rPr>
              <a:t>SVG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609600" y="2057400"/>
            <a:ext cx="7848600" cy="3910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400" dirty="0" err="1">
                <a:solidFill>
                  <a:schemeClr val="tx1"/>
                </a:solidFill>
                <a:latin typeface="Arial" charset="0"/>
              </a:rPr>
              <a:t>Raphaël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 JavaScript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библиотеката предлага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API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за създаването на графики. В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Firefox, Chrome, Safari,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и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Opera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създава 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SVG;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в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IE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-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VML.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Интерфейсът </a:t>
            </a:r>
            <a:r>
              <a:rPr lang="en-US" altLang="bg-BG" sz="2400" dirty="0" err="1">
                <a:solidFill>
                  <a:schemeClr val="tx1"/>
                </a:solidFill>
                <a:latin typeface="Arial" charset="0"/>
              </a:rPr>
              <a:t>Raphaël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ни дава подобно на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&lt;canvas&gt;</a:t>
            </a: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API:</a:t>
            </a:r>
            <a:endParaRPr lang="bg-BG" altLang="bg-BG" sz="24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bg-BG" sz="24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var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paper = Raphael(10, 50, 320, 200);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var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circle = 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paper.circle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(50, 40, 10);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circle.attr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("fill", "#f00");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circle.attr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("stroke", "#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fff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");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4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4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4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400" b="1" dirty="0">
                <a:solidFill>
                  <a:schemeClr val="tx1"/>
                </a:solidFill>
                <a:latin typeface="Arial" charset="0"/>
              </a:rPr>
              <a:t>http://raphaeljs.com/</a:t>
            </a:r>
          </a:p>
        </p:txBody>
      </p:sp>
    </p:spTree>
    <p:extLst>
      <p:ext uri="{BB962C8B-B14F-4D97-AF65-F5344CB8AC3E}">
        <p14:creationId xmlns:p14="http://schemas.microsoft.com/office/powerpoint/2010/main" val="714152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 err="1">
                <a:ea typeface="SimSun" charset="-122"/>
                <a:cs typeface="Arial" charset="0"/>
              </a:rPr>
              <a:t>jQuery</a:t>
            </a:r>
            <a:r>
              <a:rPr lang="en-US" sz="4000" b="1" dirty="0">
                <a:ea typeface="SimSun" charset="-122"/>
                <a:cs typeface="Arial" charset="0"/>
              </a:rPr>
              <a:t> </a:t>
            </a:r>
            <a:r>
              <a:rPr lang="bg-BG" sz="4000" b="1" dirty="0">
                <a:ea typeface="SimSun" charset="-122"/>
                <a:cs typeface="Arial" charset="0"/>
              </a:rPr>
              <a:t>в примери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12516" y="2057401"/>
            <a:ext cx="7745684" cy="3733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400" b="1" dirty="0">
                <a:latin typeface="Arial" pitchFamily="34" charset="0"/>
                <a:cs typeface="Arial" charset="0"/>
              </a:rPr>
              <a:t>Примери: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b="1" dirty="0"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sz="2200" dirty="0">
                <a:latin typeface="Arial" pitchFamily="34" charset="0"/>
                <a:cs typeface="Arial" charset="0"/>
              </a:rPr>
              <a:t>http://www.1stwebdesigner.com/css/fresh-jquery-image-gallery-display-solutions/ </a:t>
            </a:r>
            <a:r>
              <a:rPr lang="bg-BG" sz="2200" dirty="0">
                <a:latin typeface="Arial" pitchFamily="34" charset="0"/>
                <a:cs typeface="Arial" charset="0"/>
              </a:rPr>
              <a:t/>
            </a:r>
            <a:br>
              <a:rPr lang="bg-BG" sz="2200" dirty="0">
                <a:latin typeface="Arial" pitchFamily="34" charset="0"/>
                <a:cs typeface="Arial" charset="0"/>
              </a:rPr>
            </a:br>
            <a:endParaRPr lang="en-US" sz="2200" dirty="0"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sz="2200" dirty="0">
                <a:latin typeface="Arial" pitchFamily="34" charset="0"/>
                <a:cs typeface="Arial" charset="0"/>
              </a:rPr>
              <a:t>http://webexpedition18.com/articles/20-jquery-image-gallery-for-your-next-project/</a:t>
            </a:r>
            <a:endParaRPr lang="bg-BG" sz="2200" dirty="0"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200" dirty="0"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sz="2200" dirty="0">
                <a:latin typeface="Arial" pitchFamily="34" charset="0"/>
                <a:cs typeface="Arial" charset="0"/>
              </a:rPr>
              <a:t>http://jqueryui.com/themeroller/#themeGallery</a:t>
            </a:r>
            <a:r>
              <a:rPr lang="bg-BG" b="1" dirty="0">
                <a:latin typeface="Arial" pitchFamily="34" charset="0"/>
                <a:cs typeface="Arial" charset="0"/>
              </a:rPr>
              <a:t/>
            </a:r>
            <a:br>
              <a:rPr lang="bg-BG" b="1" dirty="0">
                <a:latin typeface="Arial" pitchFamily="34" charset="0"/>
                <a:cs typeface="Arial" charset="0"/>
              </a:rPr>
            </a:br>
            <a:endParaRPr lang="bg-BG" b="1" dirty="0"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b="1" dirty="0"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b="1" dirty="0">
                <a:latin typeface="Arial" pitchFamily="34" charset="0"/>
                <a:cs typeface="Arial" charset="0"/>
              </a:rPr>
              <a:t/>
            </a:r>
            <a:br>
              <a:rPr lang="bg-BG" b="1" dirty="0">
                <a:latin typeface="Arial" pitchFamily="34" charset="0"/>
                <a:cs typeface="Arial" charset="0"/>
              </a:rPr>
            </a:br>
            <a:endParaRPr lang="en-US" b="1" dirty="0">
              <a:latin typeface="Arial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267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Изготвяне на </a:t>
            </a:r>
            <a:r>
              <a:rPr lang="en-US" sz="4000" b="1" dirty="0">
                <a:ea typeface="SimSun" charset="-122"/>
                <a:cs typeface="Arial" charset="0"/>
              </a:rPr>
              <a:t>One-page </a:t>
            </a:r>
            <a:r>
              <a:rPr lang="bg-BG" sz="4000" b="1" dirty="0">
                <a:ea typeface="SimSun" charset="-122"/>
                <a:cs typeface="Arial" charset="0"/>
              </a:rPr>
              <a:t>сайт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646112" y="2057400"/>
            <a:ext cx="7659688" cy="415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bg-BG" altLang="bg-BG" sz="2000" b="1" dirty="0">
                <a:solidFill>
                  <a:schemeClr val="tx1"/>
                </a:solidFill>
                <a:latin typeface="Arial" charset="0"/>
              </a:rPr>
              <a:t>Използвани </a:t>
            </a:r>
            <a:r>
              <a:rPr lang="en-US" altLang="bg-BG" sz="2000" b="1" dirty="0" err="1">
                <a:solidFill>
                  <a:schemeClr val="tx1"/>
                </a:solidFill>
                <a:latin typeface="Arial" charset="0"/>
              </a:rPr>
              <a:t>jQUERY</a:t>
            </a:r>
            <a:r>
              <a:rPr lang="en-US" altLang="bg-BG" sz="20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bg-BG" altLang="bg-BG" sz="2000" b="1" dirty="0">
                <a:solidFill>
                  <a:schemeClr val="tx1"/>
                </a:solidFill>
                <a:latin typeface="Arial" charset="0"/>
              </a:rPr>
              <a:t>плъгини: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-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http://fancybox.net/ - lightbox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-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http://tympanus.net/codrops/2011/01/19/sweet-thumbnails-gallery/ - 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ефектен слайдър</a:t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-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http://html5shim.googlecode.com/svn/trunk/html5.js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  - добре познатия ни файл за поддръжка на по-стари браузъри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1)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@</a:t>
            </a:r>
            <a:r>
              <a:rPr lang="en-US" altLang="bg-BG" sz="2000" dirty="0" err="1">
                <a:solidFill>
                  <a:schemeClr val="tx1"/>
                </a:solidFill>
                <a:latin typeface="Arial" charset="0"/>
              </a:rPr>
              <a:t>fontface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замяна на шрифта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2000" dirty="0">
                <a:solidFill>
                  <a:schemeClr val="tx1"/>
                </a:solidFill>
                <a:latin typeface="Arial" charset="0"/>
              </a:rPr>
              <a:t>	 2) дизайн, основан на HTML5 Boilerplate: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http://html5boilerplate.com/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4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9009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79029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11687" y="2057400"/>
            <a:ext cx="7846514" cy="5111750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b="1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(</a:t>
            </a:r>
            <a:r>
              <a:rPr lang="en-US" sz="2200" kern="0" dirty="0" err="1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eXtensible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Markup Language) e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език за форматиране на данни чрез използване на етикети (</a:t>
            </a:r>
            <a:r>
              <a:rPr lang="en-US" sz="2200" i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tags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)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Служи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за лесно обозначаване (маркиране) на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информация в рамките на обикновен текстов файл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Едно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от основните негови предимства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 възможността за съхраняване на тази информация в йерархичен вид.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Това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означава, че можете да я разделите на парчета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Фактически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можете да мислите за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XML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като текстово описание на йерархична файлова система, съхраняваща текстова информация.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endParaRPr lang="sr-Cyrl-CS" sz="2200" kern="0" dirty="0">
              <a:solidFill>
                <a:srgbClr val="008000"/>
              </a:solidFill>
              <a:latin typeface="Courier New Cyr" pitchFamily="49" charset="-52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770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79029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11687" y="2057400"/>
            <a:ext cx="7922714" cy="5111750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 </a:t>
            </a:r>
            <a:r>
              <a:rPr lang="bg-BG" sz="2200" kern="0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НЕ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е скриптов език и реално не “върши” нищо, макар средствата, с които си служи да напомнят такъв.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Навсякъде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където нормално използвате текстов файл можете да го заместите с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Снабдявайки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се така със структурираност и яснота на конкретото съдържане.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За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повече информация относно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XML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може да погледнете в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:</a:t>
            </a:r>
            <a:b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</a:b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r>
              <a:rPr lang="en-US" sz="2200" kern="0" dirty="0">
                <a:solidFill>
                  <a:srgbClr val="008000"/>
                </a:solidFill>
                <a:latin typeface="Courier New Cyr" pitchFamily="49" charset="-52"/>
                <a:ea typeface="+mn-ea"/>
                <a:cs typeface="Arial" charset="0"/>
              </a:rPr>
              <a:t>http://www.xml.com/</a:t>
            </a:r>
            <a:br>
              <a:rPr lang="en-US" sz="2200" kern="0" dirty="0">
                <a:solidFill>
                  <a:srgbClr val="008000"/>
                </a:solidFill>
                <a:latin typeface="Courier New Cyr" pitchFamily="49" charset="-52"/>
                <a:ea typeface="+mn-ea"/>
                <a:cs typeface="Arial" charset="0"/>
              </a:rPr>
            </a:br>
            <a:r>
              <a:rPr lang="en-US" sz="2200" kern="0" dirty="0">
                <a:solidFill>
                  <a:srgbClr val="008000"/>
                </a:solidFill>
                <a:latin typeface="Courier New Cyr" pitchFamily="49" charset="-52"/>
                <a:ea typeface="+mn-ea"/>
                <a:cs typeface="Arial" charset="0"/>
              </a:rPr>
              <a:t>	http://www.w3.org/XML/</a:t>
            </a:r>
            <a:endParaRPr lang="sr-Cyrl-CS" sz="2200" kern="0" dirty="0">
              <a:solidFill>
                <a:srgbClr val="008000"/>
              </a:solidFill>
              <a:latin typeface="Courier New Cyr" pitchFamily="49" charset="-52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48459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39750" y="1905000"/>
            <a:ext cx="8208963" cy="4525963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ts val="800"/>
              </a:spcBef>
              <a:defRPr/>
            </a:pP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Поглеждайки 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XML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примера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 забележите, че много прилича на 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HTML.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Всъщност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HTML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XML (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макар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HTML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се е 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появил преди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XML –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двата са създадени на база 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SGML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Тяхната структура в много отношения е еднакв</a:t>
            </a: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bg-BG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за 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XML </a:t>
            </a:r>
            <a:r>
              <a:rPr lang="bg-BG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</a:t>
            </a:r>
            <a:r>
              <a:rPr lang="en-US" sz="22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en-US" sz="22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&lt;letter&gt;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&lt;to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Мария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&lt;/to&gt;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&lt;from&gt;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Игнат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&lt;/from&gt;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&lt;body&gt;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Как си?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&lt;/body&gt;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&lt;/letter&gt;</a:t>
            </a:r>
            <a:endParaRPr lang="sr-Cyrl-CS" sz="20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956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92035" y="9144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1" y="1905000"/>
            <a:ext cx="8077199" cy="474186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аналогията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файл-папка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етикета 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letter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представя папка, съдържаща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3 други: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to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from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body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”. Всички те описват съдържанието или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изложението на едно писмо.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Всяка една папка съдържа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определен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текст съответстващ на типа й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(</a:t>
            </a:r>
            <a:r>
              <a:rPr lang="bg-BG" sz="2200" i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например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to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 </a:t>
            </a:r>
            <a:r>
              <a:rPr lang="bg-BG" sz="2200" i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съдържа информация за получателя на писмото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)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Съдържанието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на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документ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етикетите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информацията в тях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се разглеждат като възли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Тези възли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основните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изграждащи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блокове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XML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определящи кое какво е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 примера има 2 типа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възли: елементи и текст възли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Letter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to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from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body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елементи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;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“Мария”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“Игнат”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“Как си?”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текст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възли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  <a:endParaRPr lang="sr-Cyrl-CS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171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59049" y="2057400"/>
            <a:ext cx="7976099" cy="3480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	</a:t>
            </a:r>
            <a:r>
              <a:rPr lang="en-US" sz="22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Siz</a:t>
            </a:r>
            <a:r>
              <a:rPr lang="bg-BG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</a:t>
            </a:r>
            <a:r>
              <a:rPr lang="en-US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bg-BG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с </a:t>
            </a:r>
            <a:r>
              <a:rPr lang="en-US" sz="22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px</a:t>
            </a:r>
            <a:endParaRPr lang="bg-BG" sz="2200" b="1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Използва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се в повечето сайтове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.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Надеждна и устойчива мярка. За съжаление потребителите на 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по-старите версии на </a:t>
            </a: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Internet Explorer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нямат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възможност да променят размера на текста като използват 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фукциите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на самия браузър за увеличаване и намаляване на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font size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. Последните версии на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IE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включват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zooming,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който уголемява всично на 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страницата.</a:t>
            </a: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Като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цяло залагайки на тази мерна единица, си даваме относителна сигурност под различните бразузъри.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9942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9144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09601" y="2057400"/>
            <a:ext cx="7848600" cy="5095875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defRPr/>
            </a:pPr>
            <a:r>
              <a:rPr lang="en-US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Възли елементи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Възлите елементите представляват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XML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таговете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(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или папки, етикети</a:t>
            </a:r>
            <a:r>
              <a:rPr lang="en-US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).</a:t>
            </a:r>
            <a:endParaRPr lang="bg-BG" sz="20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нашия пример елемента “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letter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 е коренният - 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root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елемент на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документа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0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Желателно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 да има само един коренен етикет за всеки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файл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(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макар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Flash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да не е толкова строг за това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).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endParaRPr lang="bg-BG" sz="20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Всички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други елементи трябва да бъдат поставени в него, определяйки цялостната структура на документа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rgbClr val="000000"/>
                </a:solidFill>
                <a:cs typeface="Arial" charset="0"/>
              </a:rPr>
              <a:t>Когато един възел се съдържа в друг, се обозначава като “дете” на съдържащия го</a:t>
            </a:r>
            <a:r>
              <a:rPr lang="en-US" sz="2000" kern="0" dirty="0">
                <a:solidFill>
                  <a:srgbClr val="000000"/>
                </a:solidFill>
                <a:cs typeface="Arial" charset="0"/>
              </a:rPr>
              <a:t>. A </a:t>
            </a:r>
            <a:r>
              <a:rPr lang="bg-BG" sz="2000" kern="0" dirty="0">
                <a:solidFill>
                  <a:srgbClr val="000000"/>
                </a:solidFill>
                <a:cs typeface="Arial" charset="0"/>
              </a:rPr>
              <a:t>другия като родителски (“родител”)</a:t>
            </a:r>
            <a:r>
              <a:rPr lang="en-US" sz="2000" kern="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bg-BG" sz="2000" kern="0" dirty="0">
                <a:solidFill>
                  <a:srgbClr val="000000"/>
                </a:solidFill>
                <a:cs typeface="Arial" charset="0"/>
              </a:rPr>
              <a:t>подобно на родословно дърво</a:t>
            </a:r>
            <a:r>
              <a:rPr lang="en-US" sz="2000" kern="0" dirty="0">
                <a:solidFill>
                  <a:srgbClr val="000000"/>
                </a:solidFill>
                <a:cs typeface="Arial" charset="0"/>
              </a:rPr>
              <a:t>.</a:t>
            </a:r>
            <a:endParaRPr lang="en-US" sz="20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050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7280" y="6858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09601" y="2024743"/>
            <a:ext cx="8015288" cy="3803650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defRPr/>
            </a:pPr>
            <a:r>
              <a:rPr lang="en-US" sz="22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Възли елементи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Елементът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letter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има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3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“деца”: 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to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from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body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Родителският възел на всеки от тях е 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letter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Всеки елемент в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XML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трябва да има отварящ и затварящ етикет.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Елементи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без съдържание между отварящия и затварящ таг, или нямащи “деца” (като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&lt;to&gt;&lt;/to&gt;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)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се наричат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“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празни елементи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"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могат да се запишат алтернативно като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&lt;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име_елемент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/&gt;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или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 случая “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to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&lt;to /&gt;,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където имаме един таг, затварящ себе си.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Но само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&lt;to&gt;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без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затваряне ще бъде неправилно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  <a:endParaRPr lang="sr-Cyrl-CS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1162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70411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70411" y="1981200"/>
            <a:ext cx="7963989" cy="452596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Съществуват правила при именуването на обекти.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Имената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на елементи трябва да съдържат само символи. Това включва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букви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цифри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(_),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тирета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(-),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точка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(.),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двоеточие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(:).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Двоеточието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е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типично само за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разделител на именувани пространства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Макар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изброените символи да са валидни, имената на елементите могат да започват само с букви или долна подчертавка “_”.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Освен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това имената на елементи не трябва да започват с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"xml“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8731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70411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62000" y="2209800"/>
            <a:ext cx="7620000" cy="452596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Имената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на етикетите са чувствителни към регистъра.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Тоест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прави се разлика между малки и големи букви (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&lt;tag&gt;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е различно от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&lt;Tag&gt;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)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2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Стандартно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таговете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се пишат с малки букви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а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често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HTML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етикетите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XML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са с големи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  <a:endParaRPr lang="sr-Cyrl-CS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058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9750" y="7857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838200" y="2057401"/>
            <a:ext cx="7632700" cy="36576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файла може да използваме еднакъв етикет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много пъти: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&lt;letter&gt;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			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&lt;to&gt;</a:t>
            </a: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 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M</a:t>
            </a: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ария 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&lt;/to&gt;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			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&lt;to&gt;</a:t>
            </a: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 Ивелина 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&lt;/to&gt;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			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&lt;to&gt;</a:t>
            </a: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 Петър 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&lt;/to&gt;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			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&lt;from&gt;</a:t>
            </a: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 Игнат 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&lt;/from&gt;</a:t>
            </a:r>
          </a:p>
          <a:p>
            <a:pPr marL="342900" indent="-342900"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			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&lt;body&gt;</a:t>
            </a: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 Как си? 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&lt;/body&gt;</a:t>
            </a:r>
            <a:endParaRPr lang="bg-BG" sz="2000" kern="0" dirty="0">
              <a:solidFill>
                <a:srgbClr val="000000"/>
              </a:solidFill>
              <a:latin typeface="Courier New Cyr" pitchFamily="49" charset="-52"/>
              <a:ea typeface="+mn-ea"/>
              <a:cs typeface="Arial" charset="0"/>
            </a:endParaRPr>
          </a:p>
          <a:p>
            <a:pPr marL="342900" indent="-342900"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		</a:t>
            </a:r>
            <a:r>
              <a:rPr lang="en-US" sz="2000" kern="0" dirty="0">
                <a:solidFill>
                  <a:srgbClr val="000000"/>
                </a:solidFill>
                <a:latin typeface="Courier New Cyr" pitchFamily="49" charset="-52"/>
                <a:ea typeface="+mn-ea"/>
                <a:cs typeface="Arial" charset="0"/>
              </a:rPr>
              <a:t>&lt;/letter&gt;</a:t>
            </a:r>
            <a:endParaRPr lang="sr-Cyrl-CS" sz="2000" kern="0" dirty="0">
              <a:solidFill>
                <a:srgbClr val="000000"/>
              </a:solidFill>
              <a:latin typeface="Courier New Cyr" pitchFamily="49" charset="-52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9182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62000" y="1981200"/>
            <a:ext cx="7939088" cy="3886200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defRPr/>
            </a:pPr>
            <a:r>
              <a:rPr lang="en-US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Текстови възли</a:t>
            </a:r>
            <a:r>
              <a:rPr lang="en-US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en-US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</a:br>
            <a: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Текстовите възли представляват текста, който описвате,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 по-специално “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body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” текста, описан с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XML.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Този текст може да е разположен на повече от един ред. Поради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форматирането в 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XML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файла и структуринето на таговете (с елементи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),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има някои символи в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текстовите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възли, които не могат да се използват или трябва да се използват по определен начин, за да не нарушат правилното форматиране на документа.</a:t>
            </a:r>
            <a:endParaRPr lang="en-US" sz="20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/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</a:br>
            <a:r>
              <a:rPr lang="bg-BG" sz="2000" kern="0" dirty="0">
                <a:solidFill>
                  <a:srgbClr val="008000"/>
                </a:solidFill>
                <a:latin typeface="+mn-lt"/>
                <a:ea typeface="+mn-ea"/>
                <a:cs typeface="Arial" charset="0"/>
              </a:rPr>
              <a:t>Ако това все пак стане, се казва, че документа не е форматиран правилно.</a:t>
            </a:r>
            <a:endParaRPr lang="sr-Cyrl-CS" sz="2000" kern="0" dirty="0">
              <a:solidFill>
                <a:srgbClr val="008000"/>
              </a:solidFill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56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58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68313" y="1905000"/>
            <a:ext cx="8066087" cy="4116388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defRPr/>
            </a:pP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Тези определени символи трябва да се заменят с техни обек-тни референции. Това важни в най-голяма степен за “&lt;” и “&amp;” Съществуват 5 предефинирани такива за </a:t>
            </a:r>
            <a:r>
              <a:rPr lang="en-US" sz="20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XML</a:t>
            </a:r>
            <a:r>
              <a:rPr lang="bg-BG" sz="2000" kern="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r-Cyrl-CS" sz="2000" kern="0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352492"/>
              </p:ext>
            </p:extLst>
          </p:nvPr>
        </p:nvGraphicFramePr>
        <p:xfrm>
          <a:off x="1688510" y="3048000"/>
          <a:ext cx="6697663" cy="2743200"/>
        </p:xfrm>
        <a:graphic>
          <a:graphicData uri="http://schemas.openxmlformats.org/drawingml/2006/table">
            <a:tbl>
              <a:tblPr/>
              <a:tblGrid>
                <a:gridCol w="2858758"/>
                <a:gridCol w="3838905"/>
              </a:tblGrid>
              <a:tr h="381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Символ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4F5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Заменя се в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XML </a:t>
                      </a:r>
                      <a:r>
                        <a:rPr kumimoji="0" lang="bg-BG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с: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4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&lt;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&amp;lt;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&gt;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&amp;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&amp;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&amp;amp;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'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&amp;apos;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"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&amp;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quot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;</a:t>
                      </a:r>
                    </a:p>
                  </a:txBody>
                  <a:tcPr marL="91453" marR="91453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769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40545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Работа с </a:t>
            </a:r>
            <a:r>
              <a:rPr lang="en-US" sz="4000" b="1" dirty="0">
                <a:ea typeface="SimSun" charset="-122"/>
                <a:cs typeface="Arial" charset="0"/>
              </a:rPr>
              <a:t>XML (</a:t>
            </a:r>
            <a:r>
              <a:rPr lang="bg-BG" sz="4000" b="1" dirty="0">
                <a:ea typeface="SimSun" charset="-122"/>
                <a:cs typeface="Arial" charset="0"/>
              </a:rPr>
              <a:t>примери)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1" y="1904999"/>
            <a:ext cx="7939088" cy="4130675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Ако използваме таговете от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HTML 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XML, 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даже и в първия да нямат затварящ, то е задължително да ги затворим в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XML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Например вместо &lt;</a:t>
            </a:r>
            <a:r>
              <a:rPr lang="en-US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HTML 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трябва да напишем:</a:t>
            </a:r>
            <a:b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</a:t>
            </a:r>
            <a:r>
              <a:rPr lang="en-US" sz="2000" kern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  <a:r>
              <a:rPr lang="bg-BG" sz="2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</a:t>
            </a:r>
            <a:r>
              <a:rPr lang="en-US" sz="2000" b="1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&gt;.</a:t>
            </a:r>
            <a:endParaRPr lang="bg-BG" sz="2000" b="1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Трябва да кодирате в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всички специални символи – което може да направите с помощта на функцията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escape() 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във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Flash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Уеб страниците често използват текстови файлове, които съдържат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XML-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форматирана информация – напр. статичен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XML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файл за съхраняване на данни за това кои динамични страници (на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ASP 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PHP…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да се извикат или към кой порт или </a:t>
            </a:r>
            <a:r>
              <a:rPr lang="en-US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IP-</a:t>
            </a:r>
            <a:r>
              <a:rPr lang="bg-BG" sz="20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адрес да се свържат, когато се опитват да се свържат със сокет сървър. </a:t>
            </a:r>
          </a:p>
          <a:p>
            <a:pPr marL="342900" indent="-342900">
              <a:lnSpc>
                <a:spcPct val="90000"/>
              </a:lnSpc>
              <a:spcBef>
                <a:spcPts val="800"/>
              </a:spcBef>
              <a:defRPr/>
            </a:pPr>
            <a:endParaRPr lang="sr-Cyrl-CS" sz="2000" b="1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299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23658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 smtClean="0">
                <a:ea typeface="SimSun" charset="-122"/>
                <a:cs typeface="Arial" charset="0"/>
              </a:rPr>
              <a:t>Допълнителни материали</a:t>
            </a:r>
            <a:r>
              <a:rPr lang="en-US" sz="4000" b="1" dirty="0" smtClean="0">
                <a:ea typeface="SimSun" charset="-122"/>
                <a:cs typeface="Arial" charset="0"/>
              </a:rPr>
              <a:t> </a:t>
            </a:r>
            <a:r>
              <a:rPr lang="bg-BG" sz="4000" b="1" dirty="0" smtClean="0">
                <a:ea typeface="SimSun" charset="-122"/>
                <a:cs typeface="Arial" charset="0"/>
              </a:rPr>
              <a:t>по темата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905000"/>
            <a:ext cx="7561263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http://docs.jquery.com/Main_Page</a:t>
            </a:r>
          </a:p>
          <a:p>
            <a:pPr eaLnBrk="1" hangingPunct="1">
              <a:defRPr/>
            </a:pPr>
            <a:endParaRPr lang="en-US" sz="2000" dirty="0">
              <a:cs typeface="Arial" charset="0"/>
            </a:endParaRPr>
          </a:p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http://docs.jquery.com/UI</a:t>
            </a:r>
            <a:endParaRPr lang="bg-BG" sz="2000" dirty="0">
              <a:cs typeface="Arial" charset="0"/>
            </a:endParaRPr>
          </a:p>
          <a:p>
            <a:pPr eaLnBrk="1" hangingPunct="1">
              <a:defRPr/>
            </a:pPr>
            <a:endParaRPr lang="bg-BG" sz="2000" dirty="0">
              <a:cs typeface="Arial" charset="0"/>
            </a:endParaRPr>
          </a:p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http://api.jqueryui.com/1.9/category/effects/</a:t>
            </a:r>
          </a:p>
          <a:p>
            <a:pPr eaLnBrk="1" hangingPunct="1">
              <a:defRPr/>
            </a:pPr>
            <a:endParaRPr lang="en-US" sz="2000" dirty="0">
              <a:cs typeface="Arial" charset="0"/>
            </a:endParaRPr>
          </a:p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http://api.jqueryui.com/1.9/category/widgets/</a:t>
            </a:r>
            <a:endParaRPr lang="bg-BG" sz="2000" dirty="0">
              <a:cs typeface="Arial" charset="0"/>
            </a:endParaRPr>
          </a:p>
          <a:p>
            <a:pPr eaLnBrk="1" hangingPunct="1">
              <a:defRPr/>
            </a:pPr>
            <a:endParaRPr lang="bg-BG" sz="2000" dirty="0">
              <a:cs typeface="Arial" charset="0"/>
            </a:endParaRPr>
          </a:p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https://github.com/stubbornella/oocss/wiki</a:t>
            </a:r>
          </a:p>
          <a:p>
            <a:pPr eaLnBrk="1" hangingPunct="1">
              <a:defRPr/>
            </a:pPr>
            <a:endParaRPr lang="en-US" sz="2000" dirty="0">
              <a:cs typeface="Arial" charset="0"/>
            </a:endParaRPr>
          </a:p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http://www.sitepoint.com/first-look-object-oriented-css/</a:t>
            </a:r>
          </a:p>
          <a:p>
            <a:pPr eaLnBrk="1" hangingPunct="1">
              <a:defRPr/>
            </a:pPr>
            <a:endParaRPr lang="en-US" sz="2000" dirty="0">
              <a:cs typeface="Arial" charset="0"/>
            </a:endParaRPr>
          </a:p>
          <a:p>
            <a:pPr eaLnBrk="1" hangingPunct="1">
              <a:defRPr/>
            </a:pPr>
            <a:r>
              <a:rPr lang="en-US" sz="2000" dirty="0">
                <a:cs typeface="Arial" charset="0"/>
              </a:rPr>
              <a:t>http://oocss.org/</a:t>
            </a:r>
          </a:p>
        </p:txBody>
      </p:sp>
    </p:spTree>
    <p:extLst>
      <p:ext uri="{BB962C8B-B14F-4D97-AF65-F5344CB8AC3E}">
        <p14:creationId xmlns:p14="http://schemas.microsoft.com/office/powerpoint/2010/main" val="3712935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827087" y="2133600"/>
            <a:ext cx="639127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Tx/>
              <a:buNone/>
            </a:pPr>
            <a:r>
              <a:rPr lang="en-US" altLang="bg-BG" sz="2200" b="1" dirty="0">
                <a:solidFill>
                  <a:schemeClr val="tx1"/>
                </a:solidFill>
                <a:latin typeface="Arial" charset="0"/>
              </a:rPr>
              <a:t>HTML5 / CSS3 </a:t>
            </a:r>
            <a:r>
              <a:rPr lang="bg-BG" altLang="bg-BG" sz="2200" b="1" dirty="0">
                <a:solidFill>
                  <a:schemeClr val="tx1"/>
                </a:solidFill>
                <a:latin typeface="Arial" charset="0"/>
              </a:rPr>
              <a:t>работни рамки</a:t>
            </a:r>
          </a:p>
        </p:txBody>
      </p:sp>
      <p:sp>
        <p:nvSpPr>
          <p:cNvPr id="64516" name="Text Box 1"/>
          <p:cNvSpPr txBox="1">
            <a:spLocks noChangeArrowheads="1"/>
          </p:cNvSpPr>
          <p:nvPr/>
        </p:nvSpPr>
        <p:spPr bwMode="auto">
          <a:xfrm>
            <a:off x="827088" y="2895600"/>
            <a:ext cx="72929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 typeface="Calibri" pitchFamily="34" charset="0"/>
              <a:buAutoNum type="romanUcPeriod"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http://52framework.com/</a:t>
            </a: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 typeface="Calibri" pitchFamily="34" charset="0"/>
              <a:buAutoNum type="romanUcPeriod"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http://www.openlaszlo.org/ 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 typeface="Calibri" pitchFamily="34" charset="0"/>
              <a:buAutoNum type="romanUcPeriod"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http://lessframework.com/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 typeface="Calibri" pitchFamily="34" charset="0"/>
              <a:buAutoNum type="romanUcPeriod"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http://baselinecss.com/</a:t>
            </a: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 typeface="Calibri" pitchFamily="34" charset="0"/>
              <a:buAutoNum type="romanUcPeriod"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http://sproutcore.com/</a:t>
            </a: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 typeface="Calibri" pitchFamily="34" charset="0"/>
              <a:buAutoNum type="romanUcPeriod"/>
            </a:pP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http://code.google.com/p/css3-action-framework/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 typeface="Calibri" pitchFamily="34" charset="0"/>
              <a:buAutoNum type="romanUcPeriod"/>
            </a:pPr>
            <a:endParaRPr lang="bg-BG" altLang="bg-BG" sz="22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23658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 smtClean="0">
                <a:ea typeface="SimSun" charset="-122"/>
                <a:cs typeface="Arial" charset="0"/>
              </a:rPr>
              <a:t>Допълнителни материали</a:t>
            </a:r>
            <a:r>
              <a:rPr lang="en-US" sz="4000" b="1" dirty="0" smtClean="0">
                <a:ea typeface="SimSun" charset="-122"/>
                <a:cs typeface="Arial" charset="0"/>
              </a:rPr>
              <a:t> </a:t>
            </a:r>
            <a:r>
              <a:rPr lang="bg-BG" sz="4000" b="1" dirty="0" smtClean="0">
                <a:ea typeface="SimSun" charset="-122"/>
                <a:cs typeface="Arial" charset="0"/>
              </a:rPr>
              <a:t>по темата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781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20338" y="1752600"/>
            <a:ext cx="7924800" cy="411099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	</a:t>
            </a:r>
            <a:r>
              <a:rPr lang="en-US" sz="24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Siz</a:t>
            </a:r>
            <a:r>
              <a:rPr lang="bg-BG" sz="2400" b="1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bg-BG" sz="2400" b="1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с е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m</a:t>
            </a:r>
            <a:endParaRPr lang="bg-BG" sz="2400" b="1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Невъзможността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да скалираме текста под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IE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се решава с избора на </a:t>
            </a:r>
            <a:r>
              <a:rPr lang="en-US" sz="22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em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като мерна едина за текста (Тя се появява около 2004). </a:t>
            </a:r>
            <a:endParaRPr lang="en-US" sz="22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Техниката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променя основния размер на текста в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body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-то използвайки 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проценти. </a:t>
            </a:r>
          </a:p>
          <a:p>
            <a:pPr marL="457200" indent="-452438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Тя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променя нещата така, че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1em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 равен на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10px,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вместо на този по подразбиране -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16px.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Например, за да зададем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font-size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равен на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14px, 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го задаваме като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1.4em.</a:t>
            </a:r>
            <a:endParaRPr lang="bg-BG" sz="22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189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0550" y="6291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Полезни връзки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65539" name="Text Box 2"/>
          <p:cNvSpPr txBox="1">
            <a:spLocks noChangeArrowheads="1"/>
          </p:cNvSpPr>
          <p:nvPr/>
        </p:nvSpPr>
        <p:spPr bwMode="auto">
          <a:xfrm>
            <a:off x="570956" y="1981200"/>
            <a:ext cx="849630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1)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http://html.adobe.com/edge/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2)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http://html.adobe.com/opensource/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3)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http://incubator.apache.org/cordova/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4)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http://brackets.io/ 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5)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http://jquerymobile.com/ 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6)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http://html.adobe.com/webstandards/cssregions/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7)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http://html.adobe.com/webstandards/cssexclusions/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8)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http://html.adobe.com/webstandards/csscustomfilters/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9)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http://html.adobe.com/webstandards/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10)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http://html.adobe.com/webstandards/csstransforms/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11)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http://www.webplatform.org/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20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12)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http://www.createjs.com/#!/CreateJS</a:t>
            </a:r>
            <a:endParaRPr lang="bg-BG" altLang="bg-BG" sz="2000" dirty="0">
              <a:solidFill>
                <a:schemeClr val="tx1"/>
              </a:solidFill>
              <a:latin typeface="Arial" charset="0"/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34952768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1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ea typeface="SimSun" charset="-122"/>
                <a:cs typeface="Arial" charset="0"/>
              </a:rPr>
              <a:t>Полезни връзки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  <p:sp>
        <p:nvSpPr>
          <p:cNvPr id="66563" name="Text Box 2"/>
          <p:cNvSpPr txBox="1">
            <a:spLocks noChangeArrowheads="1"/>
          </p:cNvSpPr>
          <p:nvPr/>
        </p:nvSpPr>
        <p:spPr bwMode="auto">
          <a:xfrm>
            <a:off x="533401" y="1981200"/>
            <a:ext cx="8001000" cy="5234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http://jqueryfordesigners.com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http://webdesigneraid.com/category/tutorials/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 http://www.smashingmagazine.com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	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http://webdesignledger.com/inspiration/10-html5-demos-to-make-</a:t>
            </a:r>
            <a:r>
              <a:rPr lang="bg-BG" altLang="bg-BG" sz="2000" dirty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en-US" altLang="bg-BG" sz="2000" dirty="0">
                <a:solidFill>
                  <a:schemeClr val="tx1"/>
                </a:solidFill>
                <a:latin typeface="Arial" charset="0"/>
              </a:rPr>
              <a:t>you-forget-about-flash </a:t>
            </a:r>
            <a:endParaRPr lang="bg-BG" altLang="bg-BG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0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Arial" charset="0"/>
              </a:rPr>
              <a:t>	 </a:t>
            </a:r>
            <a:r>
              <a:rPr lang="en-US" altLang="bg-BG" sz="2000" b="1" dirty="0">
                <a:solidFill>
                  <a:schemeClr val="tx1"/>
                </a:solidFill>
                <a:latin typeface="Arial" charset="0"/>
              </a:rPr>
              <a:t>HTML5 </a:t>
            </a:r>
            <a:r>
              <a:rPr lang="bg-BG" altLang="bg-BG" sz="2000" b="1" dirty="0">
                <a:solidFill>
                  <a:schemeClr val="tx1"/>
                </a:solidFill>
                <a:latin typeface="Arial" charset="0"/>
              </a:rPr>
              <a:t>платформи: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2000" b="1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1800" dirty="0">
                <a:solidFill>
                  <a:schemeClr val="tx1"/>
                </a:solidFill>
                <a:latin typeface="Arial" charset="0"/>
              </a:rPr>
              <a:t>http://www.appcelerator.com/platform</a:t>
            </a:r>
            <a:endParaRPr lang="bg-BG" altLang="bg-BG" sz="18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1800" dirty="0">
                <a:solidFill>
                  <a:schemeClr val="tx1"/>
                </a:solidFill>
                <a:latin typeface="Arial" charset="0"/>
              </a:rPr>
              <a:t>	 </a:t>
            </a:r>
            <a:r>
              <a:rPr lang="en-US" altLang="bg-BG" sz="1800" dirty="0">
                <a:solidFill>
                  <a:schemeClr val="tx1"/>
                </a:solidFill>
                <a:latin typeface="Arial" charset="0"/>
              </a:rPr>
              <a:t>http://www.phonegap.com</a:t>
            </a:r>
            <a:r>
              <a:rPr lang="bg-BG" altLang="bg-BG" sz="18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bg-BG" altLang="bg-BG" sz="1800" dirty="0">
                <a:solidFill>
                  <a:schemeClr val="tx1"/>
                </a:solidFill>
                <a:latin typeface="Arial" charset="0"/>
              </a:rPr>
            </a:br>
            <a:r>
              <a:rPr lang="bg-BG" altLang="bg-BG" sz="1800" dirty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 altLang="bg-BG" sz="1800" dirty="0">
                <a:solidFill>
                  <a:schemeClr val="tx1"/>
                </a:solidFill>
                <a:latin typeface="Arial" charset="0"/>
              </a:rPr>
              <a:t>http://www.motorola.com/Business/US-EN/RhoMobile+Suite/Rhodes</a:t>
            </a:r>
            <a:endParaRPr lang="bg-BG" altLang="bg-BG" sz="18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18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 altLang="bg-BG" sz="1800" dirty="0">
                <a:solidFill>
                  <a:schemeClr val="tx1"/>
                </a:solidFill>
                <a:latin typeface="Arial" charset="0"/>
              </a:rPr>
              <a:t> http://www.the-m-project.org/</a:t>
            </a:r>
            <a:endParaRPr lang="bg-BG" altLang="bg-BG" sz="18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18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1800" b="1" dirty="0">
                <a:solidFill>
                  <a:schemeClr val="tx1"/>
                </a:solidFill>
                <a:latin typeface="Arial" charset="0"/>
              </a:rPr>
              <a:t> 	</a:t>
            </a:r>
            <a:endParaRPr lang="bg-BG" altLang="bg-BG" sz="20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0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Arial" charset="0"/>
              </a:rPr>
              <a:t>	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000" b="1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bg-BG" altLang="bg-BG" sz="2400" b="1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010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1"/>
          <p:cNvSpPr txBox="1">
            <a:spLocks noChangeArrowheads="1"/>
          </p:cNvSpPr>
          <p:nvPr/>
        </p:nvSpPr>
        <p:spPr bwMode="auto">
          <a:xfrm>
            <a:off x="539750" y="1484313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Tx/>
              <a:buNone/>
            </a:pPr>
            <a:endParaRPr lang="bg-BG" altLang="bg-BG" sz="2400">
              <a:latin typeface="Arial" charset="0"/>
            </a:endParaRPr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539750" y="535511"/>
            <a:ext cx="875665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3600" b="1" dirty="0">
                <a:solidFill>
                  <a:schemeClr val="tx1"/>
                </a:solidFill>
                <a:latin typeface="Arial" charset="0"/>
              </a:rPr>
              <a:t>Метафори от реалността при дизайна  (в развитие)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62000" y="2161382"/>
            <a:ext cx="3600450" cy="2678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https://www.drippinginfat.com/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en-US" b="1" dirty="0">
              <a:solidFill>
                <a:schemeClr val="tx1"/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http://doctorg.ro/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http://culturedcode.com/status/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860925" y="2149295"/>
            <a:ext cx="3598863" cy="25201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charset="0"/>
              </a:rPr>
              <a:t>http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://ohmedia.ca/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www.apple.com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http://www.slidedeck.com/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http://www.calicott.com/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7325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1"/>
          <p:cNvSpPr txBox="1">
            <a:spLocks noChangeArrowheads="1"/>
          </p:cNvSpPr>
          <p:nvPr/>
        </p:nvSpPr>
        <p:spPr bwMode="auto">
          <a:xfrm>
            <a:off x="539750" y="1484313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SzTx/>
              <a:buFontTx/>
              <a:buNone/>
            </a:pPr>
            <a:endParaRPr lang="bg-BG" altLang="bg-BG" sz="2400">
              <a:latin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27088" y="2057400"/>
            <a:ext cx="8208962" cy="3673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Примери:</a:t>
            </a: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http://vimeo.com</a:t>
            </a:r>
            <a: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/>
            </a:r>
            <a:b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</a:b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http://www.nytimes.com</a:t>
            </a:r>
            <a: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/>
            </a:r>
            <a:b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</a:b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http://www.reuters.com/</a:t>
            </a:r>
            <a: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/>
            </a:r>
            <a:b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</a:b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user-interface.alltop.com</a:t>
            </a:r>
            <a: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/>
            </a:r>
            <a:b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</a:b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charset="0"/>
            </a:endParaRPr>
          </a:p>
          <a:p>
            <a:pPr marL="457200" indent="-452438" eaLnBrk="1" hangingPunct="1">
              <a:lnSpc>
                <a:spcPct val="80000"/>
              </a:lnSpc>
              <a:spcBef>
                <a:spcPts val="800"/>
              </a:spcBef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charset="0"/>
              </a:rPr>
              <a:t>http://uxmovement.com</a:t>
            </a:r>
          </a:p>
        </p:txBody>
      </p:sp>
      <p:sp>
        <p:nvSpPr>
          <p:cNvPr id="69636" name="Text Box 1"/>
          <p:cNvSpPr txBox="1">
            <a:spLocks noChangeArrowheads="1"/>
          </p:cNvSpPr>
          <p:nvPr/>
        </p:nvSpPr>
        <p:spPr bwMode="auto">
          <a:xfrm>
            <a:off x="380999" y="533400"/>
            <a:ext cx="8458201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3600" b="1" dirty="0">
                <a:solidFill>
                  <a:schemeClr val="tx1"/>
                </a:solidFill>
                <a:latin typeface="Arial" charset="0"/>
              </a:rPr>
              <a:t>Навигация, зависеща от контекста</a:t>
            </a:r>
            <a:r>
              <a:rPr lang="en-US" altLang="bg-BG" sz="3600" b="1" dirty="0">
                <a:solidFill>
                  <a:schemeClr val="tx1"/>
                </a:solidFill>
                <a:latin typeface="Arial" charset="0"/>
              </a:rPr>
              <a:t> </a:t>
            </a:r>
            <a:endParaRPr lang="bg-BG" altLang="bg-BG" sz="3600" b="1" dirty="0" smtClean="0">
              <a:solidFill>
                <a:schemeClr val="tx1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bg-BG" sz="3600" b="1" dirty="0" smtClean="0">
                <a:solidFill>
                  <a:schemeClr val="tx1"/>
                </a:solidFill>
                <a:latin typeface="Arial" charset="0"/>
              </a:rPr>
              <a:t>(</a:t>
            </a:r>
            <a:r>
              <a:rPr lang="ru-RU" altLang="bg-BG" sz="3600" b="1" dirty="0">
                <a:solidFill>
                  <a:schemeClr val="tx1"/>
                </a:solidFill>
                <a:latin typeface="Arial" charset="0"/>
              </a:rPr>
              <a:t>в развитие)</a:t>
            </a:r>
          </a:p>
        </p:txBody>
      </p:sp>
    </p:spTree>
    <p:extLst>
      <p:ext uri="{BB962C8B-B14F-4D97-AF65-F5344CB8AC3E}">
        <p14:creationId xmlns:p14="http://schemas.microsoft.com/office/powerpoint/2010/main" val="238800619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latin typeface="+mj-lt"/>
                <a:ea typeface="+mj-ea"/>
                <a:cs typeface="+mj-cs"/>
              </a:rPr>
              <a:t>Литература за курса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7754" y="1982379"/>
            <a:ext cx="8124145" cy="36031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	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/* </a:t>
            </a:r>
            <a:r>
              <a:rPr lang="pt-BR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1em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е</a:t>
            </a:r>
            <a:r>
              <a:rPr lang="pt-BR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10px, 0.8em 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е</a:t>
            </a:r>
            <a:r>
              <a:rPr lang="pt-BR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8px, 1.6em 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е</a:t>
            </a:r>
            <a:r>
              <a:rPr lang="pt-BR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16px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*/</a:t>
            </a:r>
            <a:endParaRPr lang="bg-BG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	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#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main_content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{font-size: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1.2em}</a:t>
            </a:r>
            <a:b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</a:b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H1 {font-size: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2em} /* displayed at 24px */</a:t>
            </a:r>
            <a:endParaRPr lang="bg-BG" dirty="0">
              <a:solidFill>
                <a:schemeClr val="tx1">
                  <a:lumMod val="95000"/>
                  <a:lumOff val="5000"/>
                </a:schemeClr>
              </a:solidFill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	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H2 {font-size: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1.5em} /* displayed at 18px */</a:t>
            </a:r>
            <a:endParaRPr lang="bg-BG" dirty="0">
              <a:solidFill>
                <a:schemeClr val="tx1">
                  <a:lumMod val="95000"/>
                  <a:lumOff val="5000"/>
                </a:schemeClr>
              </a:solidFill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	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H3 {font-size: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1.25em} /* displayed at 15px */</a:t>
            </a:r>
            <a:endParaRPr lang="bg-BG" dirty="0">
              <a:solidFill>
                <a:schemeClr val="tx1">
                  <a:lumMod val="95000"/>
                  <a:lumOff val="5000"/>
                </a:schemeClr>
              </a:solidFill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	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H4 {font-size:</a:t>
            </a:r>
            <a:r>
              <a:rPr lang="bg-BG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1em} /* displayed at 12px */</a:t>
            </a:r>
            <a:endParaRPr lang="bg-BG" dirty="0">
              <a:solidFill>
                <a:schemeClr val="tx1">
                  <a:lumMod val="95000"/>
                  <a:lumOff val="5000"/>
                </a:schemeClr>
              </a:solidFill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bg-BG" sz="24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Когато 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оразмеряваме 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текста с </a:t>
            </a:r>
            <a:r>
              <a:rPr lang="en-US" sz="2400" b="1" dirty="0" err="1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em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 трябва да </a:t>
            </a:r>
            <a:r>
              <a:rPr lang="bg-BG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запомним, че 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конкретният текст е релативен с </a:t>
            </a:r>
            <a:r>
              <a:rPr lang="bg-BG" sz="2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неговия родител 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и се използва проста формула:</a:t>
            </a:r>
            <a:b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</a:b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	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child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pixels / parent pixels = child em</a:t>
            </a:r>
            <a:r>
              <a:rPr lang="en-US" sz="2400" b="1" baseline="-25000" dirty="0">
                <a:solidFill>
                  <a:schemeClr val="tx1">
                    <a:lumMod val="95000"/>
                    <a:lumOff val="5000"/>
                  </a:schemeClr>
                </a:solidFill>
                <a:cs typeface="Arial" charset="0"/>
              </a:rPr>
              <a:t>s</a:t>
            </a:r>
            <a:endParaRPr lang="bg-BG" sz="2300" b="1" baseline="-25000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237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54486" y="1891869"/>
            <a:ext cx="8785225" cy="163339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body { font-size: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62.5%; }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/* = 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16px 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става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10px */ 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h1 { font-size: 2.4em; } /* =24px */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{ font-size: 1.4em; } /* =14px */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{ font-size: 1.4em; } /* =14px? */</a:t>
            </a: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58774" y="3590580"/>
            <a:ext cx="8099425" cy="2217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300" dirty="0">
              <a:solidFill>
                <a:schemeClr val="tx1">
                  <a:lumMod val="95000"/>
                  <a:lumOff val="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	Тук идва и </a:t>
            </a:r>
            <a:r>
              <a:rPr lang="bg-BG" sz="2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проблемът - 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избирайки </a:t>
            </a:r>
            <a:r>
              <a:rPr lang="en-US" sz="2300" dirty="0" err="1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em</a:t>
            </a:r>
            <a:r>
              <a:rPr lang="en-US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-based font sizing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нещата доста се усложняват. Списъкът в горното &lt;</a:t>
            </a:r>
            <a:r>
              <a:rPr lang="en-US" sz="2300" dirty="0" err="1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li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&gt; не е 14</a:t>
            </a:r>
            <a:r>
              <a:rPr lang="en-US" sz="2300" dirty="0" err="1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px</a:t>
            </a:r>
            <a:r>
              <a:rPr lang="en-US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, 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а</a:t>
            </a:r>
            <a:r>
              <a:rPr lang="en-US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20px. 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За да избегнем това, трябва да зададем всички </a:t>
            </a:r>
            <a:r>
              <a:rPr lang="en-US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child 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елементи да използват 1</a:t>
            </a:r>
            <a:r>
              <a:rPr lang="en-US" sz="2300" dirty="0" err="1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em</a:t>
            </a:r>
            <a:r>
              <a:rPr lang="bg-BG" sz="2300" dirty="0">
                <a:solidFill>
                  <a:schemeClr val="tx1">
                    <a:lumMod val="95000"/>
                    <a:lumOff val="5000"/>
                  </a:schemeClr>
                </a:solidFill>
                <a:ea typeface="SimSun" charset="-122"/>
                <a:cs typeface="Arial" charset="0"/>
              </a:rPr>
              <a:t> и така да опростим сметките.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3926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5800" y="2021114"/>
            <a:ext cx="8785225" cy="194117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SimSun" charset="-122"/>
                <a:cs typeface="Arial" panose="020B0604020202020204" pitchFamily="34" charset="0"/>
              </a:rPr>
              <a:t>	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body { font-size:62.5%; }</a:t>
            </a: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h1 { font-size: 2.4em; } /* =24px */</a:t>
            </a: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 { font-size: 1.4em; } /* =14px */</a:t>
            </a: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{ font-size: 1.4em; } /* =14px? */</a:t>
            </a:r>
          </a:p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 /* </a:t>
            </a:r>
            <a:r>
              <a:rPr lang="bg-BG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т.н.</a:t>
            </a: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*/ { font-size: 1em; }</a:t>
            </a:r>
            <a:endParaRPr lang="bg-BG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SimSun" charset="-122"/>
              <a:cs typeface="Arial" panose="020B0604020202020204" pitchFamily="34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85799" y="3962287"/>
            <a:ext cx="7772401" cy="144873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>
                <a:ea typeface="SimSun" charset="-122"/>
                <a:cs typeface="Arial" charset="0"/>
              </a:rPr>
              <a:t>Т</a:t>
            </a:r>
            <a:r>
              <a:rPr lang="bg-BG" sz="2200" dirty="0" smtClean="0">
                <a:ea typeface="SimSun" charset="-122"/>
                <a:cs typeface="Arial" charset="0"/>
              </a:rPr>
              <a:t>ази </a:t>
            </a:r>
            <a:r>
              <a:rPr lang="bg-BG" sz="2200" dirty="0">
                <a:ea typeface="SimSun" charset="-122"/>
                <a:cs typeface="Arial" charset="0"/>
              </a:rPr>
              <a:t>сложна система действа </a:t>
            </a:r>
            <a:r>
              <a:rPr lang="bg-BG" sz="2200" dirty="0" smtClean="0">
                <a:ea typeface="SimSun" charset="-122"/>
                <a:cs typeface="Arial" charset="0"/>
              </a:rPr>
              <a:t>отчайващо</a:t>
            </a: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 smtClean="0">
                <a:ea typeface="SimSun" charset="-122"/>
                <a:cs typeface="Arial" charset="0"/>
              </a:rPr>
              <a:t>Какво </a:t>
            </a:r>
            <a:r>
              <a:rPr lang="bg-BG" sz="2200" dirty="0">
                <a:ea typeface="SimSun" charset="-122"/>
                <a:cs typeface="Arial" charset="0"/>
              </a:rPr>
              <a:t>може да направим? </a:t>
            </a: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 smtClean="0">
                <a:ea typeface="SimSun" charset="-122"/>
                <a:cs typeface="Arial" charset="0"/>
              </a:rPr>
              <a:t>Можем да </a:t>
            </a:r>
            <a:r>
              <a:rPr lang="bg-BG" sz="2200" dirty="0">
                <a:ea typeface="SimSun" charset="-122"/>
                <a:cs typeface="Arial" charset="0"/>
              </a:rPr>
              <a:t>изберем новата мерна единица</a:t>
            </a:r>
            <a:r>
              <a:rPr lang="en-US" sz="2200" dirty="0">
                <a:ea typeface="SimSun" charset="-122"/>
                <a:cs typeface="Arial" charset="0"/>
              </a:rPr>
              <a:t>, </a:t>
            </a:r>
            <a:r>
              <a:rPr lang="bg-BG" sz="2200" dirty="0">
                <a:ea typeface="SimSun" charset="-122"/>
                <a:cs typeface="Arial" charset="0"/>
              </a:rPr>
              <a:t>придружаваща </a:t>
            </a:r>
            <a:r>
              <a:rPr lang="en-US" sz="2200" dirty="0">
                <a:ea typeface="SimSun" charset="-122"/>
                <a:cs typeface="Arial" charset="0"/>
              </a:rPr>
              <a:t>CSS3</a:t>
            </a:r>
            <a:r>
              <a:rPr lang="bg-BG" sz="2200" dirty="0">
                <a:ea typeface="SimSun" charset="-122"/>
                <a:cs typeface="Arial" charset="0"/>
              </a:rPr>
              <a:t>: </a:t>
            </a:r>
            <a:r>
              <a:rPr lang="en-US" sz="2200" b="1" dirty="0" err="1">
                <a:solidFill>
                  <a:srgbClr val="002060"/>
                </a:solidFill>
                <a:ea typeface="SimSun" charset="-122"/>
                <a:cs typeface="Arial" charset="0"/>
              </a:rPr>
              <a:t>rem</a:t>
            </a:r>
            <a:endParaRPr lang="bg-BG" sz="2200" b="1" dirty="0">
              <a:solidFill>
                <a:srgbClr val="002060"/>
              </a:solidFill>
              <a:ea typeface="SimSun" charset="-122"/>
              <a:cs typeface="Arial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432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84699" y="1752600"/>
            <a:ext cx="7924800" cy="38186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 eaLnBrk="1" hangingPunct="1"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2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E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диницата “</a:t>
            </a:r>
            <a:r>
              <a:rPr lang="en-US" sz="22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rem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” като име идва съкратено от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"root </a:t>
            </a:r>
            <a:r>
              <a:rPr lang="en-US" sz="2200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em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". 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Да обясним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как работи тя.</a:t>
            </a:r>
            <a:endParaRPr lang="en-US" sz="22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2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Единицата </a:t>
            </a:r>
            <a:r>
              <a:rPr lang="en-US" sz="22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em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 зависима от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font-size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на родителския елемент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,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което причинява усложняването.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Единицата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en-US" sz="22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rem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 зависима от от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root—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или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html—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елемента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. </a:t>
            </a: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200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  <a:p>
            <a:pPr marL="457200" indent="-452438" eaLnBrk="1" hangingPunct="1"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Това означава, че можем да дефинираме определен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/>
            </a:r>
            <a:b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</a:b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font size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на 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html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елемента и после да зададем всички </a:t>
            </a:r>
            <a:r>
              <a:rPr lang="en-US" sz="2200" b="1" dirty="0" err="1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rem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единици </a:t>
            </a:r>
            <a:r>
              <a:rPr lang="bg-BG" sz="22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като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  <a:cs typeface="Arial" charset="0"/>
              </a:rPr>
              <a:t>процент от него. </a:t>
            </a:r>
            <a:endParaRPr lang="bg-BG" sz="2200" b="1" dirty="0">
              <a:solidFill>
                <a:schemeClr val="accent4">
                  <a:lumMod val="75000"/>
                </a:schemeClr>
              </a:solidFill>
              <a:ea typeface="SimSun" charset="-122"/>
              <a:cs typeface="Arial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32299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ea typeface="SimSun" charset="-122"/>
                <a:cs typeface="Arial" charset="0"/>
              </a:rPr>
              <a:t>HTML5 – </a:t>
            </a:r>
            <a:r>
              <a:rPr lang="bg-BG" sz="4000" b="1" dirty="0">
                <a:ea typeface="SimSun" charset="-122"/>
                <a:cs typeface="Arial" charset="0"/>
              </a:rPr>
              <a:t>още информация</a:t>
            </a:r>
            <a:endParaRPr lang="ru-RU" sz="4000" b="1" dirty="0"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0890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6671</TotalTime>
  <Words>2190</Words>
  <Application>Microsoft Office PowerPoint</Application>
  <PresentationFormat>On-screen Show (4:3)</PresentationFormat>
  <Paragraphs>455</Paragraphs>
  <Slides>56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Тодорка Глушкова</cp:lastModifiedBy>
  <cp:revision>125</cp:revision>
  <dcterms:created xsi:type="dcterms:W3CDTF">2018-12-23T09:23:59Z</dcterms:created>
  <dcterms:modified xsi:type="dcterms:W3CDTF">2020-01-15T17:36:13Z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