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2"/>
    <p:sldMasterId id="2147483674" r:id="rId3"/>
    <p:sldMasterId id="2147483760" r:id="rId4"/>
  </p:sldMasterIdLst>
  <p:notesMasterIdLst>
    <p:notesMasterId r:id="rId19"/>
  </p:notesMasterIdLst>
  <p:handoutMasterIdLst>
    <p:handoutMasterId r:id="rId20"/>
  </p:handoutMasterIdLst>
  <p:sldIdLst>
    <p:sldId id="259" r:id="rId5"/>
    <p:sldId id="326" r:id="rId6"/>
    <p:sldId id="314" r:id="rId7"/>
    <p:sldId id="315" r:id="rId8"/>
    <p:sldId id="318" r:id="rId9"/>
    <p:sldId id="316" r:id="rId10"/>
    <p:sldId id="313" r:id="rId11"/>
    <p:sldId id="325" r:id="rId12"/>
    <p:sldId id="319" r:id="rId13"/>
    <p:sldId id="321" r:id="rId14"/>
    <p:sldId id="322" r:id="rId15"/>
    <p:sldId id="307" r:id="rId16"/>
    <p:sldId id="323" r:id="rId17"/>
    <p:sldId id="31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550" autoAdjust="0"/>
  </p:normalViewPr>
  <p:slideViewPr>
    <p:cSldViewPr>
      <p:cViewPr varScale="1">
        <p:scale>
          <a:sx n="81" d="100"/>
          <a:sy n="81" d="100"/>
        </p:scale>
        <p:origin x="240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2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82E2-DDCD-45C6-A5C7-2B2862271F18}" type="datetimeFigureOut">
              <a:rPr lang="bg-BG" smtClean="0"/>
              <a:t>8.3.2021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19DB7-42AB-47D4-8892-B978289B9E1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6573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6B4A8-51A9-4C8B-A09B-39745A3519BF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7D76E-A8AF-413D-9588-EC8391EB9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29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.org/standards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ann.org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B0F0"/>
                </a:solidFill>
                <a:hlinkClick r:id="rId3"/>
              </a:rPr>
              <a:t>https://www.w3.org/standards/</a:t>
            </a:r>
            <a:endParaRPr lang="bg-BG" sz="2400" dirty="0" smtClean="0">
              <a:solidFill>
                <a:srgbClr val="00B0F0"/>
              </a:solidFill>
            </a:endParaRP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976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B0F0"/>
                </a:solidFill>
              </a:rPr>
              <a:t>https://www.w3.org/People/Berners-Lee/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B0F0"/>
                </a:solidFill>
              </a:rPr>
              <a:t>https://www.w3.org/People/Jeff/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https://www.w3.org/Consortium/Member/List</a:t>
            </a:r>
            <a:endParaRPr lang="bg-BG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https://www.w3.org/Consortium/fees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415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973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https://www.iana.org/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hlinkClick r:id="rId3"/>
              </a:rPr>
              <a:t>https://www.icann.org/</a:t>
            </a:r>
            <a:endParaRPr lang="en-US" sz="2400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https://www.iplocation.net/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822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https://www.iana.org/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78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59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buFont typeface="Courier New" panose="02070309020205020404" pitchFamily="49" charset="0"/>
              <a:buNone/>
            </a:pPr>
            <a:r>
              <a:rPr lang="en-US" sz="1400" dirty="0" smtClean="0"/>
              <a:t>https://w3techs.com/technologies/overview/web_server/all</a:t>
            </a:r>
          </a:p>
          <a:p>
            <a:pPr lvl="2">
              <a:buFont typeface="Courier New" panose="02070309020205020404" pitchFamily="49" charset="0"/>
              <a:buNone/>
            </a:pPr>
            <a:r>
              <a:rPr lang="en-US" sz="1400" dirty="0" smtClean="0">
                <a:solidFill>
                  <a:schemeClr val="tx2"/>
                </a:solidFill>
              </a:rPr>
              <a:t>https://en.wikipedia.org/wiki/List_of_FTP_server_software</a:t>
            </a:r>
            <a:endParaRPr lang="en-US" sz="1400" dirty="0" smtClean="0"/>
          </a:p>
          <a:p>
            <a:pPr lvl="2">
              <a:buFont typeface="Courier New" panose="02070309020205020404" pitchFamily="49" charset="0"/>
              <a:buNone/>
            </a:pPr>
            <a:r>
              <a:rPr lang="en-US" sz="1400" dirty="0" smtClean="0"/>
              <a:t>https://db-engines.com/en/ranking </a:t>
            </a:r>
            <a:endParaRPr lang="en-US" sz="1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42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https://www.geeksforgeeks.org/web-1-0-web-2-0-and-web-3-0-with-their-difference/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00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D951D-4987-4692-AB81-4110EA250643}" type="datetime1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DAEA3-C97D-4037-A556-68F28802647F}" type="datetime1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7968-E891-4C45-BB43-42DE4587E46E}" type="datetime1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D4033-D84D-44D2-BDCF-588AF36C7394}" type="datetime1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DA7E-B3EA-41A1-B218-1226B2A3D4F9}" type="datetime1">
              <a:rPr lang="en-US" smtClean="0"/>
              <a:t>3/8/2021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7CA1-9284-46BD-B8FF-DF6AD46C939B}" type="datetime1">
              <a:rPr lang="en-US" smtClean="0"/>
              <a:t>3/8/2021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675F-6F2E-405E-B7D0-FF91133450E6}" type="datetime1">
              <a:rPr lang="en-US" smtClean="0"/>
              <a:t>3/8/2021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6D304-16C5-4975-AB01-448A583D2C12}" type="datetime1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A24F-6CB5-4221-B896-4BDAC7AB3BD8}" type="datetime1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7BBB2-2744-4381-ADF5-D70D2097EE02}" type="datetime1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EA3A1-008B-4243-A627-7DDF09D8EE96}" type="datetime1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DCC2C6B8-50B9-43CE-B67B-095A56359DBB}" type="datetime1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3techs.com/technologies/overview/web_server/al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3.jpeg"/><Relationship Id="rId5" Type="http://schemas.openxmlformats.org/officeDocument/2006/relationships/hyperlink" Target="https://db-engines.com/en/ranking" TargetMode="External"/><Relationship Id="rId4" Type="http://schemas.openxmlformats.org/officeDocument/2006/relationships/hyperlink" Target="https://en.wikipedia.org/wiki/List_of_FTP_server_software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www.geeksforgeeks.org/web-1-0-web-2-0-and-web-3-0-with-their-difference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www.w3.org/standards/" TargetMode="Externa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jpeg"/><Relationship Id="rId5" Type="http://schemas.openxmlformats.org/officeDocument/2006/relationships/hyperlink" Target="https://www.w3.org/Consortium/fees" TargetMode="External"/><Relationship Id="rId4" Type="http://schemas.openxmlformats.org/officeDocument/2006/relationships/hyperlink" Target="https://www.w3.org/Consortium/Member/Lis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s://www.iana.org/" TargetMode="External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png"/><Relationship Id="rId5" Type="http://schemas.openxmlformats.org/officeDocument/2006/relationships/hyperlink" Target="https://www.iplocation.net/" TargetMode="External"/><Relationship Id="rId4" Type="http://schemas.openxmlformats.org/officeDocument/2006/relationships/hyperlink" Target="https://www.icann.org/" TargetMode="External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762000"/>
            <a:ext cx="8686800" cy="160020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FFC000"/>
                </a:solidFill>
              </a:rPr>
              <a:t>Web standards, Technologies, web Building and tools</a:t>
            </a:r>
            <a:endParaRPr lang="en-US" sz="4400" b="1" dirty="0">
              <a:solidFill>
                <a:srgbClr val="FFC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624702"/>
            <a:ext cx="1149328" cy="11493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2746">
            <a:off x="1290037" y="4723242"/>
            <a:ext cx="3532100" cy="6897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35">
            <a:off x="5178811" y="4203425"/>
            <a:ext cx="2164080" cy="170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42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1"/>
          <p:cNvSpPr/>
          <p:nvPr/>
        </p:nvSpPr>
        <p:spPr>
          <a:xfrm>
            <a:off x="5844759" y="1054100"/>
            <a:ext cx="2927052" cy="5334000"/>
          </a:xfrm>
          <a:prstGeom prst="roundRect">
            <a:avLst>
              <a:gd name="adj" fmla="val 5695"/>
            </a:avLst>
          </a:prstGeom>
          <a:solidFill>
            <a:schemeClr val="accent5">
              <a:lumMod val="40000"/>
              <a:lumOff val="60000"/>
              <a:alpha val="1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noAutofit/>
          </a:bodyPr>
          <a:lstStyle/>
          <a:p>
            <a:pPr eaLnBrk="0" hangingPunct="0">
              <a:spcBef>
                <a:spcPts val="0"/>
              </a:spcBef>
              <a:buClr>
                <a:schemeClr val="accent5">
                  <a:lumMod val="40000"/>
                  <a:lumOff val="60000"/>
                </a:schemeClr>
              </a:buClr>
              <a:buSzPct val="70000"/>
              <a:buFont typeface="Wingdings 2" pitchFamily="18" charset="2"/>
              <a:buNone/>
            </a:pPr>
            <a:endParaRPr lang="en-US" sz="2000" b="1">
              <a:solidFill>
                <a:srgbClr val="8CF4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2438401" y="1066800"/>
            <a:ext cx="2134050" cy="5334000"/>
          </a:xfrm>
          <a:prstGeom prst="roundRect">
            <a:avLst>
              <a:gd name="adj" fmla="val 5695"/>
            </a:avLst>
          </a:prstGeom>
          <a:solidFill>
            <a:schemeClr val="accent5">
              <a:lumMod val="40000"/>
              <a:lumOff val="60000"/>
              <a:alpha val="1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noAutofit/>
          </a:bodyPr>
          <a:lstStyle/>
          <a:p>
            <a:pPr eaLnBrk="0" hangingPunct="0">
              <a:spcBef>
                <a:spcPts val="0"/>
              </a:spcBef>
              <a:buClr>
                <a:schemeClr val="accent5">
                  <a:lumMod val="40000"/>
                  <a:lumOff val="60000"/>
                </a:schemeClr>
              </a:buClr>
              <a:buSzPct val="70000"/>
              <a:buFont typeface="Wingdings 2" pitchFamily="18" charset="2"/>
              <a:buNone/>
            </a:pPr>
            <a:endParaRPr lang="en-US" sz="2000" b="1">
              <a:solidFill>
                <a:srgbClr val="8CF4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56317" y="1053885"/>
            <a:ext cx="1828080" cy="5346915"/>
          </a:xfrm>
          <a:prstGeom prst="roundRect">
            <a:avLst>
              <a:gd name="adj" fmla="val 5695"/>
            </a:avLst>
          </a:prstGeom>
          <a:solidFill>
            <a:schemeClr val="accent5">
              <a:lumMod val="40000"/>
              <a:lumOff val="60000"/>
              <a:alpha val="1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noAutofit/>
          </a:bodyPr>
          <a:lstStyle/>
          <a:p>
            <a:pPr eaLnBrk="0" hangingPunct="0">
              <a:spcBef>
                <a:spcPts val="0"/>
              </a:spcBef>
              <a:buClr>
                <a:schemeClr val="accent5">
                  <a:lumMod val="40000"/>
                  <a:lumOff val="60000"/>
                </a:schemeClr>
              </a:buClr>
              <a:buSzPct val="70000"/>
              <a:buFont typeface="Wingdings 2" pitchFamily="18" charset="2"/>
              <a:buNone/>
            </a:pPr>
            <a:endParaRPr lang="en-US" sz="2000" b="1">
              <a:solidFill>
                <a:srgbClr val="8CF4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1576227" y="3505200"/>
            <a:ext cx="1471773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25" y="152400"/>
            <a:ext cx="7924800" cy="655638"/>
          </a:xfrm>
        </p:spPr>
        <p:txBody>
          <a:bodyPr/>
          <a:lstStyle/>
          <a:p>
            <a:r>
              <a:rPr lang="en-US" sz="3200" dirty="0" smtClean="0">
                <a:solidFill>
                  <a:srgbClr val="FFC000"/>
                </a:solidFill>
              </a:rPr>
              <a:t>3-Tier and n-tier Architecture</a:t>
            </a:r>
            <a:endParaRPr lang="en-US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3886200" y="3771900"/>
            <a:ext cx="2781300" cy="160020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759200" y="3492500"/>
            <a:ext cx="3022600" cy="27940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3886200" y="2133600"/>
            <a:ext cx="2767225" cy="114300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819400" y="4575940"/>
            <a:ext cx="13917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</a:t>
            </a:r>
          </a:p>
          <a:p>
            <a:pPr algn="ctr"/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Logic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Users\nakov\Downloads\hp_mobile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447" y="3200400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laptop,compu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447" y="1600200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omputer,monitor,screen,displ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447" y="4648200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413447" y="5105400"/>
            <a:ext cx="12987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Desktop</a:t>
            </a:r>
          </a:p>
          <a:p>
            <a:pPr algn="ctr"/>
            <a:r>
              <a:rPr 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Client</a:t>
            </a:r>
            <a:endParaRPr 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33079" y="3429000"/>
            <a:ext cx="10919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Mobile</a:t>
            </a:r>
          </a:p>
          <a:p>
            <a:pPr algn="ctr"/>
            <a:r>
              <a:rPr 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Client</a:t>
            </a:r>
            <a:endParaRPr 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88047" y="1759803"/>
            <a:ext cx="1311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Client</a:t>
            </a:r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Machine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7" name="Picture 13" descr="off,server,comput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590800"/>
            <a:ext cx="1890690" cy="189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 rot="20309905">
            <a:off x="4655096" y="2313187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network</a:t>
            </a:r>
            <a:endParaRPr 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 rot="249247">
            <a:off x="4673929" y="3240239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network</a:t>
            </a:r>
            <a:endParaRPr 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 rot="1808832">
            <a:off x="4660604" y="4117724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network</a:t>
            </a:r>
            <a:endParaRPr 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database,d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4" y="2590800"/>
            <a:ext cx="1835142" cy="1835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20700" y="4419600"/>
            <a:ext cx="150233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Database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6867" y="1066800"/>
            <a:ext cx="14029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n-US" sz="2200" b="1" dirty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2200" b="1" dirty="0" smtClean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 Tier</a:t>
            </a:r>
          </a:p>
          <a:p>
            <a:r>
              <a:rPr lang="en-US" sz="2200" b="1" dirty="0" smtClean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(Back-End)</a:t>
            </a:r>
            <a:endParaRPr lang="en-US" sz="2200" b="1" dirty="0"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56967" y="1079500"/>
            <a:ext cx="19334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Tier</a:t>
            </a:r>
          </a:p>
          <a:p>
            <a:r>
              <a:rPr lang="en-US" sz="2200" b="1" dirty="0" smtClean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(Business Tier)</a:t>
            </a:r>
            <a:endParaRPr lang="en-US" sz="2200" b="1" dirty="0"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891133" y="1079500"/>
            <a:ext cx="287925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smtClean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Client Tier (Front-End)</a:t>
            </a:r>
            <a:endParaRPr lang="en-US" sz="2200" b="1"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10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856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What is it</a:t>
            </a:r>
            <a:r>
              <a:rPr lang="bg-BG" sz="2400" dirty="0" smtClean="0">
                <a:solidFill>
                  <a:srgbClr val="FFFF00"/>
                </a:solidFill>
              </a:rPr>
              <a:t>?</a:t>
            </a:r>
            <a:endParaRPr lang="en-US" sz="2400" dirty="0" smtClean="0">
              <a:solidFill>
                <a:srgbClr val="FFFF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Web server </a:t>
            </a:r>
            <a:r>
              <a:rPr lang="en-US" sz="2400" dirty="0" smtClean="0"/>
              <a:t>for </a:t>
            </a:r>
            <a:r>
              <a:rPr lang="en-US" sz="2400" dirty="0"/>
              <a:t>website </a:t>
            </a:r>
            <a:r>
              <a:rPr lang="en-US" sz="2400" dirty="0" smtClean="0"/>
              <a:t>(Apache, Nginx</a:t>
            </a:r>
            <a:r>
              <a:rPr lang="en-US" sz="2400" dirty="0"/>
              <a:t>, </a:t>
            </a:r>
            <a:r>
              <a:rPr lang="en-US" sz="2400" dirty="0" err="1"/>
              <a:t>Cloudflare</a:t>
            </a:r>
            <a:r>
              <a:rPr lang="en-US" sz="2400" dirty="0"/>
              <a:t> </a:t>
            </a:r>
            <a:r>
              <a:rPr lang="en-US" sz="2400" dirty="0" smtClean="0"/>
              <a:t>Server, Microsoft-IIS, Google Servers)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w3techs.com/technologies/overview/web_server/all</a:t>
            </a:r>
            <a:endParaRPr lang="en-US" sz="18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FF00"/>
                </a:solidFill>
              </a:rPr>
              <a:t>DNS </a:t>
            </a:r>
            <a:r>
              <a:rPr lang="en-US" sz="2400" dirty="0" smtClean="0">
                <a:solidFill>
                  <a:srgbClr val="FFFF00"/>
                </a:solidFill>
              </a:rPr>
              <a:t>server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FTP server </a:t>
            </a:r>
            <a:r>
              <a:rPr lang="en-US" sz="2400" dirty="0" smtClean="0"/>
              <a:t>(</a:t>
            </a:r>
            <a:r>
              <a:rPr lang="en-US" sz="1800" dirty="0" smtClean="0"/>
              <a:t>FileZilla, </a:t>
            </a:r>
            <a:r>
              <a:rPr lang="en-US" sz="1800" dirty="0"/>
              <a:t>Cerberus FTP Server</a:t>
            </a:r>
            <a:r>
              <a:rPr lang="en-US" sz="2400" dirty="0" smtClean="0"/>
              <a:t>)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2"/>
                </a:solidFill>
                <a:hlinkClick r:id="rId4"/>
              </a:rPr>
              <a:t>https://</a:t>
            </a:r>
            <a:r>
              <a:rPr lang="en-US" sz="1800" dirty="0" smtClean="0">
                <a:solidFill>
                  <a:schemeClr val="tx2"/>
                </a:solidFill>
                <a:hlinkClick r:id="rId4"/>
              </a:rPr>
              <a:t>en.wikipedia.org/</a:t>
            </a:r>
            <a:br>
              <a:rPr lang="en-US" sz="1800" dirty="0" smtClean="0">
                <a:solidFill>
                  <a:schemeClr val="tx2"/>
                </a:solidFill>
                <a:hlinkClick r:id="rId4"/>
              </a:rPr>
            </a:br>
            <a:r>
              <a:rPr lang="en-US" sz="1800" dirty="0" smtClean="0">
                <a:solidFill>
                  <a:schemeClr val="tx2"/>
                </a:solidFill>
                <a:hlinkClick r:id="rId4"/>
              </a:rPr>
              <a:t>wiki/</a:t>
            </a:r>
            <a:r>
              <a:rPr lang="en-US" sz="1800" dirty="0" err="1" smtClean="0">
                <a:solidFill>
                  <a:schemeClr val="tx2"/>
                </a:solidFill>
                <a:hlinkClick r:id="rId4"/>
              </a:rPr>
              <a:t>List_of_FTP_server_software</a:t>
            </a:r>
            <a:endParaRPr lang="en-US" sz="18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Database server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>
                <a:hlinkClick r:id="rId5"/>
              </a:rPr>
              <a:t>https://</a:t>
            </a:r>
            <a:r>
              <a:rPr lang="en-US" sz="1800" dirty="0" smtClean="0">
                <a:hlinkClick r:id="rId5"/>
              </a:rPr>
              <a:t>db-engines.com/en/ranking</a:t>
            </a:r>
            <a:endParaRPr lang="en-US" sz="18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Torrent Tracker Server</a:t>
            </a:r>
            <a:endParaRPr lang="bg-BG" sz="2400" dirty="0" smtClean="0">
              <a:solidFill>
                <a:srgbClr val="FFFF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/>
              <a:t>And so on ….</a:t>
            </a:r>
          </a:p>
          <a:p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22025" y="152400"/>
            <a:ext cx="7924800" cy="655638"/>
          </a:xfrm>
        </p:spPr>
        <p:txBody>
          <a:bodyPr/>
          <a:lstStyle/>
          <a:p>
            <a:pPr algn="ctr"/>
            <a:r>
              <a:rPr lang="en-US" sz="4400" dirty="0" smtClean="0">
                <a:solidFill>
                  <a:srgbClr val="FFC000"/>
                </a:solidFill>
              </a:rPr>
              <a:t>Types of Servers</a:t>
            </a:r>
            <a:endParaRPr lang="en-US" sz="4400" dirty="0">
              <a:solidFill>
                <a:srgbClr val="FFC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11</a:t>
            </a:fld>
            <a:endParaRPr kumimoji="0" lang="en-US"/>
          </a:p>
        </p:txBody>
      </p:sp>
      <p:pic>
        <p:nvPicPr>
          <p:cNvPr id="1026" name="Picture 2" descr="The Database Management Systems to Watch - K2 Partnering Solution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955925"/>
            <a:ext cx="3400425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53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 txBox="1">
            <a:spLocks/>
          </p:cNvSpPr>
          <p:nvPr/>
        </p:nvSpPr>
        <p:spPr>
          <a:xfrm>
            <a:off x="609600" y="363682"/>
            <a:ext cx="7924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5400" dirty="0" smtClean="0">
                <a:solidFill>
                  <a:srgbClr val="FFC000"/>
                </a:solidFill>
              </a:rPr>
              <a:t>Web 1.0, 2.0, 3.0, …</a:t>
            </a:r>
            <a:endParaRPr lang="bg-BG" sz="5400" dirty="0">
              <a:solidFill>
                <a:srgbClr val="FFC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597033"/>
            <a:ext cx="2664320" cy="1958276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sz="quarter" idx="14"/>
          </p:nvPr>
        </p:nvSpPr>
        <p:spPr>
          <a:xfrm>
            <a:off x="4876800" y="1114518"/>
            <a:ext cx="4142096" cy="525780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Web 3.0 – Engagement</a:t>
            </a:r>
            <a:endParaRPr lang="bg-BG" sz="2400" dirty="0">
              <a:solidFill>
                <a:srgbClr val="FFC000"/>
              </a:solidFill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400" dirty="0" smtClean="0"/>
              <a:t>Semantic </a:t>
            </a:r>
            <a:r>
              <a:rPr lang="en-US" sz="2400" dirty="0"/>
              <a:t>/ Intelligent Web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400" dirty="0"/>
              <a:t>Personalization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400" dirty="0"/>
              <a:t>Mobility</a:t>
            </a:r>
          </a:p>
          <a:p>
            <a:pPr algn="r"/>
            <a:endParaRPr lang="bg-BG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0" y="1049482"/>
            <a:ext cx="4343400" cy="5808518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Web 1.0 – Publishing </a:t>
            </a:r>
            <a:endParaRPr lang="en-US" sz="2400" dirty="0" smtClean="0">
              <a:solidFill>
                <a:srgbClr val="FFC000"/>
              </a:solidFill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400" dirty="0" smtClean="0"/>
              <a:t>Static content</a:t>
            </a:r>
            <a:endParaRPr lang="en-US" sz="24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Web </a:t>
            </a:r>
            <a:r>
              <a:rPr lang="en-US" sz="2400" dirty="0">
                <a:solidFill>
                  <a:srgbClr val="FFC000"/>
                </a:solidFill>
              </a:rPr>
              <a:t>2.0 – </a:t>
            </a:r>
            <a:r>
              <a:rPr lang="en-US" sz="2400" dirty="0" smtClean="0">
                <a:solidFill>
                  <a:srgbClr val="FFC000"/>
                </a:solidFill>
              </a:rPr>
              <a:t>Community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400" dirty="0" smtClean="0"/>
              <a:t>Characteristics</a:t>
            </a:r>
            <a:r>
              <a:rPr lang="bg-BG" sz="2400" dirty="0" smtClean="0"/>
              <a:t>: </a:t>
            </a:r>
            <a:r>
              <a:rPr lang="en-US" sz="2400" dirty="0" smtClean="0"/>
              <a:t>Rich </a:t>
            </a:r>
            <a:r>
              <a:rPr lang="en-US" sz="2400" dirty="0"/>
              <a:t>User </a:t>
            </a:r>
            <a:r>
              <a:rPr lang="en-US" sz="2400" dirty="0" smtClean="0"/>
              <a:t>Experience</a:t>
            </a:r>
            <a:r>
              <a:rPr lang="bg-BG" sz="2400" dirty="0" smtClean="0"/>
              <a:t>р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400" dirty="0" smtClean="0"/>
              <a:t>Core Technologies</a:t>
            </a:r>
            <a:r>
              <a:rPr lang="bg-BG" sz="2400" dirty="0" smtClean="0"/>
              <a:t>: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400" dirty="0" smtClean="0"/>
              <a:t>XML </a:t>
            </a:r>
            <a:r>
              <a:rPr lang="en-US" sz="2400" dirty="0"/>
              <a:t>/ </a:t>
            </a:r>
            <a:r>
              <a:rPr lang="en-US" sz="2400" dirty="0" smtClean="0"/>
              <a:t>RSS</a:t>
            </a:r>
            <a:r>
              <a:rPr lang="bg-BG" sz="2400" dirty="0" smtClean="0"/>
              <a:t>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400" dirty="0" smtClean="0"/>
              <a:t>Ajax</a:t>
            </a:r>
            <a:endParaRPr lang="bg-BG" sz="2400" dirty="0" smtClean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400" dirty="0" smtClean="0"/>
              <a:t>Web Services</a:t>
            </a:r>
            <a:endParaRPr lang="bg-BG" sz="2400" dirty="0"/>
          </a:p>
          <a:p>
            <a:pPr marL="457200" lvl="1" indent="0">
              <a:buNone/>
            </a:pPr>
            <a:r>
              <a:rPr lang="en-US" sz="1600" dirty="0">
                <a:hlinkClick r:id="rId4"/>
              </a:rPr>
              <a:t>https://www.geeksforgeeks.org/web-1-0-web-2-0-and-web-3-0-with-their-difference</a:t>
            </a:r>
            <a:r>
              <a:rPr lang="en-US" sz="1600" dirty="0" smtClean="0">
                <a:hlinkClick r:id="rId4"/>
              </a:rPr>
              <a:t>/</a:t>
            </a:r>
            <a:endParaRPr lang="en-US" sz="1600" dirty="0" smtClean="0"/>
          </a:p>
          <a:p>
            <a:pPr marL="457200" lvl="1" indent="0">
              <a:buNone/>
            </a:pPr>
            <a:endParaRPr lang="bg-BG" sz="16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12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5934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7924800" cy="884238"/>
          </a:xfrm>
        </p:spPr>
        <p:txBody>
          <a:bodyPr/>
          <a:lstStyle/>
          <a:p>
            <a:r>
              <a:rPr lang="en-US" sz="3600" dirty="0" smtClean="0">
                <a:solidFill>
                  <a:srgbClr val="FFC000"/>
                </a:solidFill>
              </a:rPr>
              <a:t>Front-end technology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8600" y="1143000"/>
            <a:ext cx="8686800" cy="5486400"/>
          </a:xfrm>
          <a:prstGeom prst="rect">
            <a:avLst/>
          </a:prstGeom>
        </p:spPr>
        <p:txBody>
          <a:bodyPr/>
          <a:lstStyle/>
          <a:p>
            <a:pPr lvl="1">
              <a:buFont typeface="Courier New" panose="02070309020205020404" pitchFamily="49" charset="0"/>
              <a:buChar char="o"/>
            </a:pPr>
            <a:endParaRPr lang="en-US" sz="24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 smtClean="0"/>
              <a:t>HTML, XML;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 smtClean="0"/>
              <a:t>CSS;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 smtClean="0"/>
              <a:t>JS</a:t>
            </a:r>
            <a:r>
              <a:rPr lang="en-US" sz="3200" dirty="0"/>
              <a:t>, </a:t>
            </a:r>
            <a:r>
              <a:rPr lang="en-US" sz="3200" dirty="0" smtClean="0"/>
              <a:t>jQuery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 smtClean="0"/>
              <a:t>Bootstrap, W3 </a:t>
            </a:r>
            <a:r>
              <a:rPr lang="en-US" sz="3200" dirty="0"/>
              <a:t>Prototype </a:t>
            </a:r>
            <a:r>
              <a:rPr lang="en-US" sz="3200" dirty="0" err="1" smtClean="0"/>
              <a:t>Modernizr</a:t>
            </a:r>
            <a:r>
              <a:rPr lang="en-US" sz="3200" dirty="0" smtClean="0"/>
              <a:t>, </a:t>
            </a:r>
            <a:r>
              <a:rPr lang="en-US" sz="3200" dirty="0"/>
              <a:t>SASS, </a:t>
            </a:r>
            <a:r>
              <a:rPr lang="en-US" sz="3200" dirty="0" smtClean="0"/>
              <a:t>LESS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 smtClean="0"/>
              <a:t>AJAX, JSON, AngularJS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5334000"/>
            <a:ext cx="2362200" cy="718930"/>
          </a:xfrm>
          <a:prstGeom prst="rect">
            <a:avLst/>
          </a:prstGeom>
        </p:spPr>
      </p:pic>
      <p:pic>
        <p:nvPicPr>
          <p:cNvPr id="1026" name="Picture 2" descr="Резултат с изображение за web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228724"/>
            <a:ext cx="2266950" cy="200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13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2926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337457"/>
            <a:ext cx="7924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sz="5500" dirty="0" smtClean="0"/>
          </a:p>
          <a:p>
            <a:pPr marL="0" indent="0" algn="ctr">
              <a:buNone/>
            </a:pPr>
            <a:r>
              <a:rPr lang="en-US" sz="5500" b="1" smtClean="0">
                <a:solidFill>
                  <a:srgbClr val="FFC000"/>
                </a:solidFill>
              </a:rPr>
              <a:t>QUESTIONS</a:t>
            </a:r>
            <a:r>
              <a:rPr lang="bg-BG" sz="5500" b="1" dirty="0">
                <a:solidFill>
                  <a:srgbClr val="FFC000"/>
                </a:solidFill>
              </a:rPr>
              <a:t>?</a:t>
            </a:r>
          </a:p>
          <a:p>
            <a:pPr marL="0" indent="0" algn="ctr">
              <a:buNone/>
            </a:pPr>
            <a:endParaRPr lang="en-US" sz="5500" dirty="0" smtClean="0"/>
          </a:p>
          <a:p>
            <a:pPr marL="0" indent="0" algn="ctr">
              <a:buNone/>
            </a:pPr>
            <a:endParaRPr lang="en-US" sz="5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199" y="4343400"/>
            <a:ext cx="3115733" cy="140208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14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5035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924800" cy="1143000"/>
          </a:xfrm>
        </p:spPr>
        <p:txBody>
          <a:bodyPr/>
          <a:lstStyle/>
          <a:p>
            <a:pPr algn="ctr" fontAlgn="base"/>
            <a:r>
              <a:rPr lang="en-US" sz="4400" b="1" dirty="0" smtClean="0">
                <a:solidFill>
                  <a:schemeClr val="tx2"/>
                </a:solidFill>
              </a:rPr>
              <a:t>Table of Contents</a:t>
            </a:r>
            <a:endParaRPr lang="en-US" sz="4400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 lvl="1"/>
            <a:endParaRPr lang="en-US" sz="3200" dirty="0" smtClean="0">
              <a:solidFill>
                <a:srgbClr val="FFC000"/>
              </a:solidFill>
            </a:endParaRPr>
          </a:p>
          <a:p>
            <a:endParaRPr lang="bg-BG" dirty="0"/>
          </a:p>
        </p:txBody>
      </p:sp>
      <p:sp>
        <p:nvSpPr>
          <p:cNvPr id="6" name="Rectangle 5"/>
          <p:cNvSpPr/>
          <p:nvPr/>
        </p:nvSpPr>
        <p:spPr>
          <a:xfrm>
            <a:off x="-18393" y="190500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85900" lvl="2" indent="-571500">
              <a:buFont typeface="Wingdings" panose="05000000000000000000" pitchFamily="2" charset="2"/>
              <a:buChar char="§"/>
            </a:pPr>
            <a:r>
              <a:rPr lang="en-US" sz="2400" dirty="0" smtClean="0"/>
              <a:t>WWW, INTERNET AND W3C</a:t>
            </a:r>
          </a:p>
          <a:p>
            <a:pPr marL="1485900" lvl="2" indent="-571500">
              <a:buFont typeface="Wingdings" panose="05000000000000000000" pitchFamily="2" charset="2"/>
              <a:buChar char="§"/>
            </a:pPr>
            <a:r>
              <a:rPr lang="en-US" sz="2400" dirty="0" smtClean="0"/>
              <a:t>ABOUT W3C</a:t>
            </a:r>
          </a:p>
          <a:p>
            <a:pPr marL="1485900" lvl="2" indent="-571500">
              <a:buFont typeface="Wingdings" panose="05000000000000000000" pitchFamily="2" charset="2"/>
              <a:buChar char="§"/>
            </a:pPr>
            <a:r>
              <a:rPr lang="en-US" sz="2400" dirty="0" smtClean="0"/>
              <a:t>WEB</a:t>
            </a:r>
            <a:r>
              <a:rPr lang="bg-BG" sz="2400" dirty="0" smtClean="0"/>
              <a:t> </a:t>
            </a:r>
            <a:r>
              <a:rPr lang="en-US" sz="2400" dirty="0" smtClean="0"/>
              <a:t>SOURCE STRUCTURE</a:t>
            </a:r>
            <a:endParaRPr lang="bg-BG" sz="2400" dirty="0" smtClean="0"/>
          </a:p>
          <a:p>
            <a:pPr marL="1485900" lvl="2" indent="-571500">
              <a:buFont typeface="Wingdings" panose="05000000000000000000" pitchFamily="2" charset="2"/>
              <a:buChar char="§"/>
            </a:pPr>
            <a:r>
              <a:rPr lang="en-US" sz="2400" dirty="0" smtClean="0"/>
              <a:t>HOW DOES THE WWW WORK?</a:t>
            </a:r>
          </a:p>
          <a:p>
            <a:pPr marL="1485900" lvl="2" indent="-571500">
              <a:buFont typeface="Wingdings" panose="05000000000000000000" pitchFamily="2" charset="2"/>
              <a:buChar char="§"/>
            </a:pPr>
            <a:r>
              <a:rPr lang="en-US" sz="2400" dirty="0" smtClean="0"/>
              <a:t>WWW AUTHORITY</a:t>
            </a:r>
          </a:p>
          <a:p>
            <a:pPr marL="1485900" lvl="2" indent="-571500">
              <a:buFont typeface="Wingdings" panose="05000000000000000000" pitchFamily="2" charset="2"/>
              <a:buChar char="§"/>
            </a:pPr>
            <a:r>
              <a:rPr lang="en-US" sz="2400" dirty="0" smtClean="0"/>
              <a:t>OSI MODEL</a:t>
            </a:r>
          </a:p>
          <a:p>
            <a:pPr marL="1485900" lvl="2" indent="-571500">
              <a:buFont typeface="Wingdings" panose="05000000000000000000" pitchFamily="2" charset="2"/>
              <a:buChar char="§"/>
            </a:pPr>
            <a:r>
              <a:rPr lang="en-US" sz="2400" dirty="0" smtClean="0"/>
              <a:t>UNIFORM RESOURCE LOCATOR</a:t>
            </a:r>
          </a:p>
          <a:p>
            <a:pPr marL="1485900" lvl="2" indent="-571500">
              <a:buFont typeface="Wingdings" panose="05000000000000000000" pitchFamily="2" charset="2"/>
              <a:buChar char="§"/>
            </a:pPr>
            <a:r>
              <a:rPr lang="en-US" sz="2400" dirty="0" smtClean="0"/>
              <a:t>WEB SERVERS AND CLIENT</a:t>
            </a:r>
          </a:p>
          <a:p>
            <a:pPr marL="1485900" lvl="2" indent="-571500">
              <a:buFont typeface="Wingdings" panose="05000000000000000000" pitchFamily="2" charset="2"/>
              <a:buChar char="§"/>
            </a:pPr>
            <a:r>
              <a:rPr lang="en-US" sz="2400" dirty="0" smtClean="0"/>
              <a:t>3-TIER AND N-TIER ARCHITECTURE</a:t>
            </a:r>
          </a:p>
          <a:p>
            <a:pPr marL="1485900" lvl="2" indent="-571500">
              <a:buFont typeface="Wingdings" panose="05000000000000000000" pitchFamily="2" charset="2"/>
              <a:buChar char="§"/>
            </a:pPr>
            <a:r>
              <a:rPr lang="en-US" sz="2400" dirty="0" smtClean="0"/>
              <a:t>CLOUD MODELS</a:t>
            </a:r>
          </a:p>
          <a:p>
            <a:pPr marL="1485900" lvl="2" indent="-571500">
              <a:buFont typeface="Wingdings" panose="05000000000000000000" pitchFamily="2" charset="2"/>
              <a:buChar char="§"/>
            </a:pPr>
            <a:r>
              <a:rPr lang="en-US" sz="2400" dirty="0" smtClean="0"/>
              <a:t>FRONT-END TECHNOLOGY</a:t>
            </a:r>
            <a:br>
              <a:rPr lang="en-US" sz="2400" dirty="0" smtClean="0"/>
            </a:br>
            <a:endParaRPr lang="bg-BG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2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7664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4425">
            <a:off x="8183196" y="337208"/>
            <a:ext cx="702408" cy="68045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2673">
            <a:off x="6211692" y="3349168"/>
            <a:ext cx="1274356" cy="8557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4390">
            <a:off x="545185" y="422501"/>
            <a:ext cx="790227" cy="66755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293273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3619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WWW (W3, The Web)</a:t>
            </a:r>
            <a:r>
              <a:rPr lang="bg-BG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is </a:t>
            </a:r>
            <a:r>
              <a:rPr lang="en-US" sz="2400" dirty="0">
                <a:solidFill>
                  <a:srgbClr val="FFFF00"/>
                </a:solidFill>
              </a:rPr>
              <a:t>an </a:t>
            </a:r>
            <a:r>
              <a:rPr lang="en-US" sz="2400" dirty="0">
                <a:solidFill>
                  <a:srgbClr val="00B0F0"/>
                </a:solidFill>
              </a:rPr>
              <a:t>information space</a:t>
            </a:r>
            <a:r>
              <a:rPr lang="en-US" sz="2400" dirty="0">
                <a:solidFill>
                  <a:srgbClr val="92D050"/>
                </a:solidFill>
              </a:rPr>
              <a:t>  (</a:t>
            </a:r>
            <a:r>
              <a:rPr lang="en-US" sz="2400" dirty="0" smtClean="0">
                <a:solidFill>
                  <a:srgbClr val="92D050"/>
                </a:solidFill>
              </a:rPr>
              <a:t>Information resources, computers</a:t>
            </a:r>
            <a:r>
              <a:rPr lang="en-US" sz="2400" dirty="0">
                <a:solidFill>
                  <a:srgbClr val="92D050"/>
                </a:solidFill>
              </a:rPr>
              <a:t>, technologies </a:t>
            </a:r>
            <a:r>
              <a:rPr lang="en-US" sz="2400" dirty="0" smtClean="0">
                <a:solidFill>
                  <a:srgbClr val="92D050"/>
                </a:solidFill>
              </a:rPr>
              <a:t>and </a:t>
            </a:r>
            <a:r>
              <a:rPr lang="en-US" sz="2400" dirty="0">
                <a:solidFill>
                  <a:srgbClr val="92D050"/>
                </a:solidFill>
              </a:rPr>
              <a:t>so </a:t>
            </a:r>
            <a:r>
              <a:rPr lang="en-US" sz="2400" dirty="0" smtClean="0">
                <a:solidFill>
                  <a:srgbClr val="92D050"/>
                </a:solidFill>
              </a:rPr>
              <a:t>on</a:t>
            </a:r>
            <a:r>
              <a:rPr lang="bg-BG" sz="2400" dirty="0" smtClean="0">
                <a:solidFill>
                  <a:srgbClr val="92D050"/>
                </a:solidFill>
              </a:rPr>
              <a:t>…</a:t>
            </a:r>
            <a:r>
              <a:rPr lang="en-US" sz="2400" dirty="0" smtClean="0">
                <a:solidFill>
                  <a:srgbClr val="92D050"/>
                </a:solidFill>
              </a:rPr>
              <a:t>);</a:t>
            </a:r>
            <a:endParaRPr lang="en-US" sz="2400" dirty="0">
              <a:solidFill>
                <a:srgbClr val="92D050"/>
              </a:solidFill>
            </a:endParaRPr>
          </a:p>
          <a:p>
            <a:pPr marL="533400" indent="-361950">
              <a:buFont typeface="Courier New" panose="02070309020205020404" pitchFamily="49" charset="0"/>
              <a:buChar char="o"/>
            </a:pPr>
            <a:endParaRPr lang="en-US" sz="2400" dirty="0" smtClean="0"/>
          </a:p>
          <a:p>
            <a:pPr marL="533400" indent="-361950">
              <a:buFont typeface="Courier New" panose="02070309020205020404" pitchFamily="49" charset="0"/>
              <a:buChar char="o"/>
            </a:pPr>
            <a:endParaRPr lang="bg-BG" sz="2400" dirty="0" smtClean="0">
              <a:solidFill>
                <a:srgbClr val="FFC000"/>
              </a:solidFill>
            </a:endParaRPr>
          </a:p>
          <a:p>
            <a:pPr marL="533400" indent="-3619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The </a:t>
            </a:r>
            <a:r>
              <a:rPr lang="en-US" sz="2400" dirty="0">
                <a:solidFill>
                  <a:srgbClr val="FFFF00"/>
                </a:solidFill>
              </a:rPr>
              <a:t>Internet is a </a:t>
            </a:r>
            <a:r>
              <a:rPr lang="en-US" sz="2400" dirty="0">
                <a:solidFill>
                  <a:srgbClr val="00B0F0"/>
                </a:solidFill>
              </a:rPr>
              <a:t>global system of interconnected computer networks that interchange </a:t>
            </a:r>
            <a:r>
              <a:rPr lang="en-US" sz="2400" dirty="0" smtClean="0">
                <a:solidFill>
                  <a:srgbClr val="00B0F0"/>
                </a:solidFill>
              </a:rPr>
              <a:t>data;</a:t>
            </a:r>
            <a:endParaRPr lang="bg-BG" sz="2400" dirty="0" smtClean="0">
              <a:solidFill>
                <a:srgbClr val="00B0F0"/>
              </a:solidFill>
            </a:endParaRPr>
          </a:p>
          <a:p>
            <a:pPr marL="533400" indent="-3619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  <a:p>
            <a:pPr marL="533400" indent="-361950">
              <a:buFont typeface="Courier New" panose="02070309020205020404" pitchFamily="49" charset="0"/>
              <a:buChar char="o"/>
            </a:pPr>
            <a:endParaRPr lang="en-US" sz="2400" dirty="0" smtClean="0"/>
          </a:p>
          <a:p>
            <a:pPr marL="533400" indent="-3619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The </a:t>
            </a:r>
            <a:r>
              <a:rPr lang="en-US" sz="2400" dirty="0">
                <a:solidFill>
                  <a:srgbClr val="FFFF00"/>
                </a:solidFill>
              </a:rPr>
              <a:t>World Wide Web Consortium (W3C) is an </a:t>
            </a:r>
            <a:r>
              <a:rPr lang="en-US" sz="2400" dirty="0">
                <a:solidFill>
                  <a:srgbClr val="00B0F0"/>
                </a:solidFill>
              </a:rPr>
              <a:t>international </a:t>
            </a:r>
            <a:r>
              <a:rPr lang="en-US" sz="2400" dirty="0" smtClean="0">
                <a:solidFill>
                  <a:srgbClr val="00B0F0"/>
                </a:solidFill>
              </a:rPr>
              <a:t>community </a:t>
            </a:r>
            <a:r>
              <a:rPr lang="en-US" sz="2400" dirty="0" smtClean="0"/>
              <a:t>which develops </a:t>
            </a:r>
            <a:r>
              <a:rPr lang="en-US" sz="2400" dirty="0" smtClean="0">
                <a:solidFill>
                  <a:srgbClr val="00B0F0"/>
                </a:solidFill>
              </a:rPr>
              <a:t>web </a:t>
            </a:r>
            <a:r>
              <a:rPr lang="en-US" sz="2400" dirty="0">
                <a:solidFill>
                  <a:srgbClr val="00B0F0"/>
                </a:solidFill>
              </a:rPr>
              <a:t>standards </a:t>
            </a:r>
          </a:p>
          <a:p>
            <a:pPr marL="990600" lvl="1" indent="-361950"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rgbClr val="FFFF00"/>
                </a:solidFill>
              </a:rPr>
              <a:t>Web Architecture, </a:t>
            </a:r>
            <a:r>
              <a:rPr lang="en-US" sz="2000" dirty="0">
                <a:solidFill>
                  <a:srgbClr val="FFFF00"/>
                </a:solidFill>
              </a:rPr>
              <a:t>Browsers and Authoring </a:t>
            </a:r>
            <a:r>
              <a:rPr lang="en-US" sz="2000" dirty="0" smtClean="0">
                <a:solidFill>
                  <a:srgbClr val="FFFF00"/>
                </a:solidFill>
              </a:rPr>
              <a:t>Tools, Script Languages, Protocols, Graphics, Audio, Video, Animation, TV, Accessibility, Privacy, Internationalization, Security and so on … </a:t>
            </a:r>
            <a:endParaRPr lang="bg-BG" sz="2000" dirty="0" smtClean="0">
              <a:solidFill>
                <a:srgbClr val="FFFF00"/>
              </a:solidFill>
            </a:endParaRPr>
          </a:p>
          <a:p>
            <a:pPr marL="1447800" lvl="2" indent="-361950">
              <a:buFont typeface="Wingdings" panose="05000000000000000000" pitchFamily="2" charset="2"/>
              <a:buChar char="Ø"/>
            </a:pPr>
            <a:r>
              <a:rPr lang="en-US" dirty="0">
                <a:hlinkClick r:id="rId6"/>
              </a:rPr>
              <a:t>https://www.w3.org/standards/</a:t>
            </a:r>
            <a:endParaRPr lang="en-US" dirty="0"/>
          </a:p>
          <a:p>
            <a:pPr marL="1543050" lvl="3"/>
            <a:endParaRPr lang="en-US" dirty="0"/>
          </a:p>
          <a:p>
            <a:pPr marL="990600" lvl="1" indent="-361950">
              <a:buFont typeface="Courier New" panose="02070309020205020404" pitchFamily="49" charset="0"/>
              <a:buChar char="o"/>
            </a:pPr>
            <a:endParaRPr lang="en-US" dirty="0"/>
          </a:p>
          <a:p>
            <a:pPr marL="3733800" lvl="7" indent="-361950">
              <a:buFont typeface="Courier New" panose="02070309020205020404" pitchFamily="49" charset="0"/>
              <a:buChar char="o"/>
            </a:pPr>
            <a:endParaRPr lang="en-US" dirty="0"/>
          </a:p>
          <a:p>
            <a:pPr marL="628650" lvl="1"/>
            <a:endParaRPr lang="en-US" sz="2400" dirty="0" smtClean="0">
              <a:solidFill>
                <a:srgbClr val="00B0F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pPr algn="ctr"/>
            <a:r>
              <a:rPr lang="en-US" sz="4400" dirty="0" smtClean="0">
                <a:solidFill>
                  <a:srgbClr val="FFC000"/>
                </a:solidFill>
              </a:rPr>
              <a:t>Www, internet AND w3c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endParaRPr lang="bg-BG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3</a:t>
            </a:fld>
            <a:endParaRPr kumimoji="0"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32193" flipV="1">
            <a:off x="5994259" y="1879459"/>
            <a:ext cx="750186" cy="75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1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pPr algn="ctr"/>
            <a:r>
              <a:rPr lang="en-US" dirty="0"/>
              <a:t/>
            </a:r>
            <a:br>
              <a:rPr lang="en-US" dirty="0"/>
            </a:br>
            <a:r>
              <a:rPr lang="en-US" sz="4400" dirty="0">
                <a:solidFill>
                  <a:srgbClr val="FFC000"/>
                </a:solidFill>
              </a:rPr>
              <a:t>ABOUT W3C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bg-BG" dirty="0"/>
          </a:p>
        </p:txBody>
      </p:sp>
      <p:pic>
        <p:nvPicPr>
          <p:cNvPr id="1026" name="Picture 2" descr="Jeff Jaff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894" y="4174258"/>
            <a:ext cx="1371600" cy="194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18107" y="1402549"/>
            <a:ext cx="9125893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3619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W3C </a:t>
            </a:r>
            <a:r>
              <a:rPr lang="en-US" sz="2400" dirty="0"/>
              <a:t>is headed by Web inventor </a:t>
            </a:r>
            <a:r>
              <a:rPr lang="en-US" sz="2400" dirty="0">
                <a:solidFill>
                  <a:srgbClr val="00B0F0"/>
                </a:solidFill>
              </a:rPr>
              <a:t>Tim Berners-Lee </a:t>
            </a:r>
            <a:r>
              <a:rPr lang="en-US" sz="2400" dirty="0"/>
              <a:t>and CEO </a:t>
            </a:r>
            <a:r>
              <a:rPr lang="en-US" sz="2400" dirty="0">
                <a:solidFill>
                  <a:srgbClr val="00B0F0"/>
                </a:solidFill>
              </a:rPr>
              <a:t>Jeffrey </a:t>
            </a:r>
            <a:r>
              <a:rPr lang="en-US" sz="2400" dirty="0" smtClean="0">
                <a:solidFill>
                  <a:srgbClr val="00B0F0"/>
                </a:solidFill>
              </a:rPr>
              <a:t>Jaffe</a:t>
            </a:r>
          </a:p>
          <a:p>
            <a:pPr marL="533400" indent="-361950">
              <a:buFont typeface="Courier New" panose="02070309020205020404" pitchFamily="49" charset="0"/>
              <a:buChar char="o"/>
            </a:pPr>
            <a:endParaRPr lang="en-US" sz="2400" dirty="0" smtClean="0"/>
          </a:p>
          <a:p>
            <a:pPr marL="533400" indent="-3619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chemeClr val="tx2"/>
                </a:solidFill>
              </a:rPr>
              <a:t>Current members</a:t>
            </a:r>
          </a:p>
          <a:p>
            <a:pPr marL="990600" lvl="1" indent="-361950">
              <a:buFont typeface="Wingdings" panose="05000000000000000000" pitchFamily="2" charset="2"/>
              <a:buChar char="Ø"/>
            </a:pPr>
            <a:r>
              <a:rPr lang="en-US" sz="1600" dirty="0">
                <a:hlinkClick r:id="rId4"/>
              </a:rPr>
              <a:t>https://</a:t>
            </a:r>
            <a:r>
              <a:rPr lang="en-US" sz="1600" dirty="0" smtClean="0">
                <a:hlinkClick r:id="rId4"/>
              </a:rPr>
              <a:t>www.w3.org/Consortium/Member/List</a:t>
            </a:r>
            <a:endParaRPr lang="bg-BG" sz="1600" dirty="0" smtClean="0"/>
          </a:p>
          <a:p>
            <a:pPr marL="990600" lvl="1" indent="-361950">
              <a:buFont typeface="Wingdings" panose="05000000000000000000" pitchFamily="2" charset="2"/>
              <a:buChar char="Ø"/>
            </a:pPr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www.w3.org/Consortium/fees</a:t>
            </a:r>
            <a:endParaRPr lang="bg-BG" sz="1600" dirty="0"/>
          </a:p>
          <a:p>
            <a:pPr marL="171450"/>
            <a:endParaRPr lang="en-US" sz="2400" dirty="0" smtClean="0"/>
          </a:p>
          <a:p>
            <a:pPr marL="533400" indent="-3619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chemeClr val="tx2"/>
                </a:solidFill>
              </a:rPr>
              <a:t>W3C</a:t>
            </a:r>
            <a:r>
              <a:rPr lang="en-US" sz="2400" dirty="0" smtClean="0"/>
              <a:t> </a:t>
            </a:r>
            <a:r>
              <a:rPr lang="en-US" sz="2400" dirty="0"/>
              <a:t>invites the public to participate in W3C via discussion lists, events, blogs, translations, and other means</a:t>
            </a:r>
          </a:p>
          <a:p>
            <a:pPr marL="533400" indent="-361950">
              <a:buFont typeface="Courier New" panose="02070309020205020404" pitchFamily="49" charset="0"/>
              <a:buChar char="o"/>
            </a:pPr>
            <a:endParaRPr lang="en-US" sz="2400" dirty="0"/>
          </a:p>
          <a:p>
            <a:pPr marL="533400" indent="-361950">
              <a:buFont typeface="Courier New" panose="02070309020205020404" pitchFamily="49" charset="0"/>
              <a:buChar char="o"/>
            </a:pPr>
            <a:endParaRPr lang="en-US" sz="2400" dirty="0" smtClean="0"/>
          </a:p>
          <a:p>
            <a:pPr marL="990600" lvl="1" indent="-361950">
              <a:buFont typeface="Courier New" panose="02070309020205020404" pitchFamily="49" charset="0"/>
              <a:buChar char="o"/>
            </a:pPr>
            <a:endParaRPr lang="en-US" dirty="0"/>
          </a:p>
          <a:p>
            <a:pPr marL="990600" lvl="1" indent="-361950">
              <a:buFont typeface="Courier New" panose="02070309020205020404" pitchFamily="49" charset="0"/>
              <a:buChar char="o"/>
            </a:pPr>
            <a:endParaRPr lang="en-US" dirty="0"/>
          </a:p>
          <a:p>
            <a:pPr marL="990600" lvl="1" indent="-361950">
              <a:buFont typeface="Courier New" panose="02070309020205020404" pitchFamily="49" charset="0"/>
              <a:buChar char="o"/>
            </a:pPr>
            <a:endParaRPr lang="en-US" dirty="0"/>
          </a:p>
          <a:p>
            <a:pPr marL="628650" lvl="1"/>
            <a:endParaRPr lang="en-US" sz="2400" dirty="0" smtClean="0">
              <a:solidFill>
                <a:srgbClr val="00B0F0"/>
              </a:solidFill>
            </a:endParaRPr>
          </a:p>
        </p:txBody>
      </p:sp>
      <p:pic>
        <p:nvPicPr>
          <p:cNvPr id="15" name="Picture 4" descr="Тим Бърнърс-Лий през 2009 г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174259"/>
            <a:ext cx="1406106" cy="194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960830" y="6248400"/>
            <a:ext cx="16440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B0F0"/>
                </a:solidFill>
              </a:rPr>
              <a:t>Tim Berners-Lee </a:t>
            </a:r>
            <a:endParaRPr lang="bg-BG"/>
          </a:p>
        </p:txBody>
      </p:sp>
      <p:sp>
        <p:nvSpPr>
          <p:cNvPr id="10" name="Rectangle 9"/>
          <p:cNvSpPr/>
          <p:nvPr/>
        </p:nvSpPr>
        <p:spPr>
          <a:xfrm>
            <a:off x="5791200" y="6248400"/>
            <a:ext cx="1385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/>
            <a:r>
              <a:rPr lang="en-US">
                <a:solidFill>
                  <a:srgbClr val="00B0F0"/>
                </a:solidFill>
              </a:rPr>
              <a:t>Jeffrey Jaffe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4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5657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228600"/>
            <a:ext cx="9144000" cy="66294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200" dirty="0" smtClean="0">
                <a:solidFill>
                  <a:schemeClr val="tx2"/>
                </a:solidFill>
              </a:rPr>
              <a:t>Web</a:t>
            </a:r>
            <a:r>
              <a:rPr lang="bg-BG" sz="4200" dirty="0" smtClean="0">
                <a:solidFill>
                  <a:schemeClr val="tx2"/>
                </a:solidFill>
              </a:rPr>
              <a:t> </a:t>
            </a:r>
            <a:r>
              <a:rPr lang="en-US" sz="4200" dirty="0" smtClean="0">
                <a:solidFill>
                  <a:schemeClr val="tx2"/>
                </a:solidFill>
              </a:rPr>
              <a:t>Source Structure</a:t>
            </a:r>
            <a:endParaRPr lang="bg-BG" dirty="0" smtClean="0">
              <a:solidFill>
                <a:schemeClr val="tx2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chemeClr val="tx2"/>
                </a:solidFill>
              </a:rPr>
              <a:t>The Web </a:t>
            </a:r>
            <a:r>
              <a:rPr lang="en-US" sz="2800" dirty="0" smtClean="0">
                <a:solidFill>
                  <a:srgbClr val="00B0F0"/>
                </a:solidFill>
              </a:rPr>
              <a:t>Page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/>
              <a:t>is documents that meets standard specifications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/>
              <a:t>Contains </a:t>
            </a:r>
            <a:r>
              <a:rPr lang="en-US" sz="2400" dirty="0" smtClean="0"/>
              <a:t>text, images</a:t>
            </a:r>
            <a:r>
              <a:rPr lang="en-US" sz="2400" dirty="0"/>
              <a:t>, </a:t>
            </a:r>
            <a:r>
              <a:rPr lang="en-US" sz="2400" dirty="0" smtClean="0"/>
              <a:t>audio, videos</a:t>
            </a:r>
            <a:r>
              <a:rPr lang="en-US" sz="2400" dirty="0"/>
              <a:t>, </a:t>
            </a:r>
            <a:r>
              <a:rPr lang="en-US" sz="2400" dirty="0" smtClean="0"/>
              <a:t>animation, script files like HTML, CSS, JS and </a:t>
            </a:r>
            <a:r>
              <a:rPr lang="en-US" sz="2400" dirty="0"/>
              <a:t>other digital assets</a:t>
            </a:r>
            <a:endParaRPr lang="bg-BG" sz="24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The Web </a:t>
            </a:r>
            <a:r>
              <a:rPr lang="en-US" sz="2800" dirty="0" smtClean="0">
                <a:solidFill>
                  <a:srgbClr val="00B0F0"/>
                </a:solidFill>
              </a:rPr>
              <a:t>Site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/>
              <a:t>is collection of </a:t>
            </a:r>
            <a:r>
              <a:rPr lang="en-US" sz="2800" dirty="0"/>
              <a:t>related web pages </a:t>
            </a:r>
            <a:endParaRPr lang="en-US" sz="28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The </a:t>
            </a:r>
            <a:r>
              <a:rPr lang="en-US" sz="2800" dirty="0" smtClean="0">
                <a:solidFill>
                  <a:schemeClr val="tx2"/>
                </a:solidFill>
              </a:rPr>
              <a:t>Web </a:t>
            </a:r>
            <a:r>
              <a:rPr lang="en-US" sz="2800" dirty="0" smtClean="0">
                <a:solidFill>
                  <a:srgbClr val="00B0F0"/>
                </a:solidFill>
              </a:rPr>
              <a:t>Application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/>
              <a:t>is </a:t>
            </a:r>
            <a:r>
              <a:rPr lang="en-US" sz="2800" dirty="0"/>
              <a:t>a web site with specific </a:t>
            </a:r>
            <a:r>
              <a:rPr lang="en-US" sz="2800" dirty="0" smtClean="0"/>
              <a:t>functionality</a:t>
            </a:r>
            <a:endParaRPr lang="bg-BG" sz="28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/>
              <a:t>Interactivity, accessibility, security, etc.</a:t>
            </a:r>
            <a:endParaRPr lang="en-US" sz="24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/>
              <a:t>More </a:t>
            </a:r>
            <a:r>
              <a:rPr lang="en-US" sz="2400" dirty="0" smtClean="0">
                <a:solidFill>
                  <a:srgbClr val="92D050"/>
                </a:solidFill>
              </a:rPr>
              <a:t>technology like Java, </a:t>
            </a:r>
            <a:r>
              <a:rPr lang="en-US" sz="2400" dirty="0" err="1" smtClean="0">
                <a:solidFill>
                  <a:srgbClr val="92D050"/>
                </a:solidFill>
              </a:rPr>
              <a:t>.Net</a:t>
            </a:r>
            <a:r>
              <a:rPr lang="en-US" sz="2400" dirty="0" smtClean="0">
                <a:solidFill>
                  <a:srgbClr val="92D050"/>
                </a:solidFill>
              </a:rPr>
              <a:t>, PHP, AJAX, JSON, Hibernate, </a:t>
            </a:r>
            <a:r>
              <a:rPr lang="en-US" sz="2400" dirty="0">
                <a:solidFill>
                  <a:srgbClr val="92D050"/>
                </a:solidFill>
              </a:rPr>
              <a:t>Silverlight, Flash, Flex, etc</a:t>
            </a:r>
            <a:r>
              <a:rPr lang="en-US" sz="2400" dirty="0" smtClean="0">
                <a:solidFill>
                  <a:srgbClr val="92D050"/>
                </a:solidFill>
              </a:rPr>
              <a:t>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tx2"/>
                </a:solidFill>
              </a:rPr>
              <a:t>Example: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600" dirty="0" smtClean="0"/>
              <a:t>Online shopping;</a:t>
            </a:r>
            <a:endParaRPr lang="en-US" sz="16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600" dirty="0" smtClean="0"/>
              <a:t>Online banking;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600" dirty="0" smtClean="0"/>
              <a:t>Online television;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600" dirty="0" smtClean="0"/>
              <a:t>etc</a:t>
            </a:r>
            <a:r>
              <a:rPr lang="en-US" sz="1600" dirty="0"/>
              <a:t>.</a:t>
            </a:r>
          </a:p>
          <a:p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5</a:t>
            </a:fld>
            <a:endParaRPr kumimoji="0"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4568925"/>
            <a:ext cx="1905000" cy="19526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7320" y="4778475"/>
            <a:ext cx="26289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4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000" dirty="0" smtClean="0"/>
          </a:p>
          <a:p>
            <a:pPr marL="0" indent="0" algn="ctr">
              <a:buNone/>
            </a:pPr>
            <a:r>
              <a:rPr lang="en-US" sz="4200" dirty="0" smtClean="0"/>
              <a:t>      </a:t>
            </a:r>
            <a:r>
              <a:rPr lang="en-US" sz="4200" dirty="0" smtClean="0">
                <a:solidFill>
                  <a:srgbClr val="FFC000"/>
                </a:solidFill>
              </a:rPr>
              <a:t>How </a:t>
            </a:r>
            <a:r>
              <a:rPr lang="en-US" sz="4200" dirty="0">
                <a:solidFill>
                  <a:srgbClr val="FFC000"/>
                </a:solidFill>
              </a:rPr>
              <a:t>Does the WWW </a:t>
            </a:r>
            <a:r>
              <a:rPr lang="en-US" sz="4200" dirty="0" smtClean="0">
                <a:solidFill>
                  <a:srgbClr val="FFC000"/>
                </a:solidFill>
              </a:rPr>
              <a:t>Work?</a:t>
            </a:r>
            <a:endParaRPr lang="en-US" sz="4200" dirty="0">
              <a:solidFill>
                <a:srgbClr val="FFC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00B0F0"/>
                </a:solidFill>
              </a:rPr>
              <a:t>Web </a:t>
            </a:r>
            <a:r>
              <a:rPr lang="en-US" sz="2800" dirty="0">
                <a:solidFill>
                  <a:srgbClr val="00B0F0"/>
                </a:solidFill>
              </a:rPr>
              <a:t>pages </a:t>
            </a:r>
            <a:r>
              <a:rPr lang="en-US" sz="2800" dirty="0"/>
              <a:t>are files stored </a:t>
            </a:r>
            <a:r>
              <a:rPr lang="en-US" sz="2800" dirty="0" smtClean="0"/>
              <a:t>on </a:t>
            </a:r>
            <a:r>
              <a:rPr lang="en-US" sz="2800" dirty="0" smtClean="0">
                <a:solidFill>
                  <a:srgbClr val="00B0F0"/>
                </a:solidFill>
              </a:rPr>
              <a:t>Web servers</a:t>
            </a:r>
            <a:endParaRPr lang="en-US" sz="2800" dirty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00B0F0"/>
                </a:solidFill>
              </a:rPr>
              <a:t>Web </a:t>
            </a:r>
            <a:r>
              <a:rPr lang="en-US" sz="2800" dirty="0">
                <a:solidFill>
                  <a:srgbClr val="00B0F0"/>
                </a:solidFill>
              </a:rPr>
              <a:t>clients </a:t>
            </a:r>
            <a:r>
              <a:rPr lang="en-US" sz="2800" dirty="0"/>
              <a:t>view the pages </a:t>
            </a:r>
            <a:r>
              <a:rPr lang="en-US" sz="2800" dirty="0" smtClean="0"/>
              <a:t>with </a:t>
            </a:r>
            <a:r>
              <a:rPr lang="en-US" sz="2800" dirty="0"/>
              <a:t>a program called a </a:t>
            </a:r>
            <a:r>
              <a:rPr lang="en-US" sz="2800" dirty="0">
                <a:solidFill>
                  <a:srgbClr val="FFC000"/>
                </a:solidFill>
              </a:rPr>
              <a:t>Web </a:t>
            </a:r>
            <a:r>
              <a:rPr lang="en-US" sz="2800" dirty="0" smtClean="0">
                <a:solidFill>
                  <a:srgbClr val="FFC000"/>
                </a:solidFill>
              </a:rPr>
              <a:t>browser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The </a:t>
            </a:r>
            <a:r>
              <a:rPr lang="en-US" sz="2800" dirty="0"/>
              <a:t>Client-Server </a:t>
            </a:r>
            <a:r>
              <a:rPr lang="en-US" sz="2800" dirty="0" smtClean="0"/>
              <a:t>Model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B0F0"/>
                </a:solidFill>
              </a:rPr>
              <a:t>Web </a:t>
            </a:r>
            <a:r>
              <a:rPr lang="en-US" sz="2400" dirty="0">
                <a:solidFill>
                  <a:srgbClr val="00B0F0"/>
                </a:solidFill>
              </a:rPr>
              <a:t>clients </a:t>
            </a:r>
            <a:r>
              <a:rPr lang="en-US" sz="2400" dirty="0" smtClean="0">
                <a:solidFill>
                  <a:schemeClr val="tx2"/>
                </a:solidFill>
              </a:rPr>
              <a:t>send </a:t>
            </a:r>
            <a:r>
              <a:rPr lang="en-US" sz="2400" dirty="0">
                <a:solidFill>
                  <a:schemeClr val="tx2"/>
                </a:solidFill>
              </a:rPr>
              <a:t>request </a:t>
            </a:r>
            <a:endParaRPr lang="en-US" sz="2400" dirty="0" smtClean="0">
              <a:solidFill>
                <a:schemeClr val="tx2"/>
              </a:solidFill>
            </a:endParaRPr>
          </a:p>
          <a:p>
            <a:pPr marL="457200" lvl="1" indent="0">
              <a:buNone/>
              <a:tabLst>
                <a:tab pos="717550" algn="l"/>
              </a:tabLst>
            </a:pPr>
            <a:r>
              <a:rPr lang="en-US" sz="2400" dirty="0"/>
              <a:t>	</a:t>
            </a:r>
            <a:r>
              <a:rPr lang="en-US" sz="2400" dirty="0" smtClean="0"/>
              <a:t>to </a:t>
            </a:r>
            <a:r>
              <a:rPr lang="en-US" sz="2400" dirty="0">
                <a:solidFill>
                  <a:srgbClr val="00B0F0"/>
                </a:solidFill>
              </a:rPr>
              <a:t>Web </a:t>
            </a:r>
            <a:r>
              <a:rPr lang="en-US" sz="2400" dirty="0" smtClean="0">
                <a:solidFill>
                  <a:srgbClr val="00B0F0"/>
                </a:solidFill>
              </a:rPr>
              <a:t>server</a:t>
            </a:r>
            <a:endParaRPr lang="en-US" sz="24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B0F0"/>
                </a:solidFill>
              </a:rPr>
              <a:t>Web </a:t>
            </a:r>
            <a:r>
              <a:rPr lang="en-US" sz="2400" dirty="0" smtClean="0">
                <a:solidFill>
                  <a:srgbClr val="00B0F0"/>
                </a:solidFill>
              </a:rPr>
              <a:t>server </a:t>
            </a:r>
            <a:r>
              <a:rPr lang="en-US" sz="2400" dirty="0">
                <a:solidFill>
                  <a:schemeClr val="tx2"/>
                </a:solidFill>
              </a:rPr>
              <a:t>return result  </a:t>
            </a:r>
            <a:endParaRPr lang="en-US" sz="2400" dirty="0" smtClean="0">
              <a:solidFill>
                <a:schemeClr val="tx2"/>
              </a:solidFill>
            </a:endParaRPr>
          </a:p>
          <a:p>
            <a:pPr marL="450850" lvl="1" indent="0">
              <a:buNone/>
              <a:tabLst>
                <a:tab pos="717550" algn="l"/>
              </a:tabLst>
            </a:pPr>
            <a:r>
              <a:rPr lang="en-US" sz="2400" dirty="0"/>
              <a:t>	</a:t>
            </a:r>
            <a:r>
              <a:rPr lang="en-US" sz="2400" dirty="0" smtClean="0"/>
              <a:t>to </a:t>
            </a:r>
            <a:r>
              <a:rPr lang="en-US" sz="2400" dirty="0">
                <a:solidFill>
                  <a:srgbClr val="00B0F0"/>
                </a:solidFill>
              </a:rPr>
              <a:t>Web </a:t>
            </a:r>
            <a:r>
              <a:rPr lang="en-US" sz="2400" dirty="0" smtClean="0">
                <a:solidFill>
                  <a:srgbClr val="00B0F0"/>
                </a:solidFill>
              </a:rPr>
              <a:t>client</a:t>
            </a:r>
            <a:endParaRPr lang="en-US" sz="2400" dirty="0">
              <a:solidFill>
                <a:srgbClr val="00B0F0"/>
              </a:solidFill>
            </a:endParaRPr>
          </a:p>
          <a:p>
            <a:endParaRPr lang="bg-BG" dirty="0"/>
          </a:p>
        </p:txBody>
      </p:sp>
      <p:pic>
        <p:nvPicPr>
          <p:cNvPr id="4" name="Picture 5" descr="C:\Users\nkostov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02284">
            <a:off x="145531" y="179552"/>
            <a:ext cx="1125047" cy="9375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The Client/Server Mod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575" y="4244116"/>
            <a:ext cx="4044075" cy="249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6</a:t>
            </a:fld>
            <a:endParaRPr kumimoji="0" lang="en-US"/>
          </a:p>
        </p:txBody>
      </p:sp>
      <p:pic>
        <p:nvPicPr>
          <p:cNvPr id="2050" name="Picture 2" descr="Ð ÐµÐ·ÑÐ»ÑÐ°Ñ Ñ Ð¸Ð·Ð¾Ð±ÑÐ°Ð¶ÐµÐ½Ð¸Ðµ Ð·Ð° how does the www work with the internet pict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578410"/>
            <a:ext cx="4055650" cy="152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29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639762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FFC000"/>
                </a:solidFill>
              </a:rPr>
              <a:t>www </a:t>
            </a:r>
            <a:r>
              <a:rPr lang="en-US" sz="4000" b="1" dirty="0">
                <a:solidFill>
                  <a:srgbClr val="FFC000"/>
                </a:solidFill>
              </a:rPr>
              <a:t>Authority</a:t>
            </a:r>
            <a:endParaRPr lang="bg-BG" sz="4000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219200"/>
            <a:ext cx="8382000" cy="61493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/>
              <a:t>DNS, </a:t>
            </a:r>
            <a:r>
              <a:rPr lang="en-US" sz="2400" i="1" dirty="0"/>
              <a:t>Domain Name </a:t>
            </a:r>
            <a:r>
              <a:rPr lang="en-US" sz="2400" i="1" dirty="0" smtClean="0"/>
              <a:t>System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2"/>
                </a:solidFill>
              </a:rPr>
              <a:t>Components</a:t>
            </a:r>
            <a:r>
              <a:rPr lang="bg-BG" sz="1800" dirty="0" smtClean="0">
                <a:solidFill>
                  <a:schemeClr val="tx2"/>
                </a:solidFill>
              </a:rPr>
              <a:t> - </a:t>
            </a:r>
            <a:r>
              <a:rPr lang="en-US" dirty="0" smtClean="0"/>
              <a:t>IP address, domain names and</a:t>
            </a:r>
            <a:r>
              <a:rPr lang="ru-RU" dirty="0" smtClean="0"/>
              <a:t> DNS </a:t>
            </a:r>
            <a:r>
              <a:rPr lang="en-US" dirty="0" smtClean="0"/>
              <a:t>servers</a:t>
            </a:r>
            <a:r>
              <a:rPr lang="ru-RU" dirty="0" smtClean="0"/>
              <a:t>.</a:t>
            </a:r>
            <a:endParaRPr lang="en-US" sz="1800" dirty="0" smtClean="0">
              <a:solidFill>
                <a:schemeClr val="tx2"/>
              </a:solidFill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sz="1800" dirty="0"/>
              <a:t>ICANN was founded in 1998 and grew out of a U.S. Government commitment to transfer the policy and technical management of the DNS to a non-profit corporation based in the U.S. with global participation. The IANA Stewardship Transition was completed in October 2016 thanks to the work and dedication of the Internet community worldwide.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 smtClean="0">
                <a:hlinkClick r:id="rId3"/>
              </a:rPr>
              <a:t>https</a:t>
            </a:r>
            <a:r>
              <a:rPr lang="en-US" sz="1800" dirty="0">
                <a:hlinkClick r:id="rId3"/>
              </a:rPr>
              <a:t>://</a:t>
            </a:r>
            <a:r>
              <a:rPr lang="en-US" sz="1800" dirty="0" smtClean="0">
                <a:hlinkClick r:id="rId3"/>
              </a:rPr>
              <a:t>www.iana.org/</a:t>
            </a:r>
            <a:r>
              <a:rPr lang="bg-BG" sz="1800" dirty="0" smtClean="0"/>
              <a:t>, </a:t>
            </a:r>
            <a:r>
              <a:rPr lang="en-US" sz="1800" dirty="0" smtClean="0">
                <a:hlinkClick r:id="rId4"/>
              </a:rPr>
              <a:t>https://www.icann.org/</a:t>
            </a:r>
            <a:endParaRPr lang="bg-BG" sz="18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/>
              <a:t>Domain</a:t>
            </a:r>
            <a:r>
              <a:rPr lang="bg-BG" sz="2400" dirty="0" smtClean="0"/>
              <a:t> </a:t>
            </a:r>
            <a:r>
              <a:rPr lang="en-US" sz="2400" dirty="0" smtClean="0"/>
              <a:t>name and hosting </a:t>
            </a:r>
            <a:r>
              <a:rPr lang="en-US" sz="2400" dirty="0"/>
              <a:t>company </a:t>
            </a:r>
            <a:endParaRPr lang="en-US" sz="24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/>
              <a:t>IP Address, IPv4, IPv6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hlinkClick r:id="rId5"/>
              </a:rPr>
              <a:t>https://www.iplocation.net</a:t>
            </a:r>
            <a:r>
              <a:rPr lang="en-US" sz="1800" dirty="0" smtClean="0">
                <a:hlinkClick r:id="rId5"/>
              </a:rPr>
              <a:t>/</a:t>
            </a:r>
            <a:endParaRPr lang="en-US" sz="1800" dirty="0" smtClean="0">
              <a:solidFill>
                <a:schemeClr val="tx2"/>
              </a:solidFill>
              <a:hlinkClick r:id="rId3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/>
              <a:t>ISP, </a:t>
            </a:r>
            <a:r>
              <a:rPr lang="en-US" sz="2400" dirty="0"/>
              <a:t> </a:t>
            </a:r>
            <a:r>
              <a:rPr lang="en-US" sz="2400" i="1" dirty="0"/>
              <a:t>Internet Service </a:t>
            </a:r>
            <a:r>
              <a:rPr lang="en-US" sz="2400" i="1" dirty="0" smtClean="0"/>
              <a:t>Provider</a:t>
            </a:r>
            <a:endParaRPr lang="bg-BG" sz="2400" i="1" dirty="0" smtClean="0"/>
          </a:p>
          <a:p>
            <a:pPr lvl="1"/>
            <a:endParaRPr lang="en-US" sz="2400" dirty="0" smtClean="0"/>
          </a:p>
          <a:p>
            <a:pPr marL="457200" lvl="1" indent="0">
              <a:buNone/>
            </a:pPr>
            <a:endParaRPr lang="en-US" sz="2400" dirty="0" smtClean="0"/>
          </a:p>
          <a:p>
            <a:pPr lvl="1"/>
            <a:endParaRPr lang="bg-BG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4926"/>
            <a:ext cx="940707" cy="625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4176231"/>
            <a:ext cx="3733800" cy="20277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9425" y="5021161"/>
            <a:ext cx="4875544" cy="16978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635" y="914400"/>
            <a:ext cx="2490865" cy="1086358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7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9861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8743"/>
            <a:ext cx="7924800" cy="639762"/>
          </a:xfrm>
        </p:spPr>
        <p:txBody>
          <a:bodyPr/>
          <a:lstStyle/>
          <a:p>
            <a:pPr lvl="1" algn="ctr"/>
            <a:r>
              <a:rPr lang="en-US" sz="4400" dirty="0" smtClean="0"/>
              <a:t>Uniform Resource Locator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219200"/>
            <a:ext cx="8382000" cy="61493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URI</a:t>
            </a:r>
            <a:r>
              <a:rPr lang="en-US" sz="2800" dirty="0"/>
              <a:t>, </a:t>
            </a:r>
            <a:r>
              <a:rPr lang="en-US" sz="2800" i="1" dirty="0"/>
              <a:t>Uniform Resource Identifier </a:t>
            </a:r>
            <a:endParaRPr lang="en-US" sz="2800" i="1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sz="2400" i="1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800" i="1" dirty="0"/>
              <a:t>URL</a:t>
            </a:r>
            <a:r>
              <a:rPr lang="bg-BG" sz="1800" i="1" dirty="0"/>
              <a:t>,</a:t>
            </a:r>
            <a:r>
              <a:rPr lang="en-US" sz="1800" i="1" dirty="0"/>
              <a:t> Uniform Resource Locator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800" i="1" dirty="0"/>
              <a:t>URN</a:t>
            </a:r>
            <a:r>
              <a:rPr lang="bg-BG" sz="1800" i="1" dirty="0"/>
              <a:t>, </a:t>
            </a:r>
            <a:r>
              <a:rPr lang="en-US" sz="1800" i="1" dirty="0"/>
              <a:t>Uniform Resource Name </a:t>
            </a:r>
            <a:r>
              <a:rPr lang="bg-BG" sz="1800" i="1" dirty="0"/>
              <a:t> </a:t>
            </a:r>
            <a:endParaRPr lang="en-US" sz="1800" i="1" dirty="0"/>
          </a:p>
          <a:p>
            <a:pPr>
              <a:buFont typeface="Courier New" panose="02070309020205020404" pitchFamily="49" charset="0"/>
              <a:buChar char="o"/>
            </a:pPr>
            <a:endParaRPr lang="en-US" sz="24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FFC000"/>
                </a:solidFill>
              </a:rPr>
              <a:t>URL ad</a:t>
            </a:r>
            <a:r>
              <a:rPr lang="en-US" sz="2800" dirty="0">
                <a:solidFill>
                  <a:srgbClr val="FFC000"/>
                </a:solidFill>
              </a:rPr>
              <a:t>d</a:t>
            </a:r>
            <a:r>
              <a:rPr lang="en-US" sz="2800" dirty="0" smtClean="0">
                <a:solidFill>
                  <a:srgbClr val="FFC000"/>
                </a:solidFill>
              </a:rPr>
              <a:t>ress</a:t>
            </a:r>
            <a:r>
              <a:rPr lang="bg-BG" sz="2400" dirty="0" smtClean="0">
                <a:solidFill>
                  <a:srgbClr val="FFC000"/>
                </a:solidFill>
              </a:rPr>
              <a:t>:</a:t>
            </a:r>
          </a:p>
          <a:p>
            <a:pPr marL="1031875" lvl="1" indent="-514350"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B0F0"/>
                </a:solidFill>
              </a:rPr>
              <a:t>Protocol </a:t>
            </a:r>
            <a:r>
              <a:rPr lang="bg-BG" sz="1800" dirty="0" smtClean="0">
                <a:solidFill>
                  <a:srgbClr val="00B0F0"/>
                </a:solidFill>
              </a:rPr>
              <a:t>(</a:t>
            </a:r>
            <a:r>
              <a:rPr lang="en-US" sz="1800" dirty="0" smtClean="0">
                <a:solidFill>
                  <a:srgbClr val="00B0F0"/>
                </a:solidFill>
              </a:rPr>
              <a:t>http://</a:t>
            </a:r>
            <a:r>
              <a:rPr lang="bg-BG" sz="1800" dirty="0" smtClean="0">
                <a:solidFill>
                  <a:srgbClr val="00B0F0"/>
                </a:solidFill>
              </a:rPr>
              <a:t>)</a:t>
            </a:r>
            <a:r>
              <a:rPr lang="en-US" sz="1800" dirty="0" smtClean="0">
                <a:solidFill>
                  <a:srgbClr val="00B0F0"/>
                </a:solidFill>
              </a:rPr>
              <a:t> </a:t>
            </a:r>
            <a:r>
              <a:rPr lang="bg-BG" sz="1800" dirty="0" smtClean="0">
                <a:solidFill>
                  <a:srgbClr val="00B0F0"/>
                </a:solidFill>
              </a:rPr>
              <a:t>(</a:t>
            </a:r>
            <a:r>
              <a:rPr lang="en-US" sz="1800" dirty="0" smtClean="0">
                <a:solidFill>
                  <a:srgbClr val="00B0F0"/>
                </a:solidFill>
              </a:rPr>
              <a:t>https://</a:t>
            </a:r>
            <a:r>
              <a:rPr lang="bg-BG" sz="1800" dirty="0" smtClean="0">
                <a:solidFill>
                  <a:srgbClr val="00B0F0"/>
                </a:solidFill>
              </a:rPr>
              <a:t>)</a:t>
            </a:r>
            <a:r>
              <a:rPr lang="en-US" sz="1800" dirty="0" smtClean="0">
                <a:solidFill>
                  <a:srgbClr val="00B0F0"/>
                </a:solidFill>
              </a:rPr>
              <a:t>;</a:t>
            </a:r>
          </a:p>
          <a:p>
            <a:pPr marL="1031875" lvl="1" indent="-514350"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B0F0"/>
                </a:solidFill>
              </a:rPr>
              <a:t>IP address or domain;</a:t>
            </a:r>
            <a:endParaRPr lang="bg-BG" sz="1800" dirty="0" smtClean="0">
              <a:solidFill>
                <a:srgbClr val="00B0F0"/>
              </a:solidFill>
            </a:endParaRPr>
          </a:p>
          <a:p>
            <a:pPr marL="1031875" lvl="1" indent="-514350"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B0F0"/>
                </a:solidFill>
              </a:rPr>
              <a:t>Number of port;</a:t>
            </a:r>
            <a:endParaRPr lang="bg-BG" sz="1800" dirty="0" smtClean="0">
              <a:solidFill>
                <a:srgbClr val="00B0F0"/>
              </a:solidFill>
            </a:endParaRPr>
          </a:p>
          <a:p>
            <a:pPr marL="1031875" lvl="1" indent="-514350"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B0F0"/>
                </a:solidFill>
              </a:rPr>
              <a:t>Relative location;</a:t>
            </a:r>
          </a:p>
          <a:p>
            <a:pPr marL="1031875" lvl="1" indent="-514350"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B0F0"/>
                </a:solidFill>
              </a:rPr>
              <a:t>Resource name.</a:t>
            </a:r>
          </a:p>
          <a:p>
            <a:pPr marL="1031875" lvl="1" indent="-514350">
              <a:buFont typeface="Courier New" panose="02070309020205020404" pitchFamily="49" charset="0"/>
              <a:buChar char="o"/>
            </a:pPr>
            <a:endParaRPr lang="bg-BG" sz="3600" dirty="0" smtClean="0"/>
          </a:p>
          <a:p>
            <a:pPr marL="457200" lvl="1" indent="0">
              <a:buNone/>
            </a:pPr>
            <a:endParaRPr lang="bg-BG" sz="2400" dirty="0"/>
          </a:p>
          <a:p>
            <a:pPr marL="457200" lvl="1" indent="0">
              <a:buNone/>
            </a:pPr>
            <a:endParaRPr lang="en-US" sz="2400" dirty="0" smtClean="0"/>
          </a:p>
          <a:p>
            <a:pPr lvl="1"/>
            <a:endParaRPr lang="bg-BG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228" y="5594460"/>
            <a:ext cx="5209572" cy="755835"/>
          </a:xfrm>
          <a:prstGeom prst="rect">
            <a:avLst/>
          </a:prstGeom>
        </p:spPr>
      </p:pic>
      <p:pic>
        <p:nvPicPr>
          <p:cNvPr id="2050" name="Picture 2" descr="URI vs. UR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185" y="2520881"/>
            <a:ext cx="3163747" cy="298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8</a:t>
            </a:fld>
            <a:endParaRPr kumimoji="0"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1769965"/>
            <a:ext cx="9144000" cy="457200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scheme:</a:t>
            </a:r>
            <a:r>
              <a:rPr kumimoji="0" lang="bg-BG" altLang="bg-BG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kumimoji="0" lang="bg-BG" altLang="bg-BG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  <a:r>
              <a:rPr kumimoji="0" lang="bg-BG" altLang="bg-BG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kumimoji="0" lang="bg-BG" altLang="bg-BG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user</a:t>
            </a:r>
            <a:r>
              <a:rPr kumimoji="0" lang="bg-BG" altLang="bg-BG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kumimoji="0" lang="bg-BG" altLang="bg-BG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:password</a:t>
            </a:r>
            <a:r>
              <a:rPr kumimoji="0" lang="bg-BG" altLang="bg-BG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r>
              <a:rPr kumimoji="0" lang="bg-BG" altLang="bg-BG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@</a:t>
            </a:r>
            <a:r>
              <a:rPr kumimoji="0" lang="bg-BG" altLang="bg-BG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r>
              <a:rPr kumimoji="0" lang="bg-BG" altLang="bg-BG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host</a:t>
            </a:r>
            <a:r>
              <a:rPr kumimoji="0" lang="bg-BG" altLang="bg-BG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kumimoji="0" lang="bg-BG" altLang="bg-BG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:port</a:t>
            </a:r>
            <a:r>
              <a:rPr kumimoji="0" lang="bg-BG" altLang="bg-BG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]][</a:t>
            </a:r>
            <a:r>
              <a:rPr kumimoji="0" lang="bg-BG" altLang="bg-BG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/path</a:t>
            </a:r>
            <a:r>
              <a:rPr kumimoji="0" lang="bg-BG" altLang="bg-BG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][?</a:t>
            </a:r>
            <a:r>
              <a:rPr kumimoji="0" lang="bg-BG" altLang="bg-BG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query</a:t>
            </a:r>
            <a:r>
              <a:rPr kumimoji="0" lang="bg-BG" altLang="bg-BG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][#</a:t>
            </a:r>
            <a:r>
              <a:rPr kumimoji="0" lang="bg-BG" altLang="bg-BG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fragment</a:t>
            </a:r>
            <a:r>
              <a:rPr kumimoji="0" lang="bg-BG" altLang="bg-BG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r>
              <a:rPr kumimoji="0" lang="bg-BG" altLang="bg-BG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bg-BG" altLang="bg-BG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26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1649"/>
            <a:ext cx="7924800" cy="838200"/>
          </a:xfrm>
        </p:spPr>
        <p:txBody>
          <a:bodyPr/>
          <a:lstStyle/>
          <a:p>
            <a:pPr algn="ctr"/>
            <a:r>
              <a:rPr lang="en-US" sz="4400" dirty="0" smtClean="0">
                <a:solidFill>
                  <a:schemeClr val="tx2"/>
                </a:solidFill>
              </a:rPr>
              <a:t>request and response</a:t>
            </a:r>
            <a:endParaRPr lang="bg-BG" sz="4400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219200"/>
            <a:ext cx="8382000" cy="61493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Example with browser&gt;inspector&gt;network</a:t>
            </a:r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pPr marL="457200" lvl="1" indent="0">
              <a:buNone/>
            </a:pPr>
            <a:endParaRPr lang="bg-BG" sz="2400" dirty="0"/>
          </a:p>
          <a:p>
            <a:pPr marL="457200" lvl="1" indent="0">
              <a:buNone/>
            </a:pPr>
            <a:endParaRPr lang="en-US" sz="2400" dirty="0" smtClean="0"/>
          </a:p>
          <a:p>
            <a:pPr lvl="1"/>
            <a:endParaRPr lang="bg-BG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956" y="2328414"/>
            <a:ext cx="7052066" cy="421049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9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3928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286727">
  <a:themeElements>
    <a:clrScheme name="Teal Template-Template">
      <a:dk1>
        <a:srgbClr val="000000"/>
      </a:dk1>
      <a:lt1>
        <a:srgbClr val="FFFFFF"/>
      </a:lt1>
      <a:dk2>
        <a:srgbClr val="056981"/>
      </a:dk2>
      <a:lt2>
        <a:srgbClr val="BEECE7"/>
      </a:lt2>
      <a:accent1>
        <a:srgbClr val="FFC000"/>
      </a:accent1>
      <a:accent2>
        <a:srgbClr val="6B8EC7"/>
      </a:accent2>
      <a:accent3>
        <a:srgbClr val="DF8045"/>
      </a:accent3>
      <a:accent4>
        <a:srgbClr val="35C595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Horizon">
  <a:themeElements>
    <a:clrScheme name="Custom 1">
      <a:dk1>
        <a:srgbClr val="000000"/>
      </a:dk1>
      <a:lt1>
        <a:srgbClr val="92D050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4DEA0D9-8046-43CD-8A10-923443DDBE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TS010286727</Template>
  <TotalTime>4534</TotalTime>
  <Words>618</Words>
  <Application>Microsoft Office PowerPoint</Application>
  <PresentationFormat>Презентация на цял екран (4:3)</PresentationFormat>
  <Paragraphs>185</Paragraphs>
  <Slides>14</Slides>
  <Notes>8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Заглавия на слайдовете</vt:lpstr>
      </vt:variant>
      <vt:variant>
        <vt:i4>14</vt:i4>
      </vt:variant>
    </vt:vector>
  </HeadingPairs>
  <TitlesOfParts>
    <vt:vector size="24" baseType="lpstr">
      <vt:lpstr>Arial</vt:lpstr>
      <vt:lpstr>Arial Narrow</vt:lpstr>
      <vt:lpstr>Calibri</vt:lpstr>
      <vt:lpstr>Consolas</vt:lpstr>
      <vt:lpstr>Courier New</vt:lpstr>
      <vt:lpstr>Wingdings</vt:lpstr>
      <vt:lpstr>Wingdings 2</vt:lpstr>
      <vt:lpstr>TS010286727</vt:lpstr>
      <vt:lpstr>White with Courier font for code slides</vt:lpstr>
      <vt:lpstr>Horizon</vt:lpstr>
      <vt:lpstr>Web standards, Technologies, web Building and tools</vt:lpstr>
      <vt:lpstr>Table of Contents</vt:lpstr>
      <vt:lpstr>Www, internet AND w3c </vt:lpstr>
      <vt:lpstr> ABOUT W3C </vt:lpstr>
      <vt:lpstr>Презентация на PowerPoint</vt:lpstr>
      <vt:lpstr>Презентация на PowerPoint</vt:lpstr>
      <vt:lpstr>www Authority</vt:lpstr>
      <vt:lpstr>Uniform Resource Locator</vt:lpstr>
      <vt:lpstr>request and response</vt:lpstr>
      <vt:lpstr>3-Tier and n-tier Architecture</vt:lpstr>
      <vt:lpstr>Types of Servers</vt:lpstr>
      <vt:lpstr>Презентация на PowerPoint</vt:lpstr>
      <vt:lpstr>Front-end technology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hth</dc:creator>
  <cp:lastModifiedBy>ico</cp:lastModifiedBy>
  <cp:revision>246</cp:revision>
  <dcterms:created xsi:type="dcterms:W3CDTF">2012-10-20T03:45:39Z</dcterms:created>
  <dcterms:modified xsi:type="dcterms:W3CDTF">2021-03-08T17:28:39Z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TC102867279990</vt:lpwstr>
  </property>
</Properties>
</file>