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2"/>
    <p:sldMasterId id="2147483674" r:id="rId3"/>
    <p:sldMasterId id="2147483814" r:id="rId4"/>
  </p:sldMasterIdLst>
  <p:notesMasterIdLst>
    <p:notesMasterId r:id="rId21"/>
  </p:notesMasterIdLst>
  <p:handoutMasterIdLst>
    <p:handoutMasterId r:id="rId22"/>
  </p:handoutMasterIdLst>
  <p:sldIdLst>
    <p:sldId id="286" r:id="rId5"/>
    <p:sldId id="307" r:id="rId6"/>
    <p:sldId id="306" r:id="rId7"/>
    <p:sldId id="308" r:id="rId8"/>
    <p:sldId id="295" r:id="rId9"/>
    <p:sldId id="296" r:id="rId10"/>
    <p:sldId id="297" r:id="rId11"/>
    <p:sldId id="298" r:id="rId12"/>
    <p:sldId id="299" r:id="rId13"/>
    <p:sldId id="310" r:id="rId14"/>
    <p:sldId id="300" r:id="rId15"/>
    <p:sldId id="311" r:id="rId16"/>
    <p:sldId id="304" r:id="rId17"/>
    <p:sldId id="305" r:id="rId18"/>
    <p:sldId id="309" r:id="rId19"/>
    <p:sldId id="312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05" autoAdjust="0"/>
  </p:normalViewPr>
  <p:slideViewPr>
    <p:cSldViewPr>
      <p:cViewPr varScale="1">
        <p:scale>
          <a:sx n="105" d="100"/>
          <a:sy n="105" d="100"/>
        </p:scale>
        <p:origin x="171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656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3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5B82E2-DDCD-45C6-A5C7-2B2862271F18}" type="datetimeFigureOut">
              <a:rPr lang="bg-BG" smtClean="0"/>
              <a:t>19.11.2019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219DB7-42AB-47D4-8892-B978289B9E1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565731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F6B4A8-51A9-4C8B-A09B-39745A3519BF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37D76E-A8AF-413D-9588-EC8391EB9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329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se for slides with Software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193899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8878848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1C268-10A3-4575-83D0-2D155D824F09}" type="datetimeFigureOut">
              <a:rPr lang="bg-BG" smtClean="0"/>
              <a:t>19.11.2019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F90EC-B8F5-45BB-B425-9957DCF05D6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5530465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1C268-10A3-4575-83D0-2D155D824F09}" type="datetimeFigureOut">
              <a:rPr lang="bg-BG" smtClean="0"/>
              <a:t>19.11.2019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F90EC-B8F5-45BB-B425-9957DCF05D6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524276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1C268-10A3-4575-83D0-2D155D824F09}" type="datetimeFigureOut">
              <a:rPr lang="bg-BG" smtClean="0"/>
              <a:t>19.11.2019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F90EC-B8F5-45BB-B425-9957DCF05D6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13174955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1C268-10A3-4575-83D0-2D155D824F09}" type="datetimeFigureOut">
              <a:rPr lang="bg-BG" smtClean="0"/>
              <a:t>19.11.2019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F90EC-B8F5-45BB-B425-9957DCF05D6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88178350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1C268-10A3-4575-83D0-2D155D824F09}" type="datetimeFigureOut">
              <a:rPr lang="bg-BG" smtClean="0"/>
              <a:t>19.11.2019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F90EC-B8F5-45BB-B425-9957DCF05D6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37527310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1C268-10A3-4575-83D0-2D155D824F09}" type="datetimeFigureOut">
              <a:rPr lang="bg-BG" smtClean="0"/>
              <a:t>19.11.2019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F90EC-B8F5-45BB-B425-9957DCF05D6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7083331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1C268-10A3-4575-83D0-2D155D824F09}" type="datetimeFigureOut">
              <a:rPr lang="bg-BG" smtClean="0"/>
              <a:t>19.11.2019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F90EC-B8F5-45BB-B425-9957DCF05D6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82280584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1C268-10A3-4575-83D0-2D155D824F09}" type="datetimeFigureOut">
              <a:rPr lang="bg-BG" smtClean="0"/>
              <a:t>19.11.2019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F90EC-B8F5-45BB-B425-9957DCF05D6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0284306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1C268-10A3-4575-83D0-2D155D824F09}" type="datetimeFigureOut">
              <a:rPr lang="bg-BG" smtClean="0"/>
              <a:t>19.11.2019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F90EC-B8F5-45BB-B425-9957DCF05D6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6011109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1C268-10A3-4575-83D0-2D155D824F09}" type="datetimeFigureOut">
              <a:rPr lang="bg-BG" smtClean="0"/>
              <a:t>19.11.2019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F90EC-B8F5-45BB-B425-9957DCF05D6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454710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1C268-10A3-4575-83D0-2D155D824F09}" type="datetimeFigureOut">
              <a:rPr lang="bg-BG" smtClean="0"/>
              <a:t>19.11.2019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F90EC-B8F5-45BB-B425-9957DCF05D6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87834798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1553"/>
            <a:ext cx="4114800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1" y="1411553"/>
            <a:ext cx="4117019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 - Prints in GRAYS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2875"/>
            <a:ext cx="8382000" cy="213596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61" r:id="rId12"/>
  </p:sldLayoutIdLst>
  <p:transition>
    <p:fade/>
  </p:transition>
  <p:hf hdr="0" ftr="0" dt="0"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50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5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hite rectangle.png"/>
          <p:cNvPicPr>
            <a:picLocks noChangeAspect="1"/>
          </p:cNvPicPr>
          <p:nvPr/>
        </p:nvPicPr>
        <p:blipFill>
          <a:blip r:embed="rId5"/>
          <a:srcRect b="10453"/>
          <a:stretch>
            <a:fillRect/>
          </a:stretch>
        </p:blipFill>
        <p:spPr>
          <a:xfrm>
            <a:off x="0" y="1299706"/>
            <a:ext cx="9144000" cy="555829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2" y="1905000"/>
            <a:ext cx="8040688" cy="21082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transition>
    <p:fade/>
  </p:transition>
  <p:hf hdr="0" ftr="0" dt="0"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25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0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954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1970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4009" indent="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6047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142344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1341160"/>
            <a:ext cx="9144000" cy="2164040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 smtClean="0">
                <a:solidFill>
                  <a:srgbClr val="FFC000"/>
                </a:solidFill>
              </a:rPr>
              <a:t/>
            </a:r>
            <a:br>
              <a:rPr lang="en-US" sz="5400" b="1" dirty="0" smtClean="0">
                <a:solidFill>
                  <a:srgbClr val="FFC000"/>
                </a:solidFill>
              </a:rPr>
            </a:br>
            <a:r>
              <a:rPr lang="en-US" sz="4800" b="1" dirty="0" smtClean="0">
                <a:solidFill>
                  <a:srgbClr val="FFC000"/>
                </a:solidFill>
              </a:rPr>
              <a:t>Flex Box Layout Techniques</a:t>
            </a:r>
            <a:r>
              <a:rPr lang="en-US" b="1" dirty="0">
                <a:solidFill>
                  <a:srgbClr val="FFC000"/>
                </a:solidFill>
              </a:rPr>
              <a:t/>
            </a:r>
            <a:br>
              <a:rPr lang="en-US" b="1" dirty="0">
                <a:solidFill>
                  <a:srgbClr val="FFC000"/>
                </a:solidFill>
              </a:rPr>
            </a:br>
            <a:endParaRPr lang="en-US" sz="4000" b="1" dirty="0">
              <a:solidFill>
                <a:srgbClr val="FFC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52746">
            <a:off x="1879155" y="4818312"/>
            <a:ext cx="3532100" cy="68973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6952" y="4191000"/>
            <a:ext cx="723900" cy="6400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531726"/>
            <a:ext cx="975360" cy="97536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95111"/>
            <a:ext cx="1951580" cy="56688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99" y="195112"/>
            <a:ext cx="850331" cy="566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52097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638800"/>
          </a:xfrm>
        </p:spPr>
        <p:txBody>
          <a:bodyPr>
            <a:noAutofit/>
          </a:bodyPr>
          <a:lstStyle/>
          <a:p>
            <a:pPr marL="996950" lvl="1" indent="-342900">
              <a:buFont typeface="Wingdings" panose="05000000000000000000" pitchFamily="2" charset="2"/>
              <a:buChar char="§"/>
            </a:pPr>
            <a:endParaRPr lang="en-US" sz="2000" dirty="0" smtClean="0">
              <a:solidFill>
                <a:srgbClr val="00B0F0"/>
              </a:solidFill>
            </a:endParaRPr>
          </a:p>
          <a:p>
            <a:pPr marL="1568450" lvl="2" indent="-457200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order</a:t>
            </a:r>
            <a:endParaRPr lang="en-US" sz="2400" dirty="0">
              <a:solidFill>
                <a:srgbClr val="00B0F0"/>
              </a:solidFill>
            </a:endParaRPr>
          </a:p>
          <a:p>
            <a:pPr marL="1568450" lvl="2" indent="-457200"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00B0F0"/>
                </a:solidFill>
              </a:rPr>
              <a:t>align-self</a:t>
            </a:r>
          </a:p>
          <a:p>
            <a:pPr marL="1568450" lvl="2" indent="-457200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flex-grow</a:t>
            </a:r>
          </a:p>
          <a:p>
            <a:pPr marL="1568450" lvl="2" indent="-457200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flex-shrink</a:t>
            </a:r>
            <a:endParaRPr lang="en-US" sz="2400" dirty="0">
              <a:solidFill>
                <a:srgbClr val="00B0F0"/>
              </a:solidFill>
            </a:endParaRPr>
          </a:p>
          <a:p>
            <a:pPr marL="1568450" lvl="2" indent="-457200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flex-basis</a:t>
            </a:r>
          </a:p>
          <a:p>
            <a:pPr marL="1568450" lvl="2" indent="-457200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flex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13750" y="6470650"/>
            <a:ext cx="730250" cy="274638"/>
          </a:xfrm>
          <a:prstGeom prst="rect">
            <a:avLst/>
          </a:prstGeom>
        </p:spPr>
        <p:txBody>
          <a:bodyPr/>
          <a:lstStyle/>
          <a:p>
            <a:fld id="{9648F39E-9C37-485F-AC97-16BB4BDF9F49}" type="slidenum">
              <a:rPr kumimoji="0" lang="en-US" smtClean="0"/>
              <a:t>10</a:t>
            </a:fld>
            <a:endParaRPr kumimoji="0"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8600" y="304800"/>
            <a:ext cx="8686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>
                <a:solidFill>
                  <a:srgbClr val="FFC000"/>
                </a:solidFill>
              </a:rPr>
              <a:t>The properties </a:t>
            </a:r>
            <a:r>
              <a:rPr lang="en-US" dirty="0" smtClean="0">
                <a:solidFill>
                  <a:srgbClr val="FFC000"/>
                </a:solidFill>
              </a:rPr>
              <a:t>of flexbox item (child element) </a:t>
            </a:r>
            <a:endParaRPr lang="en-US" sz="3600" b="1" dirty="0">
              <a:solidFill>
                <a:srgbClr val="FFC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4572000"/>
            <a:ext cx="609600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360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76400"/>
            <a:ext cx="9144000" cy="5181600"/>
          </a:xfrm>
        </p:spPr>
        <p:txBody>
          <a:bodyPr>
            <a:noAutofit/>
          </a:bodyPr>
          <a:lstStyle/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00B0F0"/>
                </a:solidFill>
              </a:rPr>
              <a:t>The order property </a:t>
            </a:r>
            <a:r>
              <a:rPr lang="en-US" sz="2400" dirty="0"/>
              <a:t>specifies</a:t>
            </a:r>
            <a:r>
              <a:rPr lang="en-US" sz="2400" dirty="0">
                <a:solidFill>
                  <a:srgbClr val="FFFF00"/>
                </a:solidFill>
              </a:rPr>
              <a:t> the order of a flexible item</a:t>
            </a:r>
            <a:r>
              <a:rPr lang="en-US" sz="2400" dirty="0">
                <a:solidFill>
                  <a:srgbClr val="00B0F0"/>
                </a:solidFill>
              </a:rPr>
              <a:t> </a:t>
            </a:r>
            <a:r>
              <a:rPr lang="en-US" sz="2400" dirty="0"/>
              <a:t>relative to the rest of the flexible items inside the same </a:t>
            </a:r>
            <a:r>
              <a:rPr lang="en-US" sz="2400" dirty="0" smtClean="0"/>
              <a:t>container;</a:t>
            </a:r>
          </a:p>
          <a:p>
            <a:pPr marL="539750">
              <a:buFont typeface="Courier New" panose="02070309020205020404" pitchFamily="49" charset="0"/>
              <a:buChar char="o"/>
            </a:pPr>
            <a:endParaRPr lang="en-US" sz="2400" dirty="0" smtClean="0"/>
          </a:p>
          <a:p>
            <a:pPr marL="539750">
              <a:buFont typeface="Courier New" panose="02070309020205020404" pitchFamily="49" charset="0"/>
              <a:buChar char="o"/>
            </a:pPr>
            <a:endParaRPr lang="en-US" sz="2400" dirty="0" smtClean="0"/>
          </a:p>
          <a:p>
            <a:pPr marL="539750">
              <a:buFont typeface="Courier New" panose="02070309020205020404" pitchFamily="49" charset="0"/>
              <a:buChar char="o"/>
            </a:pPr>
            <a:endParaRPr lang="en-US" sz="2400" dirty="0" smtClean="0">
              <a:solidFill>
                <a:srgbClr val="00B0F0"/>
              </a:solidFill>
            </a:endParaRPr>
          </a:p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The </a:t>
            </a:r>
            <a:r>
              <a:rPr lang="en-US" sz="2400" dirty="0">
                <a:solidFill>
                  <a:srgbClr val="FFFF00"/>
                </a:solidFill>
              </a:rPr>
              <a:t>align-self </a:t>
            </a:r>
            <a:r>
              <a:rPr lang="en-US" sz="2400" dirty="0">
                <a:solidFill>
                  <a:srgbClr val="00B0F0"/>
                </a:solidFill>
              </a:rPr>
              <a:t>property </a:t>
            </a:r>
            <a:r>
              <a:rPr lang="en-US" sz="2400" dirty="0"/>
              <a:t>of flex items </a:t>
            </a:r>
            <a:r>
              <a:rPr lang="en-US" sz="2400" dirty="0" smtClean="0">
                <a:solidFill>
                  <a:srgbClr val="FFFF00"/>
                </a:solidFill>
              </a:rPr>
              <a:t>overrides </a:t>
            </a:r>
            <a:r>
              <a:rPr lang="en-US" sz="2400" dirty="0" smtClean="0"/>
              <a:t>the flex container's </a:t>
            </a:r>
            <a:r>
              <a:rPr lang="en-US" sz="2400" dirty="0">
                <a:solidFill>
                  <a:srgbClr val="FFFF00"/>
                </a:solidFill>
              </a:rPr>
              <a:t>align-items </a:t>
            </a:r>
            <a:r>
              <a:rPr lang="en-US" sz="2400" dirty="0" smtClean="0"/>
              <a:t>and allows the </a:t>
            </a:r>
            <a:r>
              <a:rPr lang="en-US" sz="2400" dirty="0"/>
              <a:t>one specified by </a:t>
            </a:r>
            <a:r>
              <a:rPr lang="en-US" sz="2400" dirty="0" smtClean="0"/>
              <a:t>align-items </a:t>
            </a:r>
            <a:r>
              <a:rPr lang="en-US" sz="2400" dirty="0"/>
              <a:t>to be overridden for individual flex </a:t>
            </a:r>
            <a:r>
              <a:rPr lang="en-US" sz="2400" dirty="0" smtClean="0"/>
              <a:t>items:</a:t>
            </a:r>
          </a:p>
          <a:p>
            <a:pPr marL="996950" lvl="1" indent="-342900">
              <a:buFont typeface="Wingdings" panose="05000000000000000000" pitchFamily="2" charset="2"/>
              <a:buChar char="§"/>
            </a:pPr>
            <a:r>
              <a:rPr lang="en-US" sz="2400" dirty="0"/>
              <a:t>It has the same possible values </a:t>
            </a:r>
            <a:endParaRPr lang="en-US" sz="2400" dirty="0" smtClean="0"/>
          </a:p>
          <a:p>
            <a:pPr marL="654050" lvl="1" indent="0">
              <a:buNone/>
            </a:pPr>
            <a:r>
              <a:rPr lang="en-US" sz="2400" dirty="0" smtClean="0"/>
              <a:t>as </a:t>
            </a:r>
            <a:r>
              <a:rPr lang="en-US" sz="2400" dirty="0"/>
              <a:t>the align-items property.</a:t>
            </a:r>
            <a:endParaRPr lang="en-US" sz="2400" dirty="0" smtClean="0"/>
          </a:p>
          <a:p>
            <a:pPr marL="539750">
              <a:buFont typeface="Courier New" panose="02070309020205020404" pitchFamily="49" charset="0"/>
              <a:buChar char="o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13750" y="6470650"/>
            <a:ext cx="730250" cy="274638"/>
          </a:xfrm>
          <a:prstGeom prst="rect">
            <a:avLst/>
          </a:prstGeom>
        </p:spPr>
        <p:txBody>
          <a:bodyPr/>
          <a:lstStyle/>
          <a:p>
            <a:fld id="{9648F39E-9C37-485F-AC97-16BB4BDF9F49}" type="slidenum">
              <a:rPr kumimoji="0" lang="en-US" smtClean="0"/>
              <a:t>11</a:t>
            </a:fld>
            <a:endParaRPr kumimoji="0"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8600" y="304800"/>
            <a:ext cx="8686800" cy="1219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dirty="0" smtClean="0">
                <a:solidFill>
                  <a:srgbClr val="FFFF00"/>
                </a:solidFill>
              </a:rPr>
              <a:t>The order </a:t>
            </a:r>
            <a:r>
              <a:rPr lang="en-US" sz="3600" dirty="0">
                <a:solidFill>
                  <a:srgbClr val="FFFF00"/>
                </a:solidFill>
              </a:rPr>
              <a:t>and </a:t>
            </a:r>
            <a:r>
              <a:rPr lang="en-US" sz="3600" dirty="0" smtClean="0">
                <a:solidFill>
                  <a:srgbClr val="FFFF00"/>
                </a:solidFill>
              </a:rPr>
              <a:t>align-self </a:t>
            </a:r>
          </a:p>
          <a:p>
            <a:r>
              <a:rPr lang="en-US" sz="3600" dirty="0" smtClean="0">
                <a:solidFill>
                  <a:srgbClr val="FFFF00"/>
                </a:solidFill>
              </a:rPr>
              <a:t>Properties</a:t>
            </a:r>
            <a:endParaRPr lang="en-US" sz="3600" dirty="0">
              <a:solidFill>
                <a:srgbClr val="FFFF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2511110"/>
            <a:ext cx="3124199" cy="10461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0" y="4800600"/>
            <a:ext cx="2109788" cy="1366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1151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95400"/>
            <a:ext cx="9144000" cy="5562600"/>
          </a:xfrm>
        </p:spPr>
        <p:txBody>
          <a:bodyPr>
            <a:noAutofit/>
          </a:bodyPr>
          <a:lstStyle/>
          <a:p>
            <a:pPr marL="539750">
              <a:buFont typeface="Courier New" panose="02070309020205020404" pitchFamily="49" charset="0"/>
              <a:buChar char="o"/>
            </a:pPr>
            <a:endParaRPr lang="en-US" sz="2400" dirty="0" smtClean="0">
              <a:solidFill>
                <a:srgbClr val="00B0F0"/>
              </a:solidFill>
            </a:endParaRPr>
          </a:p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The </a:t>
            </a:r>
            <a:r>
              <a:rPr lang="en-US" sz="2400" dirty="0">
                <a:solidFill>
                  <a:srgbClr val="00B0F0"/>
                </a:solidFill>
              </a:rPr>
              <a:t>flex-basis</a:t>
            </a:r>
            <a:r>
              <a:rPr lang="en-US" sz="2400" dirty="0" smtClean="0">
                <a:solidFill>
                  <a:srgbClr val="00B0F0"/>
                </a:solidFill>
              </a:rPr>
              <a:t> </a:t>
            </a:r>
            <a:r>
              <a:rPr lang="en-US" sz="2400" dirty="0">
                <a:solidFill>
                  <a:srgbClr val="00B0F0"/>
                </a:solidFill>
              </a:rPr>
              <a:t>property </a:t>
            </a:r>
            <a:r>
              <a:rPr lang="en-US" sz="2400" dirty="0"/>
              <a:t>takes the same values as the width and height properties, and </a:t>
            </a:r>
            <a:r>
              <a:rPr lang="en-US" sz="2400" dirty="0">
                <a:solidFill>
                  <a:srgbClr val="FFFF00"/>
                </a:solidFill>
              </a:rPr>
              <a:t>specifies the </a:t>
            </a:r>
            <a:r>
              <a:rPr lang="en-US" sz="2400" dirty="0">
                <a:solidFill>
                  <a:srgbClr val="FF0000"/>
                </a:solidFill>
              </a:rPr>
              <a:t>initial</a:t>
            </a:r>
            <a:r>
              <a:rPr lang="en-US" sz="2400" dirty="0">
                <a:solidFill>
                  <a:srgbClr val="FFFF00"/>
                </a:solidFill>
              </a:rPr>
              <a:t> </a:t>
            </a:r>
            <a:r>
              <a:rPr lang="en-US" sz="2400" dirty="0" smtClean="0">
                <a:solidFill>
                  <a:srgbClr val="FFFF00"/>
                </a:solidFill>
              </a:rPr>
              <a:t>size </a:t>
            </a:r>
            <a:r>
              <a:rPr lang="en-US" sz="2400" dirty="0">
                <a:solidFill>
                  <a:srgbClr val="FFFF00"/>
                </a:solidFill>
              </a:rPr>
              <a:t>of the flex </a:t>
            </a:r>
            <a:r>
              <a:rPr lang="en-US" sz="2400" dirty="0" smtClean="0">
                <a:solidFill>
                  <a:srgbClr val="FFFF00"/>
                </a:solidFill>
              </a:rPr>
              <a:t>item;</a:t>
            </a:r>
          </a:p>
          <a:p>
            <a:pPr marL="539750">
              <a:buFont typeface="Courier New" panose="02070309020205020404" pitchFamily="49" charset="0"/>
              <a:buChar char="o"/>
            </a:pPr>
            <a:endParaRPr lang="en-US" sz="2400" dirty="0" smtClean="0">
              <a:solidFill>
                <a:srgbClr val="FFFF00"/>
              </a:solidFill>
            </a:endParaRPr>
          </a:p>
          <a:p>
            <a:pPr marL="539750">
              <a:buFont typeface="Courier New" panose="02070309020205020404" pitchFamily="49" charset="0"/>
              <a:buChar char="o"/>
            </a:pPr>
            <a:endParaRPr lang="en-US" sz="2400" dirty="0" smtClean="0">
              <a:solidFill>
                <a:srgbClr val="FFFF00"/>
              </a:solidFill>
            </a:endParaRPr>
          </a:p>
          <a:p>
            <a:pPr marL="539750">
              <a:buFont typeface="Courier New" panose="02070309020205020404" pitchFamily="49" charset="0"/>
              <a:buChar char="o"/>
            </a:pPr>
            <a:endParaRPr lang="en-US" sz="2400" dirty="0">
              <a:solidFill>
                <a:srgbClr val="FFFF00"/>
              </a:solidFill>
            </a:endParaRPr>
          </a:p>
          <a:p>
            <a:pPr marL="539750">
              <a:buFont typeface="Courier New" panose="02070309020205020404" pitchFamily="49" charset="0"/>
              <a:buChar char="o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13750" y="6470650"/>
            <a:ext cx="730250" cy="274638"/>
          </a:xfrm>
          <a:prstGeom prst="rect">
            <a:avLst/>
          </a:prstGeom>
        </p:spPr>
        <p:txBody>
          <a:bodyPr/>
          <a:lstStyle/>
          <a:p>
            <a:fld id="{9648F39E-9C37-485F-AC97-16BB4BDF9F49}" type="slidenum">
              <a:rPr kumimoji="0" lang="en-US" smtClean="0"/>
              <a:t>12</a:t>
            </a:fld>
            <a:endParaRPr kumimoji="0"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182994"/>
            <a:ext cx="9144000" cy="118860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dirty="0" smtClean="0">
                <a:solidFill>
                  <a:srgbClr val="FFFF00"/>
                </a:solidFill>
              </a:rPr>
              <a:t>The flex-basis Properties</a:t>
            </a:r>
            <a:endParaRPr lang="en-US" sz="3600" dirty="0">
              <a:solidFill>
                <a:srgbClr val="FFFF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0" y="3581400"/>
            <a:ext cx="4953000" cy="1330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20277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95400"/>
            <a:ext cx="9144000" cy="5562600"/>
          </a:xfrm>
        </p:spPr>
        <p:txBody>
          <a:bodyPr>
            <a:noAutofit/>
          </a:bodyPr>
          <a:lstStyle/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The </a:t>
            </a:r>
            <a:r>
              <a:rPr lang="en-US" sz="2400" dirty="0">
                <a:solidFill>
                  <a:srgbClr val="00B0F0"/>
                </a:solidFill>
              </a:rPr>
              <a:t>flex-grow </a:t>
            </a:r>
            <a:r>
              <a:rPr lang="en-US" sz="2400" dirty="0" smtClean="0">
                <a:solidFill>
                  <a:srgbClr val="00B0F0"/>
                </a:solidFill>
              </a:rPr>
              <a:t>property </a:t>
            </a:r>
            <a:r>
              <a:rPr lang="en-US" sz="2400" dirty="0">
                <a:solidFill>
                  <a:srgbClr val="FFFF00"/>
                </a:solidFill>
              </a:rPr>
              <a:t>specifies the flex grow </a:t>
            </a:r>
            <a:r>
              <a:rPr lang="en-US" sz="2400" dirty="0" smtClean="0">
                <a:solidFill>
                  <a:srgbClr val="FFFF00"/>
                </a:solidFill>
              </a:rPr>
              <a:t>factor:</a:t>
            </a:r>
            <a:endParaRPr lang="en-US" sz="2400" dirty="0">
              <a:solidFill>
                <a:srgbClr val="FFFF00"/>
              </a:solidFill>
            </a:endParaRPr>
          </a:p>
          <a:p>
            <a:pPr marL="996950" lvl="1" indent="-34290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rgbClr val="FFFF00"/>
                </a:solidFill>
              </a:rPr>
              <a:t>flex item will grow relative to the rest of the flex items in the flex </a:t>
            </a:r>
            <a:r>
              <a:rPr lang="en-US" sz="2400" dirty="0" smtClean="0">
                <a:solidFill>
                  <a:srgbClr val="FFFF00"/>
                </a:solidFill>
              </a:rPr>
              <a:t>container;</a:t>
            </a:r>
          </a:p>
          <a:p>
            <a:pPr marL="996950" lvl="1" indent="-342900">
              <a:buFont typeface="Wingdings" panose="05000000000000000000" pitchFamily="2" charset="2"/>
              <a:buChar char="§"/>
            </a:pPr>
            <a:endParaRPr lang="en-US" dirty="0">
              <a:solidFill>
                <a:srgbClr val="FFFF00"/>
              </a:solidFill>
            </a:endParaRPr>
          </a:p>
          <a:p>
            <a:pPr marL="996950" lvl="1" indent="-342900">
              <a:buFont typeface="Wingdings" panose="05000000000000000000" pitchFamily="2" charset="2"/>
              <a:buChar char="§"/>
            </a:pPr>
            <a:endParaRPr lang="en-US" sz="2400" dirty="0" smtClean="0">
              <a:solidFill>
                <a:srgbClr val="FFFF00"/>
              </a:solidFill>
            </a:endParaRPr>
          </a:p>
          <a:p>
            <a:pPr marL="996950" lvl="1" indent="-342900">
              <a:buFont typeface="Wingdings" panose="05000000000000000000" pitchFamily="2" charset="2"/>
              <a:buChar char="§"/>
            </a:pPr>
            <a:endParaRPr lang="en-US" dirty="0" smtClean="0">
              <a:solidFill>
                <a:srgbClr val="FFFF00"/>
              </a:solidFill>
            </a:endParaRPr>
          </a:p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The </a:t>
            </a:r>
            <a:r>
              <a:rPr lang="en-US" sz="2400" dirty="0">
                <a:solidFill>
                  <a:srgbClr val="00B0F0"/>
                </a:solidFill>
              </a:rPr>
              <a:t>flex-shrink property </a:t>
            </a:r>
            <a:r>
              <a:rPr lang="en-US" sz="2400" dirty="0">
                <a:solidFill>
                  <a:srgbClr val="FFFF00"/>
                </a:solidFill>
              </a:rPr>
              <a:t>specifies how the item will shrink </a:t>
            </a:r>
            <a:r>
              <a:rPr lang="en-US" sz="2400" dirty="0"/>
              <a:t>relative to the rest of the flexible items inside the same container:</a:t>
            </a:r>
          </a:p>
          <a:p>
            <a:pPr marL="939800" lvl="1">
              <a:buFont typeface="Wingdings" panose="05000000000000000000" pitchFamily="2" charset="2"/>
              <a:buChar char="§"/>
            </a:pPr>
            <a:r>
              <a:rPr lang="en-US" sz="2000" b="1" dirty="0">
                <a:solidFill>
                  <a:srgbClr val="00B0F0"/>
                </a:solidFill>
              </a:rPr>
              <a:t>Note:</a:t>
            </a:r>
            <a:r>
              <a:rPr lang="en-US" sz="2000" dirty="0"/>
              <a:t> </a:t>
            </a:r>
            <a:r>
              <a:rPr lang="en-US" sz="2000" dirty="0">
                <a:solidFill>
                  <a:srgbClr val="FFFF00"/>
                </a:solidFill>
              </a:rPr>
              <a:t>Negative numbers are invalid.</a:t>
            </a:r>
          </a:p>
          <a:p>
            <a:pPr marL="654050" lvl="1" indent="0">
              <a:buNone/>
            </a:pPr>
            <a:endParaRPr lang="en-US" dirty="0">
              <a:solidFill>
                <a:srgbClr val="FFFF00"/>
              </a:solidFill>
            </a:endParaRPr>
          </a:p>
          <a:p>
            <a:pPr marL="996950" lvl="1" indent="-342900">
              <a:buFont typeface="Wingdings" panose="05000000000000000000" pitchFamily="2" charset="2"/>
              <a:buChar char="§"/>
            </a:pPr>
            <a:endParaRPr lang="en-US" sz="2400" dirty="0" smtClean="0">
              <a:solidFill>
                <a:srgbClr val="FFFF00"/>
              </a:solidFill>
            </a:endParaRPr>
          </a:p>
          <a:p>
            <a:pPr marL="996950" lvl="1" indent="-342900">
              <a:buFont typeface="Wingdings" panose="05000000000000000000" pitchFamily="2" charset="2"/>
              <a:buChar char="§"/>
            </a:pPr>
            <a:endParaRPr lang="en-US" dirty="0">
              <a:solidFill>
                <a:srgbClr val="FFFF00"/>
              </a:solidFill>
            </a:endParaRPr>
          </a:p>
          <a:p>
            <a:pPr marL="654050" indent="-457200">
              <a:buFont typeface="Courier New" panose="02070309020205020404" pitchFamily="49" charset="0"/>
              <a:buChar char="o"/>
            </a:pPr>
            <a:endParaRPr lang="en-US" dirty="0" smtClean="0">
              <a:solidFill>
                <a:srgbClr val="FFFF00"/>
              </a:solidFill>
            </a:endParaRPr>
          </a:p>
          <a:p>
            <a:pPr marL="996950" lvl="1" indent="-342900">
              <a:buFont typeface="Wingdings" panose="05000000000000000000" pitchFamily="2" charset="2"/>
              <a:buChar char="§"/>
            </a:pPr>
            <a:endParaRPr lang="en-US" sz="2400" dirty="0">
              <a:solidFill>
                <a:srgbClr val="FFFF00"/>
              </a:solidFill>
            </a:endParaRPr>
          </a:p>
          <a:p>
            <a:pPr marL="539750">
              <a:buFont typeface="Courier New" panose="02070309020205020404" pitchFamily="49" charset="0"/>
              <a:buChar char="o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13750" y="6470650"/>
            <a:ext cx="730250" cy="274638"/>
          </a:xfrm>
          <a:prstGeom prst="rect">
            <a:avLst/>
          </a:prstGeom>
        </p:spPr>
        <p:txBody>
          <a:bodyPr/>
          <a:lstStyle/>
          <a:p>
            <a:fld id="{9648F39E-9C37-485F-AC97-16BB4BDF9F49}" type="slidenum">
              <a:rPr kumimoji="0" lang="en-US" smtClean="0"/>
              <a:t>13</a:t>
            </a:fld>
            <a:endParaRPr kumimoji="0"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248527"/>
            <a:ext cx="9144000" cy="60959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dirty="0" smtClean="0">
                <a:solidFill>
                  <a:srgbClr val="FFFF00"/>
                </a:solidFill>
              </a:rPr>
              <a:t>The </a:t>
            </a:r>
            <a:r>
              <a:rPr lang="en-US" sz="3600" dirty="0">
                <a:solidFill>
                  <a:srgbClr val="FFFF00"/>
                </a:solidFill>
              </a:rPr>
              <a:t>flex-grow and </a:t>
            </a:r>
            <a:r>
              <a:rPr lang="en-US" sz="3600" dirty="0" smtClean="0">
                <a:solidFill>
                  <a:srgbClr val="FFFF00"/>
                </a:solidFill>
              </a:rPr>
              <a:t>flex-shrink</a:t>
            </a:r>
            <a:endParaRPr lang="en-US" sz="3600" dirty="0">
              <a:solidFill>
                <a:srgbClr val="FFFF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09800" y="2438400"/>
            <a:ext cx="5116880" cy="116292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9800" y="4774807"/>
            <a:ext cx="6254336" cy="17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2210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76400"/>
            <a:ext cx="9144000" cy="5181600"/>
          </a:xfrm>
        </p:spPr>
        <p:txBody>
          <a:bodyPr>
            <a:noAutofit/>
          </a:bodyPr>
          <a:lstStyle/>
          <a:p>
            <a:pPr marL="539750">
              <a:buFont typeface="Courier New" panose="02070309020205020404" pitchFamily="49" charset="0"/>
              <a:buChar char="o"/>
            </a:pPr>
            <a:endParaRPr lang="en-US" sz="2400" dirty="0">
              <a:solidFill>
                <a:srgbClr val="FFFF00"/>
              </a:solidFill>
            </a:endParaRPr>
          </a:p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The </a:t>
            </a:r>
            <a:r>
              <a:rPr lang="en-US" sz="2400" dirty="0">
                <a:solidFill>
                  <a:srgbClr val="00B0F0"/>
                </a:solidFill>
              </a:rPr>
              <a:t>flex-flow</a:t>
            </a:r>
            <a:r>
              <a:rPr lang="en-US" sz="2400" dirty="0" smtClean="0">
                <a:solidFill>
                  <a:srgbClr val="00B0F0"/>
                </a:solidFill>
              </a:rPr>
              <a:t> </a:t>
            </a:r>
            <a:r>
              <a:rPr lang="en-US" sz="2400" dirty="0">
                <a:solidFill>
                  <a:srgbClr val="00B0F0"/>
                </a:solidFill>
              </a:rPr>
              <a:t>property </a:t>
            </a:r>
            <a:r>
              <a:rPr lang="en-US" sz="2400" dirty="0" smtClean="0">
                <a:solidFill>
                  <a:srgbClr val="FFFF00"/>
                </a:solidFill>
              </a:rPr>
              <a:t>is </a:t>
            </a:r>
            <a:r>
              <a:rPr lang="en-US" sz="2400" dirty="0">
                <a:solidFill>
                  <a:srgbClr val="FFFF00"/>
                </a:solidFill>
              </a:rPr>
              <a:t>a shorthand </a:t>
            </a:r>
            <a:r>
              <a:rPr lang="en-US" sz="2400" dirty="0"/>
              <a:t>for setting the</a:t>
            </a:r>
            <a:r>
              <a:rPr lang="en-US" sz="2400" dirty="0">
                <a:solidFill>
                  <a:srgbClr val="FFFF00"/>
                </a:solidFill>
              </a:rPr>
              <a:t> </a:t>
            </a:r>
            <a:r>
              <a:rPr lang="en-US" sz="2400" dirty="0">
                <a:solidFill>
                  <a:srgbClr val="00B0F0"/>
                </a:solidFill>
              </a:rPr>
              <a:t>flex-direction</a:t>
            </a:r>
            <a:r>
              <a:rPr lang="en-US" sz="2400" dirty="0">
                <a:solidFill>
                  <a:srgbClr val="FFFF00"/>
                </a:solidFill>
              </a:rPr>
              <a:t> </a:t>
            </a:r>
            <a:r>
              <a:rPr lang="en-US" sz="2400" dirty="0"/>
              <a:t>and</a:t>
            </a:r>
            <a:r>
              <a:rPr lang="en-US" sz="2400" dirty="0">
                <a:solidFill>
                  <a:srgbClr val="FFFF00"/>
                </a:solidFill>
              </a:rPr>
              <a:t> </a:t>
            </a:r>
            <a:r>
              <a:rPr lang="en-US" sz="2400" dirty="0">
                <a:solidFill>
                  <a:srgbClr val="00B0F0"/>
                </a:solidFill>
              </a:rPr>
              <a:t>flex-wrap </a:t>
            </a:r>
            <a:r>
              <a:rPr lang="en-US" sz="2400" dirty="0" smtClean="0">
                <a:solidFill>
                  <a:srgbClr val="00B0F0"/>
                </a:solidFill>
              </a:rPr>
              <a:t>properties:</a:t>
            </a:r>
          </a:p>
          <a:p>
            <a:pPr marL="996950" lvl="1" indent="-34290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rgbClr val="FFFF00"/>
                </a:solidFill>
              </a:rPr>
              <a:t>Default value: row </a:t>
            </a:r>
            <a:r>
              <a:rPr lang="en-US" sz="2400" dirty="0" err="1" smtClean="0">
                <a:solidFill>
                  <a:srgbClr val="FFFF00"/>
                </a:solidFill>
              </a:rPr>
              <a:t>nowrap</a:t>
            </a:r>
            <a:r>
              <a:rPr lang="en-US" sz="2400" dirty="0" smtClean="0">
                <a:solidFill>
                  <a:srgbClr val="FFFF00"/>
                </a:solidFill>
              </a:rPr>
              <a:t>.</a:t>
            </a:r>
            <a:endParaRPr lang="en-US" sz="2400" dirty="0">
              <a:solidFill>
                <a:srgbClr val="FFFF00"/>
              </a:solidFill>
            </a:endParaRPr>
          </a:p>
          <a:p>
            <a:pPr marL="539750">
              <a:buFont typeface="Courier New" panose="02070309020205020404" pitchFamily="49" charset="0"/>
              <a:buChar char="o"/>
            </a:pPr>
            <a:endParaRPr lang="en-US" sz="2400" dirty="0" smtClean="0">
              <a:solidFill>
                <a:srgbClr val="00B0F0"/>
              </a:solidFill>
            </a:endParaRPr>
          </a:p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The flex </a:t>
            </a:r>
            <a:r>
              <a:rPr lang="en-US" sz="2400" dirty="0">
                <a:solidFill>
                  <a:srgbClr val="00B0F0"/>
                </a:solidFill>
              </a:rPr>
              <a:t>property </a:t>
            </a:r>
            <a:r>
              <a:rPr lang="en-US" sz="2400" dirty="0">
                <a:solidFill>
                  <a:srgbClr val="FFFF00"/>
                </a:solidFill>
              </a:rPr>
              <a:t>is the shorthand </a:t>
            </a:r>
            <a:r>
              <a:rPr lang="en-US" sz="2400" dirty="0"/>
              <a:t>for the </a:t>
            </a:r>
            <a:r>
              <a:rPr lang="en-US" sz="2400" dirty="0">
                <a:solidFill>
                  <a:srgbClr val="00B0F0"/>
                </a:solidFill>
              </a:rPr>
              <a:t>flex-grow</a:t>
            </a:r>
            <a:r>
              <a:rPr lang="en-US" sz="2400" dirty="0"/>
              <a:t>, </a:t>
            </a:r>
            <a:r>
              <a:rPr lang="en-US" sz="2400" dirty="0">
                <a:solidFill>
                  <a:srgbClr val="00B0F0"/>
                </a:solidFill>
              </a:rPr>
              <a:t>flex-shrink</a:t>
            </a:r>
            <a:r>
              <a:rPr lang="en-US" sz="2400" dirty="0"/>
              <a:t> and </a:t>
            </a:r>
            <a:r>
              <a:rPr lang="en-US" sz="2400" dirty="0">
                <a:solidFill>
                  <a:srgbClr val="00B0F0"/>
                </a:solidFill>
              </a:rPr>
              <a:t>flex-basis </a:t>
            </a:r>
            <a:r>
              <a:rPr lang="en-US" sz="2400" dirty="0" smtClean="0">
                <a:solidFill>
                  <a:srgbClr val="00B0F0"/>
                </a:solidFill>
              </a:rPr>
              <a:t>properties:</a:t>
            </a:r>
          </a:p>
          <a:p>
            <a:pPr marL="996950" lvl="1" indent="-34290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rgbClr val="FFFF00"/>
                </a:solidFill>
              </a:rPr>
              <a:t>Default value: 0 1 </a:t>
            </a:r>
            <a:r>
              <a:rPr lang="en-US" sz="2400" dirty="0" smtClean="0">
                <a:solidFill>
                  <a:srgbClr val="FFFF00"/>
                </a:solidFill>
              </a:rPr>
              <a:t>auto.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13750" y="6470650"/>
            <a:ext cx="730250" cy="274638"/>
          </a:xfrm>
          <a:prstGeom prst="rect">
            <a:avLst/>
          </a:prstGeom>
        </p:spPr>
        <p:txBody>
          <a:bodyPr/>
          <a:lstStyle/>
          <a:p>
            <a:fld id="{9648F39E-9C37-485F-AC97-16BB4BDF9F49}" type="slidenum">
              <a:rPr kumimoji="0" lang="en-US" smtClean="0"/>
              <a:t>14</a:t>
            </a:fld>
            <a:endParaRPr kumimoji="0"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8600" y="304800"/>
            <a:ext cx="8686800" cy="9144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dirty="0">
                <a:solidFill>
                  <a:srgbClr val="FFFF00"/>
                </a:solidFill>
              </a:rPr>
              <a:t>The </a:t>
            </a:r>
            <a:r>
              <a:rPr lang="en-US" sz="3600" dirty="0" smtClean="0">
                <a:solidFill>
                  <a:srgbClr val="FFFF00"/>
                </a:solidFill>
              </a:rPr>
              <a:t>flex-flow and </a:t>
            </a:r>
            <a:r>
              <a:rPr lang="en-US" sz="3600" dirty="0">
                <a:solidFill>
                  <a:srgbClr val="FFFF00"/>
                </a:solidFill>
              </a:rPr>
              <a:t>flex</a:t>
            </a:r>
            <a:r>
              <a:rPr lang="en-US" sz="3600" dirty="0" smtClean="0">
                <a:solidFill>
                  <a:srgbClr val="FFFF00"/>
                </a:solidFill>
              </a:rPr>
              <a:t> Properties</a:t>
            </a:r>
            <a:endParaRPr lang="en-US" sz="3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45906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638800"/>
          </a:xfrm>
        </p:spPr>
        <p:txBody>
          <a:bodyPr>
            <a:noAutofit/>
          </a:bodyPr>
          <a:lstStyle/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00B0F0"/>
                </a:solidFill>
              </a:rPr>
              <a:t>The flex-flow </a:t>
            </a:r>
            <a:r>
              <a:rPr lang="en-US" sz="2400" dirty="0" smtClean="0">
                <a:solidFill>
                  <a:srgbClr val="00B0F0"/>
                </a:solidFill>
              </a:rPr>
              <a:t>Property</a:t>
            </a:r>
          </a:p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00B0F0"/>
                </a:solidFill>
              </a:rPr>
              <a:t>The flex-flow property is a shorthand property for setting both the flex-direction and flex-wrap properties.</a:t>
            </a:r>
            <a:endParaRPr lang="en-US" sz="2400" dirty="0" smtClean="0">
              <a:solidFill>
                <a:srgbClr val="00B0F0"/>
              </a:solidFill>
            </a:endParaRPr>
          </a:p>
          <a:p>
            <a:pPr marL="996950" lvl="1" indent="-342900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FFFF00"/>
                </a:solidFill>
              </a:rPr>
              <a:t>Default </a:t>
            </a:r>
            <a:r>
              <a:rPr lang="en-US" dirty="0">
                <a:solidFill>
                  <a:srgbClr val="FFFF00"/>
                </a:solidFill>
              </a:rPr>
              <a:t>value</a:t>
            </a:r>
            <a:r>
              <a:rPr lang="en-US" dirty="0"/>
              <a:t>. The flexible items will not </a:t>
            </a:r>
            <a:r>
              <a:rPr lang="en-US" dirty="0" smtClean="0"/>
              <a:t>wrap</a:t>
            </a:r>
            <a:r>
              <a:rPr lang="bg-BG" dirty="0" smtClean="0"/>
              <a:t>.</a:t>
            </a:r>
            <a:endParaRPr lang="en-US" dirty="0" smtClean="0"/>
          </a:p>
          <a:p>
            <a:pPr marL="996950" lvl="1" indent="-342900">
              <a:buFont typeface="Wingdings" panose="05000000000000000000" pitchFamily="2" charset="2"/>
              <a:buChar char="§"/>
            </a:pPr>
            <a:endParaRPr lang="en-US" dirty="0"/>
          </a:p>
          <a:p>
            <a:pPr marL="996950" lvl="1" indent="-342900">
              <a:buFont typeface="Wingdings" panose="05000000000000000000" pitchFamily="2" charset="2"/>
              <a:buChar char="§"/>
            </a:pPr>
            <a:endParaRPr lang="en-US" dirty="0"/>
          </a:p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00B0F0"/>
                </a:solidFill>
              </a:rPr>
              <a:t>flex-wrap: </a:t>
            </a:r>
            <a:r>
              <a:rPr lang="en-US" sz="2400" dirty="0" smtClean="0">
                <a:solidFill>
                  <a:srgbClr val="FFFF00"/>
                </a:solidFill>
              </a:rPr>
              <a:t>wrap</a:t>
            </a:r>
            <a:r>
              <a:rPr lang="bg-BG" sz="2400" dirty="0"/>
              <a:t>:</a:t>
            </a:r>
            <a:endParaRPr lang="en-US" sz="2400" dirty="0"/>
          </a:p>
          <a:p>
            <a:pPr marL="996950" lvl="1" indent="-342900">
              <a:buFont typeface="Wingdings" panose="05000000000000000000" pitchFamily="2" charset="2"/>
              <a:buChar char="§"/>
            </a:pPr>
            <a:r>
              <a:rPr lang="en-US" dirty="0" smtClean="0"/>
              <a:t> </a:t>
            </a:r>
            <a:r>
              <a:rPr lang="en-US" dirty="0"/>
              <a:t>The flexible items will wrap if </a:t>
            </a:r>
            <a:r>
              <a:rPr lang="en-US" dirty="0" smtClean="0"/>
              <a:t>necessary</a:t>
            </a:r>
            <a:r>
              <a:rPr lang="bg-BG" dirty="0" smtClean="0"/>
              <a:t>.</a:t>
            </a:r>
            <a:endParaRPr lang="en-US" dirty="0" smtClean="0"/>
          </a:p>
          <a:p>
            <a:pPr marL="996950" lvl="1" indent="-342900">
              <a:buFont typeface="Wingdings" panose="05000000000000000000" pitchFamily="2" charset="2"/>
              <a:buChar char="§"/>
            </a:pPr>
            <a:endParaRPr lang="en-US" dirty="0"/>
          </a:p>
          <a:p>
            <a:pPr marL="996950" lvl="1" indent="-342900">
              <a:buFont typeface="Wingdings" panose="05000000000000000000" pitchFamily="2" charset="2"/>
              <a:buChar char="§"/>
            </a:pPr>
            <a:endParaRPr lang="en-US" dirty="0"/>
          </a:p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00B0F0"/>
                </a:solidFill>
              </a:rPr>
              <a:t>flex-wrap: </a:t>
            </a:r>
            <a:r>
              <a:rPr lang="en-US" sz="2400" dirty="0" smtClean="0">
                <a:solidFill>
                  <a:srgbClr val="FFFF00"/>
                </a:solidFill>
              </a:rPr>
              <a:t>wrap-reverse</a:t>
            </a:r>
            <a:r>
              <a:rPr lang="bg-BG" sz="2400" dirty="0" smtClean="0">
                <a:solidFill>
                  <a:srgbClr val="FFFF00"/>
                </a:solidFill>
              </a:rPr>
              <a:t>:</a:t>
            </a:r>
            <a:endParaRPr lang="en-US" sz="2400" dirty="0"/>
          </a:p>
          <a:p>
            <a:pPr marL="996950" lvl="1" indent="-342900">
              <a:buFont typeface="Wingdings" panose="05000000000000000000" pitchFamily="2" charset="2"/>
              <a:buChar char="§"/>
            </a:pPr>
            <a:r>
              <a:rPr lang="en-US" dirty="0" smtClean="0"/>
              <a:t> </a:t>
            </a:r>
            <a:r>
              <a:rPr lang="en-US" dirty="0"/>
              <a:t>The flexible items will wrap, if necessary, in reverse </a:t>
            </a:r>
            <a:r>
              <a:rPr lang="en-US" dirty="0" smtClean="0"/>
              <a:t>order</a:t>
            </a:r>
            <a:r>
              <a:rPr lang="bg-BG" dirty="0" smtClean="0"/>
              <a:t>.</a:t>
            </a:r>
            <a:endParaRPr lang="en-US" dirty="0"/>
          </a:p>
          <a:p>
            <a:pPr marL="654050" lvl="1" indent="0"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13750" y="6470650"/>
            <a:ext cx="730250" cy="274638"/>
          </a:xfrm>
          <a:prstGeom prst="rect">
            <a:avLst/>
          </a:prstGeom>
        </p:spPr>
        <p:txBody>
          <a:bodyPr/>
          <a:lstStyle/>
          <a:p>
            <a:fld id="{9648F39E-9C37-485F-AC97-16BB4BDF9F49}" type="slidenum">
              <a:rPr kumimoji="0" lang="en-US" smtClean="0"/>
              <a:t>15</a:t>
            </a:fld>
            <a:endParaRPr kumimoji="0"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8600" y="304800"/>
            <a:ext cx="8686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b="1" dirty="0">
                <a:solidFill>
                  <a:srgbClr val="FFC000"/>
                </a:solidFill>
              </a:rPr>
              <a:t>The flex-wrap </a:t>
            </a:r>
            <a:r>
              <a:rPr lang="en-US" sz="3600" b="1" dirty="0" smtClean="0">
                <a:solidFill>
                  <a:srgbClr val="FFC000"/>
                </a:solidFill>
              </a:rPr>
              <a:t>Property </a:t>
            </a:r>
            <a:endParaRPr lang="en-US" sz="3600" b="1" dirty="0">
              <a:solidFill>
                <a:srgbClr val="FFC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4495800"/>
            <a:ext cx="3043382" cy="64261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5517" y="6123779"/>
            <a:ext cx="3001358" cy="6215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9221" y="2948448"/>
            <a:ext cx="3005137" cy="676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7779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6200" y="945616"/>
            <a:ext cx="9144000" cy="2286000"/>
          </a:xfrm>
        </p:spPr>
        <p:txBody>
          <a:bodyPr>
            <a:normAutofit/>
          </a:bodyPr>
          <a:lstStyle/>
          <a:p>
            <a:endParaRPr lang="en-US" sz="2800" dirty="0" smtClean="0"/>
          </a:p>
          <a:p>
            <a:pPr marL="0" indent="0" algn="ctr">
              <a:buNone/>
            </a:pPr>
            <a:r>
              <a:rPr lang="en-US" sz="5400" dirty="0"/>
              <a:t>QUESTIONS</a:t>
            </a:r>
            <a:r>
              <a:rPr lang="bg-BG" sz="5400" dirty="0"/>
              <a:t>?</a:t>
            </a:r>
          </a:p>
          <a:p>
            <a:pPr marL="0" indent="0">
              <a:buNone/>
            </a:pPr>
            <a:endParaRPr lang="en-US" sz="2800" dirty="0" smtClean="0">
              <a:solidFill>
                <a:srgbClr val="FFFF00"/>
              </a:solidFill>
              <a:hlinkClick r:id="" action="ppaction://hlinkfile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16</a:t>
            </a:fld>
            <a:endParaRPr kumimoji="0"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3550761"/>
            <a:ext cx="1948299" cy="2476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70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57400"/>
            <a:ext cx="9144000" cy="4800600"/>
          </a:xfrm>
        </p:spPr>
        <p:txBody>
          <a:bodyPr>
            <a:noAutofit/>
          </a:bodyPr>
          <a:lstStyle/>
          <a:p>
            <a:pPr marL="712788" lvl="2" indent="-355600">
              <a:buFont typeface="Courier New" panose="02070309020205020404" pitchFamily="49" charset="0"/>
              <a:buChar char="o"/>
            </a:pPr>
            <a:r>
              <a:rPr lang="en-US" sz="3200" dirty="0" smtClean="0">
                <a:solidFill>
                  <a:srgbClr val="92D050"/>
                </a:solidFill>
              </a:rPr>
              <a:t>The advantages of flex box over other techniques;</a:t>
            </a:r>
          </a:p>
          <a:p>
            <a:pPr marL="712788" lvl="2" indent="-355600">
              <a:buFont typeface="Courier New" panose="02070309020205020404" pitchFamily="49" charset="0"/>
              <a:buChar char="o"/>
            </a:pPr>
            <a:r>
              <a:rPr lang="en-US" sz="3200" dirty="0">
                <a:solidFill>
                  <a:srgbClr val="92D050"/>
                </a:solidFill>
              </a:rPr>
              <a:t>Parent and </a:t>
            </a:r>
            <a:r>
              <a:rPr lang="en-US" sz="3200" dirty="0" smtClean="0">
                <a:solidFill>
                  <a:srgbClr val="92D050"/>
                </a:solidFill>
              </a:rPr>
              <a:t>child;</a:t>
            </a:r>
            <a:endParaRPr lang="en-US" sz="3200" dirty="0">
              <a:solidFill>
                <a:srgbClr val="92D050"/>
              </a:solidFill>
            </a:endParaRPr>
          </a:p>
          <a:p>
            <a:pPr marL="712788" lvl="2" indent="-355600">
              <a:buFont typeface="Courier New" panose="02070309020205020404" pitchFamily="49" charset="0"/>
              <a:buChar char="o"/>
            </a:pPr>
            <a:r>
              <a:rPr lang="en-US" sz="3200" dirty="0" smtClean="0">
                <a:solidFill>
                  <a:srgbClr val="92D050"/>
                </a:solidFill>
              </a:rPr>
              <a:t>Directions;</a:t>
            </a:r>
          </a:p>
          <a:p>
            <a:pPr marL="712788" lvl="2" indent="-355600">
              <a:buFont typeface="Courier New" panose="02070309020205020404" pitchFamily="49" charset="0"/>
              <a:buChar char="o"/>
            </a:pPr>
            <a:r>
              <a:rPr lang="en-US" sz="3200" dirty="0" smtClean="0">
                <a:solidFill>
                  <a:srgbClr val="92D050"/>
                </a:solidFill>
              </a:rPr>
              <a:t>Flexbox Parent (container) properties;</a:t>
            </a:r>
            <a:endParaRPr lang="en-US" sz="3200" dirty="0">
              <a:solidFill>
                <a:srgbClr val="92D050"/>
              </a:solidFill>
            </a:endParaRPr>
          </a:p>
          <a:p>
            <a:pPr marL="712788" lvl="2" indent="-355600">
              <a:buFont typeface="Courier New" panose="02070309020205020404" pitchFamily="49" charset="0"/>
              <a:buChar char="o"/>
            </a:pPr>
            <a:r>
              <a:rPr lang="en-US" sz="3200" dirty="0" smtClean="0">
                <a:solidFill>
                  <a:srgbClr val="92D050"/>
                </a:solidFill>
              </a:rPr>
              <a:t>Children (Item</a:t>
            </a:r>
            <a:r>
              <a:rPr lang="en-US" sz="3200" smtClean="0">
                <a:solidFill>
                  <a:srgbClr val="92D050"/>
                </a:solidFill>
              </a:rPr>
              <a:t>) Properties.</a:t>
            </a:r>
            <a:endParaRPr lang="en-US" sz="3200" dirty="0" smtClean="0">
              <a:solidFill>
                <a:srgbClr val="92D050"/>
              </a:solidFill>
            </a:endParaRPr>
          </a:p>
          <a:p>
            <a:pPr marL="712788" lvl="2" indent="-355600">
              <a:buFont typeface="Courier New" panose="02070309020205020404" pitchFamily="49" charset="0"/>
              <a:buChar char="o"/>
            </a:pPr>
            <a:endParaRPr lang="en-US" sz="3200" dirty="0">
              <a:solidFill>
                <a:srgbClr val="92D050"/>
              </a:solidFill>
            </a:endParaRPr>
          </a:p>
          <a:p>
            <a:pPr marL="539750">
              <a:buFont typeface="Courier New" panose="02070309020205020404" pitchFamily="49" charset="0"/>
              <a:buChar char="o"/>
            </a:pPr>
            <a:endParaRPr lang="en-US" sz="3200" dirty="0" smtClean="0">
              <a:solidFill>
                <a:srgbClr val="92D05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13750" y="6470650"/>
            <a:ext cx="730250" cy="274638"/>
          </a:xfrm>
          <a:prstGeom prst="rect">
            <a:avLst/>
          </a:prstGeom>
        </p:spPr>
        <p:txBody>
          <a:bodyPr/>
          <a:lstStyle/>
          <a:p>
            <a:fld id="{9648F39E-9C37-485F-AC97-16BB4BDF9F49}" type="slidenum">
              <a:rPr kumimoji="0" lang="en-US" smtClean="0"/>
              <a:t>2</a:t>
            </a:fld>
            <a:endParaRPr kumimoji="0"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8600" y="304800"/>
            <a:ext cx="8686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b="1" dirty="0" smtClean="0">
                <a:solidFill>
                  <a:srgbClr val="FFC000"/>
                </a:solidFill>
              </a:rPr>
              <a:t> </a:t>
            </a:r>
            <a:endParaRPr lang="en-US" sz="3600" b="1" dirty="0">
              <a:solidFill>
                <a:srgbClr val="FFC000"/>
              </a:solidFill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381000" y="762000"/>
            <a:ext cx="8686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b="1" dirty="0" smtClean="0">
                <a:solidFill>
                  <a:srgbClr val="FFC000"/>
                </a:solidFill>
              </a:rPr>
              <a:t>Table of content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27179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638800"/>
          </a:xfrm>
        </p:spPr>
        <p:txBody>
          <a:bodyPr>
            <a:noAutofit/>
          </a:bodyPr>
          <a:lstStyle/>
          <a:p>
            <a:pPr marL="939806" lvl="1">
              <a:buFont typeface="Courier New" panose="02070309020205020404" pitchFamily="49" charset="0"/>
              <a:buChar char="o"/>
            </a:pPr>
            <a:r>
              <a:rPr lang="en-US" dirty="0" smtClean="0"/>
              <a:t>Vertically centering </a:t>
            </a:r>
            <a:r>
              <a:rPr lang="en-US" dirty="0" smtClean="0">
                <a:solidFill>
                  <a:schemeClr val="accent1"/>
                </a:solidFill>
              </a:rPr>
              <a:t>a block of content inside its parent.</a:t>
            </a:r>
            <a:endParaRPr lang="en-US" dirty="0">
              <a:solidFill>
                <a:schemeClr val="accent1"/>
              </a:solidFill>
            </a:endParaRPr>
          </a:p>
          <a:p>
            <a:pPr marL="939806" lvl="1">
              <a:buFont typeface="Courier New" panose="02070309020205020404" pitchFamily="49" charset="0"/>
              <a:buChar char="o"/>
            </a:pPr>
            <a:endParaRPr lang="en-US" dirty="0" smtClean="0">
              <a:solidFill>
                <a:srgbClr val="FFFF00"/>
              </a:solidFill>
            </a:endParaRPr>
          </a:p>
          <a:p>
            <a:pPr marL="939806" lvl="1"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chemeClr val="accent1"/>
                </a:solidFill>
              </a:rPr>
              <a:t>Making </a:t>
            </a:r>
            <a:r>
              <a:rPr lang="en-US" dirty="0" smtClean="0"/>
              <a:t>all </a:t>
            </a:r>
            <a:r>
              <a:rPr lang="en-US" dirty="0"/>
              <a:t>the </a:t>
            </a:r>
            <a:r>
              <a:rPr lang="en-US" dirty="0" smtClean="0"/>
              <a:t>children of a container take up an equal amount </a:t>
            </a:r>
            <a:r>
              <a:rPr lang="en-US" dirty="0" smtClean="0">
                <a:solidFill>
                  <a:schemeClr val="accent1"/>
                </a:solidFill>
              </a:rPr>
              <a:t>of </a:t>
            </a:r>
            <a:r>
              <a:rPr lang="en-US" dirty="0">
                <a:solidFill>
                  <a:schemeClr val="accent1"/>
                </a:solidFill>
              </a:rPr>
              <a:t>the available width/height, regardless of how much width/height is available.</a:t>
            </a:r>
          </a:p>
          <a:p>
            <a:pPr marL="996950" lvl="1">
              <a:buFont typeface="Courier New" panose="02070309020205020404" pitchFamily="49" charset="0"/>
              <a:buChar char="o"/>
            </a:pPr>
            <a:endParaRPr lang="en-US" dirty="0" smtClean="0">
              <a:solidFill>
                <a:srgbClr val="FFFF00"/>
              </a:solidFill>
            </a:endParaRPr>
          </a:p>
          <a:p>
            <a:pPr marL="996950" lvl="1"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chemeClr val="accent1"/>
                </a:solidFill>
              </a:rPr>
              <a:t>Making </a:t>
            </a:r>
            <a:r>
              <a:rPr lang="en-US" dirty="0"/>
              <a:t>all columns in a multiple column layout adopt the same height </a:t>
            </a:r>
            <a:r>
              <a:rPr lang="en-US" dirty="0">
                <a:solidFill>
                  <a:schemeClr val="accent1"/>
                </a:solidFill>
              </a:rPr>
              <a:t>even if they contain a different amount of content</a:t>
            </a:r>
            <a:r>
              <a:rPr lang="en-US" dirty="0" smtClean="0">
                <a:solidFill>
                  <a:schemeClr val="accent1"/>
                </a:solidFill>
              </a:rPr>
              <a:t>.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13750" y="6470650"/>
            <a:ext cx="730250" cy="274638"/>
          </a:xfrm>
          <a:prstGeom prst="rect">
            <a:avLst/>
          </a:prstGeom>
        </p:spPr>
        <p:txBody>
          <a:bodyPr/>
          <a:lstStyle/>
          <a:p>
            <a:fld id="{9648F39E-9C37-485F-AC97-16BB4BDF9F49}" type="slidenum">
              <a:rPr kumimoji="0" lang="en-US" smtClean="0"/>
              <a:t>3</a:t>
            </a:fld>
            <a:endParaRPr kumimoji="0"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8600" y="134112"/>
            <a:ext cx="8686800" cy="9144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lvl="2">
              <a:spcBef>
                <a:spcPct val="0"/>
              </a:spcBef>
            </a:pPr>
            <a:r>
              <a:rPr lang="en-US" sz="3200" dirty="0" smtClean="0">
                <a:solidFill>
                  <a:srgbClr val="FFC000"/>
                </a:solidFill>
              </a:rPr>
              <a:t>THE ADVANTAGES OF FLEX BOX </a:t>
            </a:r>
          </a:p>
          <a:p>
            <a:pPr marL="0" lvl="2">
              <a:spcBef>
                <a:spcPct val="0"/>
              </a:spcBef>
            </a:pPr>
            <a:r>
              <a:rPr lang="en-US" sz="3200" dirty="0" smtClean="0">
                <a:solidFill>
                  <a:srgbClr val="FFC000"/>
                </a:solidFill>
              </a:rPr>
              <a:t>OVER OTHER TECHNIQUES</a:t>
            </a:r>
            <a:endParaRPr lang="en-US" sz="2000" dirty="0">
              <a:solidFill>
                <a:srgbClr val="FFC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200" y="4364989"/>
            <a:ext cx="2667000" cy="238029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0" y="4364989"/>
            <a:ext cx="3343766" cy="2368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6594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</p:spPr>
        <p:txBody>
          <a:bodyPr>
            <a:noAutofit/>
          </a:bodyPr>
          <a:lstStyle/>
          <a:p>
            <a:pPr marL="712788" lvl="1" indent="-355600"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chemeClr val="accent1"/>
                </a:solidFill>
              </a:rPr>
              <a:t>To use the Flexbox model you need to define a flex container.</a:t>
            </a:r>
          </a:p>
          <a:p>
            <a:pPr marL="1111250" lvl="1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rgbClr val="FFFF00"/>
                </a:solidFill>
              </a:rPr>
              <a:t>The flexbox </a:t>
            </a:r>
            <a:r>
              <a:rPr lang="en-US" sz="2000" dirty="0">
                <a:solidFill>
                  <a:srgbClr val="FFFF00"/>
                </a:solidFill>
              </a:rPr>
              <a:t>container </a:t>
            </a:r>
            <a:r>
              <a:rPr lang="en-US" sz="2000" dirty="0" smtClean="0"/>
              <a:t>is a parent element;</a:t>
            </a:r>
          </a:p>
          <a:p>
            <a:pPr marL="1111250" lvl="1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rgbClr val="FFFF00"/>
                </a:solidFill>
              </a:rPr>
              <a:t>The </a:t>
            </a:r>
            <a:r>
              <a:rPr lang="en-US" sz="2000" dirty="0">
                <a:solidFill>
                  <a:srgbClr val="FFFF00"/>
                </a:solidFill>
              </a:rPr>
              <a:t>flexbox </a:t>
            </a:r>
            <a:r>
              <a:rPr lang="en-US" sz="2000" dirty="0" smtClean="0">
                <a:solidFill>
                  <a:srgbClr val="FFFF00"/>
                </a:solidFill>
              </a:rPr>
              <a:t>items </a:t>
            </a:r>
            <a:r>
              <a:rPr lang="en-US" sz="2000" dirty="0" smtClean="0">
                <a:solidFill>
                  <a:srgbClr val="92D050"/>
                </a:solidFill>
              </a:rPr>
              <a:t>(the </a:t>
            </a:r>
            <a:r>
              <a:rPr lang="en-US" sz="2000" dirty="0">
                <a:solidFill>
                  <a:srgbClr val="92D050"/>
                </a:solidFill>
              </a:rPr>
              <a:t>content of </a:t>
            </a:r>
            <a:r>
              <a:rPr lang="en-US" sz="2000" dirty="0" smtClean="0">
                <a:solidFill>
                  <a:srgbClr val="92D050"/>
                </a:solidFill>
              </a:rPr>
              <a:t>container) </a:t>
            </a:r>
            <a:r>
              <a:rPr lang="en-US" sz="2000" dirty="0"/>
              <a:t>is a </a:t>
            </a:r>
            <a:r>
              <a:rPr lang="en-US" sz="2000" dirty="0" smtClean="0"/>
              <a:t>children elements.</a:t>
            </a:r>
            <a:endParaRPr lang="en-US" sz="2000" dirty="0" smtClean="0">
              <a:solidFill>
                <a:srgbClr val="00B0F0"/>
              </a:solidFill>
            </a:endParaRPr>
          </a:p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 </a:t>
            </a:r>
            <a:r>
              <a:rPr lang="en-US" sz="2400" dirty="0" smtClean="0">
                <a:solidFill>
                  <a:schemeClr val="accent1"/>
                </a:solidFill>
              </a:rPr>
              <a:t>Properties for flexbox containers</a:t>
            </a:r>
            <a:r>
              <a:rPr lang="en-US" sz="2400" dirty="0" smtClean="0">
                <a:solidFill>
                  <a:srgbClr val="00B0F0"/>
                </a:solidFill>
              </a:rPr>
              <a:t>:</a:t>
            </a:r>
          </a:p>
          <a:p>
            <a:pPr marL="1111250" lvl="1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rgbClr val="FFFF00"/>
                </a:solidFill>
              </a:rPr>
              <a:t>Display</a:t>
            </a:r>
            <a:r>
              <a:rPr lang="en-US" sz="2000" dirty="0">
                <a:solidFill>
                  <a:srgbClr val="FFFF00"/>
                </a:solidFill>
              </a:rPr>
              <a:t>: </a:t>
            </a:r>
            <a:r>
              <a:rPr lang="en-US" sz="2000" dirty="0" smtClean="0">
                <a:solidFill>
                  <a:srgbClr val="FFFF00"/>
                </a:solidFill>
              </a:rPr>
              <a:t>flex </a:t>
            </a:r>
            <a:r>
              <a:rPr lang="en-US" sz="2000" dirty="0" smtClean="0">
                <a:solidFill>
                  <a:srgbClr val="00B050"/>
                </a:solidFill>
              </a:rPr>
              <a:t>- block-level </a:t>
            </a:r>
            <a:r>
              <a:rPr lang="en-US" sz="2000" dirty="0">
                <a:solidFill>
                  <a:srgbClr val="00B050"/>
                </a:solidFill>
              </a:rPr>
              <a:t>flex </a:t>
            </a:r>
            <a:r>
              <a:rPr lang="en-US" sz="2000" dirty="0" smtClean="0">
                <a:solidFill>
                  <a:srgbClr val="00B050"/>
                </a:solidFill>
              </a:rPr>
              <a:t>container;</a:t>
            </a:r>
          </a:p>
          <a:p>
            <a:pPr marL="1111250" lvl="1" indent="-34290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rgbClr val="FFFF00"/>
                </a:solidFill>
              </a:rPr>
              <a:t>Display: </a:t>
            </a:r>
            <a:r>
              <a:rPr lang="en-US" sz="2000" dirty="0" smtClean="0">
                <a:solidFill>
                  <a:srgbClr val="FFFF00"/>
                </a:solidFill>
              </a:rPr>
              <a:t>inline-flex </a:t>
            </a:r>
            <a:r>
              <a:rPr lang="en-US" sz="2000" dirty="0">
                <a:solidFill>
                  <a:srgbClr val="00B050"/>
                </a:solidFill>
              </a:rPr>
              <a:t>-</a:t>
            </a:r>
            <a:r>
              <a:rPr lang="en-US" sz="2000" dirty="0">
                <a:solidFill>
                  <a:srgbClr val="00B0F0"/>
                </a:solidFill>
              </a:rPr>
              <a:t> </a:t>
            </a:r>
            <a:r>
              <a:rPr lang="en-US" sz="2000" dirty="0" smtClean="0">
                <a:solidFill>
                  <a:srgbClr val="00B050"/>
                </a:solidFill>
              </a:rPr>
              <a:t>inline-level </a:t>
            </a:r>
            <a:r>
              <a:rPr lang="en-US" sz="2000" dirty="0">
                <a:solidFill>
                  <a:srgbClr val="00B050"/>
                </a:solidFill>
              </a:rPr>
              <a:t>flex </a:t>
            </a:r>
            <a:r>
              <a:rPr lang="en-US" sz="2000" dirty="0" smtClean="0">
                <a:solidFill>
                  <a:srgbClr val="00B050"/>
                </a:solidFill>
              </a:rPr>
              <a:t>container.</a:t>
            </a:r>
            <a:endParaRPr lang="en-US" sz="2000" dirty="0">
              <a:solidFill>
                <a:srgbClr val="00B050"/>
              </a:solidFill>
            </a:endParaRPr>
          </a:p>
          <a:p>
            <a:pPr marL="996950" lvl="1">
              <a:buFont typeface="Courier New" panose="02070309020205020404" pitchFamily="49" charset="0"/>
              <a:buChar char="o"/>
            </a:pPr>
            <a:endParaRPr lang="en-US" sz="2000" dirty="0" smtClean="0">
              <a:solidFill>
                <a:srgbClr val="00B0F0"/>
              </a:solidFill>
            </a:endParaRPr>
          </a:p>
          <a:p>
            <a:pPr marL="539750">
              <a:buFont typeface="Courier New" panose="02070309020205020404" pitchFamily="49" charset="0"/>
              <a:buChar char="o"/>
            </a:pPr>
            <a:endParaRPr lang="en-US" sz="2400" dirty="0" smtClean="0">
              <a:solidFill>
                <a:srgbClr val="FFFF00"/>
              </a:solidFill>
            </a:endParaRPr>
          </a:p>
          <a:p>
            <a:pPr marL="539750">
              <a:buFont typeface="Courier New" panose="02070309020205020404" pitchFamily="49" charset="0"/>
              <a:buChar char="o"/>
            </a:pPr>
            <a:endParaRPr lang="en-US" sz="2400" dirty="0" smtClean="0">
              <a:solidFill>
                <a:srgbClr val="FFFF00"/>
              </a:solidFill>
            </a:endParaRPr>
          </a:p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FFFF00"/>
                </a:solidFill>
              </a:rPr>
              <a:t>The </a:t>
            </a:r>
            <a:r>
              <a:rPr lang="en-US" sz="2400" dirty="0">
                <a:solidFill>
                  <a:srgbClr val="FFFF00"/>
                </a:solidFill>
              </a:rPr>
              <a:t>flex container properties </a:t>
            </a:r>
            <a:r>
              <a:rPr lang="en-US" sz="2400" dirty="0" smtClean="0">
                <a:solidFill>
                  <a:srgbClr val="FFFF00"/>
                </a:solidFill>
              </a:rPr>
              <a:t>are: </a:t>
            </a:r>
            <a:r>
              <a:rPr lang="en-US" sz="2400" dirty="0" smtClean="0">
                <a:solidFill>
                  <a:schemeClr val="accent1"/>
                </a:solidFill>
              </a:rPr>
              <a:t>flex-direction, flex-wrap, flex-flow, justify-content, align-items, align-content;</a:t>
            </a:r>
            <a:endParaRPr lang="en-US" sz="2000" dirty="0" smtClean="0">
              <a:solidFill>
                <a:schemeClr val="accent1"/>
              </a:solidFill>
            </a:endParaRPr>
          </a:p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chemeClr val="accent1"/>
                </a:solidFill>
              </a:rPr>
              <a:t>Properties for flexbox Child Elements (</a:t>
            </a:r>
            <a:r>
              <a:rPr lang="en-US" sz="2400" dirty="0" smtClean="0">
                <a:solidFill>
                  <a:schemeClr val="accent1"/>
                </a:solidFill>
              </a:rPr>
              <a:t>Items): </a:t>
            </a:r>
          </a:p>
          <a:p>
            <a:pPr marL="996950" lvl="1">
              <a:buFont typeface="Courier New" panose="02070309020205020404" pitchFamily="49" charset="0"/>
              <a:buChar char="o"/>
            </a:pPr>
            <a:r>
              <a:rPr lang="en-US" sz="2000" dirty="0" smtClean="0">
                <a:solidFill>
                  <a:srgbClr val="FFFF00"/>
                </a:solidFill>
              </a:rPr>
              <a:t>The </a:t>
            </a:r>
            <a:r>
              <a:rPr lang="en-US" sz="2000" dirty="0">
                <a:solidFill>
                  <a:srgbClr val="FFFF00"/>
                </a:solidFill>
              </a:rPr>
              <a:t>direct child elements of a flex container automatically becomes flexible (flex) </a:t>
            </a:r>
            <a:r>
              <a:rPr lang="en-US" sz="2000" dirty="0" smtClean="0">
                <a:solidFill>
                  <a:srgbClr val="FFFF00"/>
                </a:solidFill>
              </a:rPr>
              <a:t>items;</a:t>
            </a:r>
          </a:p>
          <a:p>
            <a:pPr marL="996950" lvl="1"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rgbClr val="FFFF00"/>
                </a:solidFill>
              </a:rPr>
              <a:t>The flex item properties </a:t>
            </a:r>
            <a:r>
              <a:rPr lang="en-US" sz="2000" dirty="0" smtClean="0">
                <a:solidFill>
                  <a:srgbClr val="FFFF00"/>
                </a:solidFill>
              </a:rPr>
              <a:t>are: </a:t>
            </a:r>
            <a:r>
              <a:rPr lang="en-US" sz="2000" dirty="0" smtClean="0"/>
              <a:t>order, flex-grow, flex-shrink, flex-basis, flex, align-self.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13750" y="6470650"/>
            <a:ext cx="730250" cy="274638"/>
          </a:xfrm>
          <a:prstGeom prst="rect">
            <a:avLst/>
          </a:prstGeom>
        </p:spPr>
        <p:txBody>
          <a:bodyPr/>
          <a:lstStyle/>
          <a:p>
            <a:fld id="{9648F39E-9C37-485F-AC97-16BB4BDF9F49}" type="slidenum">
              <a:rPr kumimoji="0" lang="en-US" smtClean="0"/>
              <a:t>4</a:t>
            </a:fld>
            <a:endParaRPr kumimoji="0"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8600" y="152400"/>
            <a:ext cx="8686800" cy="5334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b="1" dirty="0" smtClean="0">
                <a:solidFill>
                  <a:srgbClr val="FFC000"/>
                </a:solidFill>
              </a:rPr>
              <a:t>Parent and child flexbox elements </a:t>
            </a:r>
            <a:endParaRPr lang="en-US" sz="3600" b="1" dirty="0">
              <a:solidFill>
                <a:srgbClr val="FFC000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0475" y="2133600"/>
            <a:ext cx="2438400" cy="21717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3181759"/>
            <a:ext cx="4215638" cy="1160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2998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9144000" cy="6096000"/>
          </a:xfrm>
        </p:spPr>
        <p:txBody>
          <a:bodyPr>
            <a:noAutofit/>
          </a:bodyPr>
          <a:lstStyle/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Page directions:</a:t>
            </a:r>
          </a:p>
          <a:p>
            <a:pPr marL="939800" lvl="1">
              <a:buFont typeface="Wingdings" panose="05000000000000000000" pitchFamily="2" charset="2"/>
              <a:buChar char="Ø"/>
            </a:pPr>
            <a:r>
              <a:rPr lang="en-US" sz="2000" dirty="0" smtClean="0"/>
              <a:t>What is it </a:t>
            </a:r>
            <a:r>
              <a:rPr lang="en-US" sz="2000" dirty="0" smtClean="0">
                <a:solidFill>
                  <a:srgbClr val="FFFF00"/>
                </a:solidFill>
              </a:rPr>
              <a:t>writing mode</a:t>
            </a:r>
            <a:r>
              <a:rPr lang="bg-BG" sz="2000" dirty="0" smtClean="0">
                <a:solidFill>
                  <a:srgbClr val="FFFF00"/>
                </a:solidFill>
              </a:rPr>
              <a:t>?</a:t>
            </a:r>
            <a:r>
              <a:rPr lang="en-US" sz="2000" dirty="0" smtClean="0">
                <a:solidFill>
                  <a:srgbClr val="FFFF00"/>
                </a:solidFill>
              </a:rPr>
              <a:t>;</a:t>
            </a:r>
          </a:p>
          <a:p>
            <a:pPr marL="939800" lvl="1">
              <a:buFont typeface="Wingdings" panose="05000000000000000000" pitchFamily="2" charset="2"/>
              <a:buChar char="Ø"/>
            </a:pPr>
            <a:r>
              <a:rPr lang="en-US" sz="2000" dirty="0" smtClean="0"/>
              <a:t>Page Layout direction</a:t>
            </a:r>
            <a:r>
              <a:rPr lang="en-US" sz="2000" dirty="0"/>
              <a:t>: </a:t>
            </a:r>
            <a:r>
              <a:rPr lang="en-US" sz="2000" dirty="0" err="1" smtClean="0">
                <a:solidFill>
                  <a:srgbClr val="FFFF00"/>
                </a:solidFill>
              </a:rPr>
              <a:t>rtl</a:t>
            </a:r>
            <a:r>
              <a:rPr lang="en-US" sz="2000" dirty="0" smtClean="0"/>
              <a:t> and </a:t>
            </a:r>
            <a:r>
              <a:rPr lang="en-US" sz="2000" dirty="0" err="1" smtClean="0">
                <a:solidFill>
                  <a:srgbClr val="FFFF00"/>
                </a:solidFill>
              </a:rPr>
              <a:t>ltr</a:t>
            </a:r>
            <a:r>
              <a:rPr lang="en-US" sz="2000" dirty="0">
                <a:solidFill>
                  <a:srgbClr val="FFFF00"/>
                </a:solidFill>
              </a:rPr>
              <a:t>.</a:t>
            </a:r>
            <a:endParaRPr lang="en-US" sz="2000" dirty="0" smtClean="0"/>
          </a:p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Flex directions:</a:t>
            </a:r>
          </a:p>
          <a:p>
            <a:pPr marL="996950" lvl="1" indent="-342900"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srgbClr val="00B050"/>
                </a:solidFill>
              </a:rPr>
              <a:t>When working with flexbox </a:t>
            </a:r>
            <a:r>
              <a:rPr lang="en-US" sz="2000" dirty="0" smtClean="0"/>
              <a:t>you need to think in terms of two axes </a:t>
            </a:r>
            <a:r>
              <a:rPr lang="en-US" sz="2000" dirty="0" smtClean="0">
                <a:solidFill>
                  <a:srgbClr val="FFFF00"/>
                </a:solidFill>
              </a:rPr>
              <a:t>the main axis and the cross axis</a:t>
            </a:r>
            <a:endParaRPr lang="en-US" sz="1800" dirty="0" smtClean="0">
              <a:solidFill>
                <a:srgbClr val="FFFF00"/>
              </a:solidFill>
            </a:endParaRPr>
          </a:p>
          <a:p>
            <a:pPr marL="996950" lvl="1" indent="-342900"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srgbClr val="92D050"/>
                </a:solidFill>
              </a:rPr>
              <a:t>The main axis is defined by </a:t>
            </a:r>
            <a:r>
              <a:rPr lang="en-US" sz="2000" dirty="0" smtClean="0">
                <a:solidFill>
                  <a:srgbClr val="FFFF00"/>
                </a:solidFill>
              </a:rPr>
              <a:t>flex-direction</a:t>
            </a:r>
            <a:r>
              <a:rPr lang="en-US" sz="2000" dirty="0" smtClean="0">
                <a:solidFill>
                  <a:srgbClr val="92D050"/>
                </a:solidFill>
              </a:rPr>
              <a:t>, which has four possible values:</a:t>
            </a:r>
          </a:p>
          <a:p>
            <a:pPr marL="1454150" lvl="2" indent="-342900">
              <a:buFont typeface="Wingdings" panose="05000000000000000000" pitchFamily="2" charset="2"/>
              <a:buChar char="§"/>
            </a:pPr>
            <a:r>
              <a:rPr lang="en-US" sz="1800" dirty="0" smtClean="0">
                <a:solidFill>
                  <a:srgbClr val="FFFF00"/>
                </a:solidFill>
              </a:rPr>
              <a:t>row</a:t>
            </a:r>
            <a:r>
              <a:rPr lang="en-US" sz="1800" dirty="0" smtClean="0"/>
              <a:t> </a:t>
            </a:r>
            <a:r>
              <a:rPr lang="en-US" sz="1800" dirty="0"/>
              <a:t>(</a:t>
            </a:r>
            <a:r>
              <a:rPr lang="en-US" sz="1800" dirty="0" smtClean="0"/>
              <a:t>default), </a:t>
            </a:r>
            <a:r>
              <a:rPr lang="en-US" sz="1800" dirty="0" smtClean="0">
                <a:solidFill>
                  <a:srgbClr val="FFFF00"/>
                </a:solidFill>
              </a:rPr>
              <a:t>row-reverse</a:t>
            </a:r>
            <a:r>
              <a:rPr lang="en-US" sz="1800" dirty="0" smtClean="0"/>
              <a:t>, </a:t>
            </a:r>
            <a:r>
              <a:rPr lang="en-US" sz="1800" dirty="0" smtClean="0">
                <a:solidFill>
                  <a:srgbClr val="FFFF00"/>
                </a:solidFill>
              </a:rPr>
              <a:t>column</a:t>
            </a:r>
            <a:r>
              <a:rPr lang="en-US" sz="1800" dirty="0" smtClean="0">
                <a:solidFill>
                  <a:srgbClr val="FFC000"/>
                </a:solidFill>
              </a:rPr>
              <a:t>, </a:t>
            </a:r>
            <a:r>
              <a:rPr lang="en-US" sz="1800" dirty="0" smtClean="0">
                <a:solidFill>
                  <a:srgbClr val="FFFF00"/>
                </a:solidFill>
              </a:rPr>
              <a:t>column-reverse</a:t>
            </a:r>
            <a:r>
              <a:rPr lang="en-US" sz="1800" dirty="0" smtClean="0">
                <a:solidFill>
                  <a:srgbClr val="FFC000"/>
                </a:solidFill>
              </a:rPr>
              <a:t>.</a:t>
            </a:r>
          </a:p>
          <a:p>
            <a:pPr marL="996950" lvl="1" indent="-342900">
              <a:buFont typeface="Wingdings" panose="05000000000000000000" pitchFamily="2" charset="2"/>
              <a:buChar char="§"/>
            </a:pPr>
            <a:r>
              <a:rPr lang="en-US" sz="2200" dirty="0" smtClean="0">
                <a:solidFill>
                  <a:schemeClr val="accent1"/>
                </a:solidFill>
              </a:rPr>
              <a:t>Choosing row </a:t>
            </a:r>
            <a:r>
              <a:rPr lang="en-US" sz="2200" dirty="0">
                <a:solidFill>
                  <a:schemeClr val="accent1"/>
                </a:solidFill>
              </a:rPr>
              <a:t>or row-reverse</a:t>
            </a:r>
            <a:r>
              <a:rPr lang="en-US" sz="2200" dirty="0"/>
              <a:t>, your main axis will run along the row </a:t>
            </a:r>
            <a:r>
              <a:rPr lang="en-US" sz="2200" dirty="0">
                <a:solidFill>
                  <a:srgbClr val="FFFF00"/>
                </a:solidFill>
              </a:rPr>
              <a:t>in the inline direction</a:t>
            </a:r>
            <a:r>
              <a:rPr lang="en-US" sz="2200" dirty="0" smtClean="0">
                <a:solidFill>
                  <a:srgbClr val="FFFF00"/>
                </a:solidFill>
              </a:rPr>
              <a:t>.</a:t>
            </a:r>
          </a:p>
          <a:p>
            <a:pPr marL="996950" lvl="1" indent="-342900">
              <a:buFont typeface="Wingdings" panose="05000000000000000000" pitchFamily="2" charset="2"/>
              <a:buChar char="§"/>
            </a:pPr>
            <a:endParaRPr lang="en-US" sz="2200" dirty="0"/>
          </a:p>
          <a:p>
            <a:pPr marL="996950" lvl="1" indent="-342900">
              <a:buFont typeface="Wingdings" panose="05000000000000000000" pitchFamily="2" charset="2"/>
              <a:buChar char="§"/>
            </a:pPr>
            <a:endParaRPr lang="en-US" sz="2200" dirty="0" smtClean="0"/>
          </a:p>
          <a:p>
            <a:pPr marL="996950" lvl="1" indent="-342900">
              <a:buFont typeface="Wingdings" panose="05000000000000000000" pitchFamily="2" charset="2"/>
              <a:buChar char="§"/>
            </a:pPr>
            <a:r>
              <a:rPr lang="en-US" sz="2200" dirty="0" smtClean="0">
                <a:solidFill>
                  <a:schemeClr val="accent1"/>
                </a:solidFill>
              </a:rPr>
              <a:t>Choosing column </a:t>
            </a:r>
            <a:r>
              <a:rPr lang="en-US" sz="2200" dirty="0">
                <a:solidFill>
                  <a:schemeClr val="accent1"/>
                </a:solidFill>
              </a:rPr>
              <a:t>or </a:t>
            </a:r>
            <a:r>
              <a:rPr lang="en-US" sz="2200" dirty="0" smtClean="0">
                <a:solidFill>
                  <a:schemeClr val="accent1"/>
                </a:solidFill>
              </a:rPr>
              <a:t>column-reverse,</a:t>
            </a:r>
            <a:r>
              <a:rPr lang="en-US" sz="2200" dirty="0" smtClean="0"/>
              <a:t> </a:t>
            </a:r>
            <a:r>
              <a:rPr lang="en-US" sz="2200" dirty="0"/>
              <a:t>your main axis will run from the top of the page to the bottom </a:t>
            </a:r>
            <a:r>
              <a:rPr lang="en-US" sz="2200" dirty="0" smtClean="0"/>
              <a:t>- </a:t>
            </a:r>
            <a:r>
              <a:rPr lang="en-US" sz="2200" dirty="0">
                <a:solidFill>
                  <a:srgbClr val="FFFF00"/>
                </a:solidFill>
              </a:rPr>
              <a:t>in the block direction</a:t>
            </a:r>
            <a:r>
              <a:rPr lang="en-US" sz="2200" dirty="0"/>
              <a:t>.</a:t>
            </a:r>
            <a:endParaRPr lang="en-US" sz="2200" dirty="0" smtClean="0"/>
          </a:p>
          <a:p>
            <a:pPr marL="996950" lvl="1" indent="-342900">
              <a:buFont typeface="Wingdings" panose="05000000000000000000" pitchFamily="2" charset="2"/>
              <a:buChar char="§"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13750" y="6470650"/>
            <a:ext cx="730250" cy="274638"/>
          </a:xfrm>
          <a:prstGeom prst="rect">
            <a:avLst/>
          </a:prstGeom>
        </p:spPr>
        <p:txBody>
          <a:bodyPr/>
          <a:lstStyle/>
          <a:p>
            <a:fld id="{9648F39E-9C37-485F-AC97-16BB4BDF9F49}" type="slidenum">
              <a:rPr kumimoji="0" lang="en-US" smtClean="0"/>
              <a:t>5</a:t>
            </a:fld>
            <a:endParaRPr kumimoji="0"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8600" y="58838"/>
            <a:ext cx="8686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b="1" dirty="0" smtClean="0">
                <a:solidFill>
                  <a:srgbClr val="FFC000"/>
                </a:solidFill>
              </a:rPr>
              <a:t>Directions </a:t>
            </a:r>
            <a:endParaRPr lang="en-US" sz="3600" b="1" dirty="0">
              <a:solidFill>
                <a:srgbClr val="FFC000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0" y="401738"/>
            <a:ext cx="3985275" cy="164443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600" y="3962400"/>
            <a:ext cx="3352800" cy="88750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5400" y="5684996"/>
            <a:ext cx="3124200" cy="1022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2137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638800"/>
          </a:xfrm>
        </p:spPr>
        <p:txBody>
          <a:bodyPr>
            <a:noAutofit/>
          </a:bodyPr>
          <a:lstStyle/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00B0F0"/>
                </a:solidFill>
              </a:rPr>
              <a:t>The flex-wrap property </a:t>
            </a:r>
            <a:r>
              <a:rPr lang="en-US" sz="2400" dirty="0"/>
              <a:t>specifies </a:t>
            </a:r>
            <a:r>
              <a:rPr lang="en-US" sz="2400" dirty="0">
                <a:solidFill>
                  <a:srgbClr val="FFFF00"/>
                </a:solidFill>
              </a:rPr>
              <a:t>whether the flex items should wrap or not</a:t>
            </a:r>
            <a:r>
              <a:rPr lang="en-US" sz="2400" dirty="0"/>
              <a:t>, if there is not enough room for them on one flex </a:t>
            </a:r>
            <a:r>
              <a:rPr lang="en-US" sz="2400" dirty="0" smtClean="0"/>
              <a:t>line</a:t>
            </a:r>
            <a:r>
              <a:rPr lang="bg-BG" dirty="0" smtClean="0"/>
              <a:t>;</a:t>
            </a:r>
            <a:endParaRPr lang="en-US" sz="2000" dirty="0" smtClean="0">
              <a:solidFill>
                <a:srgbClr val="00B0F0"/>
              </a:solidFill>
            </a:endParaRPr>
          </a:p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flex-wrap: </a:t>
            </a:r>
            <a:r>
              <a:rPr lang="en-US" sz="2400" dirty="0" err="1" smtClean="0">
                <a:solidFill>
                  <a:srgbClr val="FFFF00"/>
                </a:solidFill>
              </a:rPr>
              <a:t>nowrap</a:t>
            </a:r>
            <a:r>
              <a:rPr lang="bg-BG" sz="2400" dirty="0" smtClean="0"/>
              <a:t>:</a:t>
            </a:r>
            <a:endParaRPr lang="en-US" sz="2400" dirty="0" smtClean="0"/>
          </a:p>
          <a:p>
            <a:pPr marL="996950" lvl="1" indent="-342900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FFFF00"/>
                </a:solidFill>
              </a:rPr>
              <a:t>Default </a:t>
            </a:r>
            <a:r>
              <a:rPr lang="en-US" dirty="0">
                <a:solidFill>
                  <a:srgbClr val="FFFF00"/>
                </a:solidFill>
              </a:rPr>
              <a:t>value</a:t>
            </a:r>
            <a:r>
              <a:rPr lang="en-US" dirty="0"/>
              <a:t>. The flexible items will not </a:t>
            </a:r>
            <a:r>
              <a:rPr lang="en-US" dirty="0" smtClean="0"/>
              <a:t>wrap</a:t>
            </a:r>
            <a:r>
              <a:rPr lang="bg-BG" dirty="0" smtClean="0"/>
              <a:t>.</a:t>
            </a:r>
            <a:endParaRPr lang="en-US" dirty="0" smtClean="0"/>
          </a:p>
          <a:p>
            <a:pPr marL="996950" lvl="1" indent="-342900">
              <a:buFont typeface="Wingdings" panose="05000000000000000000" pitchFamily="2" charset="2"/>
              <a:buChar char="§"/>
            </a:pPr>
            <a:endParaRPr lang="en-US" dirty="0"/>
          </a:p>
          <a:p>
            <a:pPr marL="996950" lvl="1" indent="-342900">
              <a:buFont typeface="Wingdings" panose="05000000000000000000" pitchFamily="2" charset="2"/>
              <a:buChar char="§"/>
            </a:pPr>
            <a:endParaRPr lang="en-US" dirty="0"/>
          </a:p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00B0F0"/>
                </a:solidFill>
              </a:rPr>
              <a:t>flex-wrap: </a:t>
            </a:r>
            <a:r>
              <a:rPr lang="en-US" sz="2400" dirty="0" smtClean="0">
                <a:solidFill>
                  <a:srgbClr val="FFFF00"/>
                </a:solidFill>
              </a:rPr>
              <a:t>wrap</a:t>
            </a:r>
            <a:r>
              <a:rPr lang="bg-BG" sz="2400" dirty="0"/>
              <a:t>:</a:t>
            </a:r>
            <a:endParaRPr lang="en-US" sz="2400" dirty="0"/>
          </a:p>
          <a:p>
            <a:pPr marL="996950" lvl="1" indent="-342900">
              <a:buFont typeface="Wingdings" panose="05000000000000000000" pitchFamily="2" charset="2"/>
              <a:buChar char="§"/>
            </a:pPr>
            <a:r>
              <a:rPr lang="en-US" dirty="0" smtClean="0"/>
              <a:t> </a:t>
            </a:r>
            <a:r>
              <a:rPr lang="en-US" dirty="0"/>
              <a:t>The flexible items will wrap if </a:t>
            </a:r>
            <a:r>
              <a:rPr lang="en-US" dirty="0" smtClean="0"/>
              <a:t>necessary</a:t>
            </a:r>
            <a:r>
              <a:rPr lang="bg-BG" dirty="0" smtClean="0"/>
              <a:t>.</a:t>
            </a:r>
            <a:endParaRPr lang="en-US" dirty="0" smtClean="0"/>
          </a:p>
          <a:p>
            <a:pPr marL="996950" lvl="1" indent="-342900">
              <a:buFont typeface="Wingdings" panose="05000000000000000000" pitchFamily="2" charset="2"/>
              <a:buChar char="§"/>
            </a:pPr>
            <a:endParaRPr lang="en-US" dirty="0"/>
          </a:p>
          <a:p>
            <a:pPr marL="996950" lvl="1" indent="-342900">
              <a:buFont typeface="Wingdings" panose="05000000000000000000" pitchFamily="2" charset="2"/>
              <a:buChar char="§"/>
            </a:pPr>
            <a:endParaRPr lang="en-US" dirty="0"/>
          </a:p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00B0F0"/>
                </a:solidFill>
              </a:rPr>
              <a:t>flex-wrap: </a:t>
            </a:r>
            <a:r>
              <a:rPr lang="en-US" sz="2400" dirty="0" smtClean="0">
                <a:solidFill>
                  <a:srgbClr val="FFFF00"/>
                </a:solidFill>
              </a:rPr>
              <a:t>wrap-reverse</a:t>
            </a:r>
            <a:r>
              <a:rPr lang="bg-BG" sz="2400" dirty="0" smtClean="0">
                <a:solidFill>
                  <a:srgbClr val="FFFF00"/>
                </a:solidFill>
              </a:rPr>
              <a:t>:</a:t>
            </a:r>
            <a:endParaRPr lang="en-US" sz="2400" dirty="0"/>
          </a:p>
          <a:p>
            <a:pPr marL="996950" lvl="1" indent="-342900">
              <a:buFont typeface="Wingdings" panose="05000000000000000000" pitchFamily="2" charset="2"/>
              <a:buChar char="§"/>
            </a:pPr>
            <a:r>
              <a:rPr lang="en-US" dirty="0" smtClean="0"/>
              <a:t> </a:t>
            </a:r>
            <a:r>
              <a:rPr lang="en-US" dirty="0"/>
              <a:t>The flexible items will wrap, if necessary, in reverse </a:t>
            </a:r>
            <a:r>
              <a:rPr lang="en-US" dirty="0" smtClean="0"/>
              <a:t>order</a:t>
            </a:r>
            <a:r>
              <a:rPr lang="bg-BG" dirty="0" smtClean="0"/>
              <a:t>.</a:t>
            </a:r>
            <a:endParaRPr lang="en-US" dirty="0"/>
          </a:p>
          <a:p>
            <a:pPr marL="654050" lvl="1" indent="0"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13750" y="6470650"/>
            <a:ext cx="730250" cy="274638"/>
          </a:xfrm>
          <a:prstGeom prst="rect">
            <a:avLst/>
          </a:prstGeom>
        </p:spPr>
        <p:txBody>
          <a:bodyPr/>
          <a:lstStyle/>
          <a:p>
            <a:fld id="{9648F39E-9C37-485F-AC97-16BB4BDF9F49}" type="slidenum">
              <a:rPr kumimoji="0" lang="en-US" smtClean="0"/>
              <a:t>6</a:t>
            </a:fld>
            <a:endParaRPr kumimoji="0"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8600" y="304800"/>
            <a:ext cx="8686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b="1" dirty="0">
                <a:solidFill>
                  <a:srgbClr val="FFC000"/>
                </a:solidFill>
              </a:rPr>
              <a:t>The flex-wrap </a:t>
            </a:r>
            <a:r>
              <a:rPr lang="en-US" sz="3600" b="1" dirty="0" smtClean="0">
                <a:solidFill>
                  <a:srgbClr val="FFC000"/>
                </a:solidFill>
              </a:rPr>
              <a:t>Property </a:t>
            </a:r>
            <a:endParaRPr lang="en-US" sz="3600" b="1" dirty="0">
              <a:solidFill>
                <a:srgbClr val="FFC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4495800"/>
            <a:ext cx="3043382" cy="64261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5517" y="6123779"/>
            <a:ext cx="3001358" cy="6215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9221" y="2948448"/>
            <a:ext cx="3005137" cy="676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3538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7800"/>
            <a:ext cx="8915400" cy="5410200"/>
          </a:xfrm>
        </p:spPr>
        <p:txBody>
          <a:bodyPr>
            <a:noAutofit/>
          </a:bodyPr>
          <a:lstStyle/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 smtClean="0"/>
              <a:t>The </a:t>
            </a:r>
            <a:r>
              <a:rPr lang="en-US" sz="2400" dirty="0">
                <a:solidFill>
                  <a:srgbClr val="00B0F0"/>
                </a:solidFill>
              </a:rPr>
              <a:t>justify-content property </a:t>
            </a:r>
            <a:r>
              <a:rPr lang="en-US" sz="2400" dirty="0">
                <a:solidFill>
                  <a:srgbClr val="FFFF00"/>
                </a:solidFill>
              </a:rPr>
              <a:t>horizontally aligns the flexible </a:t>
            </a:r>
            <a:r>
              <a:rPr lang="en-US" sz="2400" dirty="0" smtClean="0">
                <a:solidFill>
                  <a:srgbClr val="FFFF00"/>
                </a:solidFill>
              </a:rPr>
              <a:t>container's </a:t>
            </a:r>
            <a:r>
              <a:rPr lang="en-US" sz="2400" dirty="0">
                <a:solidFill>
                  <a:srgbClr val="FFFF00"/>
                </a:solidFill>
              </a:rPr>
              <a:t>items</a:t>
            </a:r>
            <a:r>
              <a:rPr lang="en-US" sz="2400" dirty="0"/>
              <a:t> when the items do not use all available space on the </a:t>
            </a:r>
            <a:r>
              <a:rPr lang="en-US" sz="2400" dirty="0" smtClean="0"/>
              <a:t>main-axis.</a:t>
            </a:r>
          </a:p>
          <a:p>
            <a:pPr marL="539750">
              <a:buFont typeface="Courier New" panose="02070309020205020404" pitchFamily="49" charset="0"/>
              <a:buChar char="o"/>
            </a:pPr>
            <a:endParaRPr lang="bg-BG" b="1" dirty="0" smtClean="0"/>
          </a:p>
          <a:p>
            <a:pPr marL="539750">
              <a:buFont typeface="Courier New" panose="02070309020205020404" pitchFamily="49" charset="0"/>
              <a:buChar char="o"/>
            </a:pPr>
            <a:endParaRPr lang="bg-BG" b="1" dirty="0"/>
          </a:p>
          <a:p>
            <a:pPr marL="539750">
              <a:buFont typeface="Courier New" panose="02070309020205020404" pitchFamily="49" charset="0"/>
              <a:buChar char="o"/>
            </a:pPr>
            <a:endParaRPr lang="bg-BG" b="1" dirty="0" smtClean="0"/>
          </a:p>
          <a:p>
            <a:pPr marL="1339850" lvl="2">
              <a:buFont typeface="Courier New" panose="02070309020205020404" pitchFamily="49" charset="0"/>
              <a:buChar char="o"/>
            </a:pPr>
            <a:r>
              <a:rPr lang="en-US" sz="2000" b="1" dirty="0" smtClean="0"/>
              <a:t> </a:t>
            </a:r>
            <a:r>
              <a:rPr lang="en-US" sz="2000" dirty="0" smtClean="0">
                <a:solidFill>
                  <a:srgbClr val="00B0F0"/>
                </a:solidFill>
              </a:rPr>
              <a:t>justify-content: </a:t>
            </a:r>
            <a:r>
              <a:rPr lang="en-US" sz="2000" dirty="0" smtClean="0">
                <a:solidFill>
                  <a:srgbClr val="FFFF00"/>
                </a:solidFill>
              </a:rPr>
              <a:t>flex-start </a:t>
            </a:r>
            <a:endParaRPr lang="bg-BG" sz="2000" dirty="0" smtClean="0">
              <a:solidFill>
                <a:srgbClr val="FFFF00"/>
              </a:solidFill>
            </a:endParaRPr>
          </a:p>
          <a:p>
            <a:pPr marL="1339850" lvl="2">
              <a:buFont typeface="Courier New" panose="02070309020205020404" pitchFamily="49" charset="0"/>
              <a:buChar char="o"/>
            </a:pPr>
            <a:r>
              <a:rPr lang="en-US" sz="2000" dirty="0" smtClean="0"/>
              <a:t> </a:t>
            </a:r>
            <a:r>
              <a:rPr lang="en-US" sz="2000" dirty="0" smtClean="0">
                <a:solidFill>
                  <a:srgbClr val="00B0F0"/>
                </a:solidFill>
              </a:rPr>
              <a:t>justify-content: </a:t>
            </a:r>
            <a:r>
              <a:rPr lang="en-US" sz="2000" dirty="0" smtClean="0">
                <a:solidFill>
                  <a:srgbClr val="FFFF00"/>
                </a:solidFill>
              </a:rPr>
              <a:t>flex-end</a:t>
            </a:r>
            <a:r>
              <a:rPr lang="en-US" sz="2000" dirty="0" smtClean="0"/>
              <a:t>;</a:t>
            </a:r>
            <a:endParaRPr lang="bg-BG" sz="2000" dirty="0" smtClean="0"/>
          </a:p>
          <a:p>
            <a:pPr marL="1339850" lvl="2">
              <a:buFont typeface="Courier New" panose="02070309020205020404" pitchFamily="49" charset="0"/>
              <a:buChar char="o"/>
            </a:pPr>
            <a:r>
              <a:rPr lang="en-US" sz="2000" dirty="0" smtClean="0"/>
              <a:t> </a:t>
            </a:r>
            <a:r>
              <a:rPr lang="en-US" sz="2000" dirty="0" smtClean="0">
                <a:solidFill>
                  <a:srgbClr val="00B0F0"/>
                </a:solidFill>
              </a:rPr>
              <a:t>justify-content: </a:t>
            </a:r>
            <a:r>
              <a:rPr lang="en-US" sz="2000" dirty="0" smtClean="0">
                <a:solidFill>
                  <a:srgbClr val="FFFF00"/>
                </a:solidFill>
              </a:rPr>
              <a:t>center;</a:t>
            </a:r>
            <a:endParaRPr lang="bg-BG" sz="2000" dirty="0" smtClean="0">
              <a:solidFill>
                <a:srgbClr val="FFFF00"/>
              </a:solidFill>
            </a:endParaRPr>
          </a:p>
          <a:p>
            <a:pPr marL="1339850" lvl="2">
              <a:buFont typeface="Courier New" panose="02070309020205020404" pitchFamily="49" charset="0"/>
              <a:buChar char="o"/>
            </a:pPr>
            <a:r>
              <a:rPr lang="en-US" sz="2000" dirty="0" smtClean="0"/>
              <a:t> </a:t>
            </a:r>
            <a:r>
              <a:rPr lang="en-US" sz="2000" dirty="0" smtClean="0">
                <a:solidFill>
                  <a:srgbClr val="00B0F0"/>
                </a:solidFill>
              </a:rPr>
              <a:t>justify-content: </a:t>
            </a:r>
            <a:r>
              <a:rPr lang="en-US" sz="2000" dirty="0" smtClean="0">
                <a:solidFill>
                  <a:srgbClr val="FFFF00"/>
                </a:solidFill>
              </a:rPr>
              <a:t>space-between;</a:t>
            </a:r>
          </a:p>
          <a:p>
            <a:pPr marL="1339850" lvl="2">
              <a:buFont typeface="Courier New" panose="02070309020205020404" pitchFamily="49" charset="0"/>
              <a:buChar char="o"/>
            </a:pPr>
            <a:r>
              <a:rPr lang="en-US" sz="2000" dirty="0" smtClean="0"/>
              <a:t> </a:t>
            </a:r>
            <a:r>
              <a:rPr lang="en-US" sz="2000" dirty="0" smtClean="0">
                <a:solidFill>
                  <a:srgbClr val="00B0F0"/>
                </a:solidFill>
              </a:rPr>
              <a:t>justify-content: </a:t>
            </a:r>
            <a:r>
              <a:rPr lang="en-US" sz="2000" dirty="0" smtClean="0">
                <a:solidFill>
                  <a:srgbClr val="FFFF00"/>
                </a:solidFill>
              </a:rPr>
              <a:t>space-around</a:t>
            </a:r>
            <a:r>
              <a:rPr lang="en-US" sz="2000" dirty="0" smtClean="0"/>
              <a:t>;</a:t>
            </a:r>
            <a:endParaRPr lang="bg-BG" sz="2000" dirty="0" smtClean="0"/>
          </a:p>
          <a:p>
            <a:pPr marL="1339850" lvl="2">
              <a:buFont typeface="Courier New" panose="02070309020205020404" pitchFamily="49" charset="0"/>
              <a:buChar char="o"/>
            </a:pPr>
            <a:r>
              <a:rPr lang="en-US" sz="2000" dirty="0" smtClean="0"/>
              <a:t> </a:t>
            </a:r>
            <a:r>
              <a:rPr lang="en-US" sz="2000" dirty="0" smtClean="0">
                <a:solidFill>
                  <a:srgbClr val="00B0F0"/>
                </a:solidFill>
              </a:rPr>
              <a:t>justify-content: </a:t>
            </a:r>
            <a:r>
              <a:rPr lang="en-US" sz="2000" dirty="0" smtClean="0">
                <a:solidFill>
                  <a:srgbClr val="FFFF00"/>
                </a:solidFill>
              </a:rPr>
              <a:t>space-evenly.</a:t>
            </a:r>
          </a:p>
          <a:p>
            <a:pPr marL="1339850" lvl="2">
              <a:buFont typeface="Courier New" panose="02070309020205020404" pitchFamily="49" charset="0"/>
              <a:buChar char="o"/>
            </a:pPr>
            <a:endParaRPr 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13750" y="6470650"/>
            <a:ext cx="730250" cy="274638"/>
          </a:xfrm>
          <a:prstGeom prst="rect">
            <a:avLst/>
          </a:prstGeom>
        </p:spPr>
        <p:txBody>
          <a:bodyPr/>
          <a:lstStyle/>
          <a:p>
            <a:fld id="{9648F39E-9C37-485F-AC97-16BB4BDF9F49}" type="slidenum">
              <a:rPr kumimoji="0" lang="en-US" b="1" smtClean="0"/>
              <a:t>7</a:t>
            </a:fld>
            <a:endParaRPr kumimoji="0" lang="en-US" b="1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8600" y="304800"/>
            <a:ext cx="8686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b="1" dirty="0" smtClean="0">
                <a:solidFill>
                  <a:srgbClr val="FFC000"/>
                </a:solidFill>
              </a:rPr>
              <a:t>The justify-content Property </a:t>
            </a:r>
            <a:endParaRPr lang="en-US" sz="3600" b="1" dirty="0">
              <a:solidFill>
                <a:srgbClr val="FFC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2696224"/>
            <a:ext cx="2743200" cy="36601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2590800"/>
            <a:ext cx="2971800" cy="1361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83968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7800"/>
            <a:ext cx="8915400" cy="5410200"/>
          </a:xfrm>
        </p:spPr>
        <p:txBody>
          <a:bodyPr>
            <a:noAutofit/>
          </a:bodyPr>
          <a:lstStyle/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/>
              <a:t>The </a:t>
            </a:r>
            <a:r>
              <a:rPr lang="en-US" sz="2400" dirty="0">
                <a:solidFill>
                  <a:srgbClr val="00B0F0"/>
                </a:solidFill>
              </a:rPr>
              <a:t>align-items property </a:t>
            </a:r>
            <a:r>
              <a:rPr lang="en-US" sz="2400" dirty="0">
                <a:solidFill>
                  <a:srgbClr val="FFFF00"/>
                </a:solidFill>
              </a:rPr>
              <a:t>vertically aligns the flexible container's items </a:t>
            </a:r>
            <a:r>
              <a:rPr lang="en-US" sz="2400" dirty="0"/>
              <a:t>when the items do not use all available space on the cross-axis.</a:t>
            </a:r>
            <a:endParaRPr lang="bg-BG" sz="2400" dirty="0" smtClean="0"/>
          </a:p>
          <a:p>
            <a:pPr marL="539750">
              <a:buFont typeface="Courier New" panose="02070309020205020404" pitchFamily="49" charset="0"/>
              <a:buChar char="o"/>
            </a:pPr>
            <a:endParaRPr lang="bg-BG" dirty="0"/>
          </a:p>
          <a:p>
            <a:pPr marL="539750">
              <a:buFont typeface="Courier New" panose="02070309020205020404" pitchFamily="49" charset="0"/>
              <a:buChar char="o"/>
            </a:pPr>
            <a:endParaRPr lang="bg-BG" dirty="0" smtClean="0"/>
          </a:p>
          <a:p>
            <a:pPr marL="539750">
              <a:buFont typeface="Courier New" panose="02070309020205020404" pitchFamily="49" charset="0"/>
              <a:buChar char="o"/>
            </a:pPr>
            <a:endParaRPr lang="bg-BG" dirty="0"/>
          </a:p>
          <a:p>
            <a:pPr marL="196850" indent="0">
              <a:buNone/>
            </a:pPr>
            <a:endParaRPr lang="bg-BG" dirty="0" smtClean="0"/>
          </a:p>
          <a:p>
            <a:pPr marL="539750" lvl="2" indent="-357188">
              <a:buFont typeface="Courier New" panose="02070309020205020404" pitchFamily="49" charset="0"/>
              <a:buChar char="o"/>
            </a:pPr>
            <a:endParaRPr lang="bg-BG" dirty="0" smtClean="0">
              <a:solidFill>
                <a:srgbClr val="00B0F0"/>
              </a:solidFill>
            </a:endParaRPr>
          </a:p>
          <a:p>
            <a:pPr marL="539750" lvl="2" indent="-357188"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srgbClr val="00B0F0"/>
                </a:solidFill>
              </a:rPr>
              <a:t>align-items:</a:t>
            </a:r>
            <a:r>
              <a:rPr lang="bg-BG" sz="2000" dirty="0" smtClean="0">
                <a:solidFill>
                  <a:srgbClr val="00B0F0"/>
                </a:solidFill>
              </a:rPr>
              <a:t> </a:t>
            </a:r>
            <a:r>
              <a:rPr lang="en-US" sz="2000" dirty="0" smtClean="0">
                <a:solidFill>
                  <a:srgbClr val="FFFF00"/>
                </a:solidFill>
              </a:rPr>
              <a:t>flex-start</a:t>
            </a:r>
            <a:r>
              <a:rPr lang="en-US" sz="2000" dirty="0" smtClean="0">
                <a:solidFill>
                  <a:srgbClr val="00B0F0"/>
                </a:solidFill>
              </a:rPr>
              <a:t> </a:t>
            </a:r>
            <a:r>
              <a:rPr lang="bg-BG" sz="2000" dirty="0" smtClean="0"/>
              <a:t>- </a:t>
            </a:r>
            <a:r>
              <a:rPr lang="en-US" sz="2000" dirty="0" smtClean="0"/>
              <a:t>items </a:t>
            </a:r>
            <a:r>
              <a:rPr lang="en-US" sz="2000" dirty="0"/>
              <a:t>is placed on the cross-start </a:t>
            </a:r>
            <a:r>
              <a:rPr lang="en-US" sz="2000" dirty="0" smtClean="0"/>
              <a:t>line;</a:t>
            </a:r>
            <a:endParaRPr lang="en-US" sz="2000" dirty="0"/>
          </a:p>
          <a:p>
            <a:pPr marL="539750" lvl="2" indent="-357188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00B0F0"/>
                </a:solidFill>
              </a:rPr>
              <a:t>align-items:</a:t>
            </a:r>
            <a:r>
              <a:rPr lang="bg-BG" sz="2000" dirty="0">
                <a:solidFill>
                  <a:srgbClr val="00B0F0"/>
                </a:solidFill>
              </a:rPr>
              <a:t> </a:t>
            </a:r>
            <a:r>
              <a:rPr lang="en-US" sz="2000" dirty="0" smtClean="0">
                <a:solidFill>
                  <a:srgbClr val="FFFF00"/>
                </a:solidFill>
              </a:rPr>
              <a:t>flex-end</a:t>
            </a:r>
            <a:r>
              <a:rPr lang="bg-BG" sz="2000" dirty="0" smtClean="0">
                <a:solidFill>
                  <a:srgbClr val="00B0F0"/>
                </a:solidFill>
              </a:rPr>
              <a:t> </a:t>
            </a:r>
            <a:r>
              <a:rPr lang="bg-BG" sz="2000" dirty="0" smtClean="0"/>
              <a:t>-</a:t>
            </a:r>
            <a:r>
              <a:rPr lang="en-US" sz="2000" dirty="0" smtClean="0"/>
              <a:t> items </a:t>
            </a:r>
            <a:r>
              <a:rPr lang="en-US" sz="2000" dirty="0"/>
              <a:t>is placed on the cross-end </a:t>
            </a:r>
            <a:r>
              <a:rPr lang="en-US" sz="2000" dirty="0" smtClean="0"/>
              <a:t>line;</a:t>
            </a:r>
            <a:endParaRPr lang="en-US" sz="2000" dirty="0"/>
          </a:p>
          <a:p>
            <a:pPr marL="539750" lvl="2" indent="-357188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00B0F0"/>
                </a:solidFill>
              </a:rPr>
              <a:t>align-items:</a:t>
            </a:r>
            <a:r>
              <a:rPr lang="bg-BG" sz="2000" dirty="0">
                <a:solidFill>
                  <a:srgbClr val="00B0F0"/>
                </a:solidFill>
              </a:rPr>
              <a:t> </a:t>
            </a:r>
            <a:r>
              <a:rPr lang="en-US" sz="2000" dirty="0" smtClean="0">
                <a:solidFill>
                  <a:srgbClr val="FFFF00"/>
                </a:solidFill>
              </a:rPr>
              <a:t>center</a:t>
            </a:r>
            <a:r>
              <a:rPr lang="bg-BG" sz="2000" dirty="0" smtClean="0">
                <a:solidFill>
                  <a:srgbClr val="00B0F0"/>
                </a:solidFill>
              </a:rPr>
              <a:t> </a:t>
            </a:r>
            <a:r>
              <a:rPr lang="bg-BG" sz="2000" dirty="0" smtClean="0"/>
              <a:t>-</a:t>
            </a:r>
            <a:r>
              <a:rPr lang="en-US" sz="2000" dirty="0" smtClean="0"/>
              <a:t> </a:t>
            </a:r>
            <a:r>
              <a:rPr lang="en-US" sz="2000" dirty="0"/>
              <a:t>items are centered in the </a:t>
            </a:r>
            <a:r>
              <a:rPr lang="en-US" sz="2000" dirty="0" smtClean="0"/>
              <a:t>cross-axis;</a:t>
            </a:r>
            <a:endParaRPr lang="en-US" sz="2000" dirty="0"/>
          </a:p>
          <a:p>
            <a:pPr marL="539750" lvl="2" indent="-357188"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srgbClr val="00B0F0"/>
                </a:solidFill>
              </a:rPr>
              <a:t>align-items:</a:t>
            </a:r>
            <a:r>
              <a:rPr lang="bg-BG" sz="2000" dirty="0" smtClean="0">
                <a:solidFill>
                  <a:srgbClr val="00B0F0"/>
                </a:solidFill>
              </a:rPr>
              <a:t> </a:t>
            </a:r>
            <a:r>
              <a:rPr lang="en-US" sz="2000" dirty="0" smtClean="0">
                <a:solidFill>
                  <a:srgbClr val="FFFF00"/>
                </a:solidFill>
              </a:rPr>
              <a:t>baseline</a:t>
            </a:r>
            <a:r>
              <a:rPr lang="bg-BG" sz="2000" dirty="0" smtClean="0">
                <a:solidFill>
                  <a:srgbClr val="00B0F0"/>
                </a:solidFill>
              </a:rPr>
              <a:t> </a:t>
            </a:r>
            <a:r>
              <a:rPr lang="bg-BG" sz="2000" dirty="0" smtClean="0"/>
              <a:t>-</a:t>
            </a:r>
            <a:r>
              <a:rPr lang="en-US" sz="2000" dirty="0" smtClean="0"/>
              <a:t> items are aligned such as their baselines align;</a:t>
            </a:r>
          </a:p>
          <a:p>
            <a:pPr marL="539750" lvl="2" indent="-357188"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srgbClr val="00B0F0"/>
                </a:solidFill>
              </a:rPr>
              <a:t>align-items</a:t>
            </a:r>
            <a:r>
              <a:rPr lang="en-US" sz="2000" dirty="0">
                <a:solidFill>
                  <a:srgbClr val="00B0F0"/>
                </a:solidFill>
              </a:rPr>
              <a:t>:</a:t>
            </a:r>
            <a:r>
              <a:rPr lang="bg-BG" sz="2000" dirty="0">
                <a:solidFill>
                  <a:srgbClr val="00B0F0"/>
                </a:solidFill>
              </a:rPr>
              <a:t> </a:t>
            </a:r>
            <a:r>
              <a:rPr lang="en-US" sz="2000" dirty="0" smtClean="0">
                <a:solidFill>
                  <a:srgbClr val="FFFF00"/>
                </a:solidFill>
              </a:rPr>
              <a:t>stretch</a:t>
            </a:r>
            <a:r>
              <a:rPr lang="en-US" sz="2000" dirty="0" smtClean="0">
                <a:solidFill>
                  <a:srgbClr val="00B0F0"/>
                </a:solidFill>
              </a:rPr>
              <a:t> </a:t>
            </a:r>
            <a:r>
              <a:rPr lang="en-US" sz="2000" dirty="0"/>
              <a:t>(default</a:t>
            </a:r>
            <a:r>
              <a:rPr lang="en-US" sz="2000" dirty="0" smtClean="0"/>
              <a:t>)</a:t>
            </a:r>
            <a:r>
              <a:rPr lang="bg-BG" sz="2000" dirty="0" smtClean="0"/>
              <a:t> -</a:t>
            </a:r>
            <a:r>
              <a:rPr lang="en-US" sz="2000" dirty="0" smtClean="0"/>
              <a:t> </a:t>
            </a:r>
            <a:r>
              <a:rPr lang="en-US" sz="2000" dirty="0"/>
              <a:t>stretch to fill the </a:t>
            </a:r>
            <a:r>
              <a:rPr lang="en-US" sz="2000" dirty="0" smtClean="0"/>
              <a:t>container.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13750" y="6470650"/>
            <a:ext cx="730250" cy="274638"/>
          </a:xfrm>
          <a:prstGeom prst="rect">
            <a:avLst/>
          </a:prstGeom>
        </p:spPr>
        <p:txBody>
          <a:bodyPr/>
          <a:lstStyle/>
          <a:p>
            <a:fld id="{9648F39E-9C37-485F-AC97-16BB4BDF9F49}" type="slidenum">
              <a:rPr kumimoji="0" lang="en-US" smtClean="0"/>
              <a:t>8</a:t>
            </a:fld>
            <a:endParaRPr kumimoji="0"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8600" y="304800"/>
            <a:ext cx="8686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b="1" dirty="0" smtClean="0">
                <a:solidFill>
                  <a:srgbClr val="FFFF00"/>
                </a:solidFill>
              </a:rPr>
              <a:t>The </a:t>
            </a:r>
            <a:r>
              <a:rPr lang="en-US" sz="3600" b="1" dirty="0">
                <a:solidFill>
                  <a:srgbClr val="FFFF00"/>
                </a:solidFill>
              </a:rPr>
              <a:t>align-items Property</a:t>
            </a:r>
            <a:r>
              <a:rPr lang="en-US" sz="3600" b="1" dirty="0" smtClean="0">
                <a:solidFill>
                  <a:srgbClr val="FFFF00"/>
                </a:solidFill>
              </a:rPr>
              <a:t> </a:t>
            </a:r>
            <a:endParaRPr lang="en-US" sz="3600" b="1" dirty="0">
              <a:solidFill>
                <a:srgbClr val="FFFF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8592" y="2819400"/>
            <a:ext cx="3209925" cy="16478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2266545"/>
            <a:ext cx="2101033" cy="2430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205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638800"/>
          </a:xfrm>
        </p:spPr>
        <p:txBody>
          <a:bodyPr>
            <a:noAutofit/>
          </a:bodyPr>
          <a:lstStyle/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The </a:t>
            </a:r>
            <a:r>
              <a:rPr lang="en-US" sz="2400" dirty="0">
                <a:solidFill>
                  <a:srgbClr val="00B0F0"/>
                </a:solidFill>
              </a:rPr>
              <a:t>align-content property </a:t>
            </a:r>
            <a:r>
              <a:rPr lang="en-US" sz="2400" dirty="0">
                <a:solidFill>
                  <a:srgbClr val="FFFF00"/>
                </a:solidFill>
              </a:rPr>
              <a:t>is used to align the flex </a:t>
            </a:r>
            <a:r>
              <a:rPr lang="en-US" sz="2400" dirty="0" smtClean="0">
                <a:solidFill>
                  <a:srgbClr val="FFFF00"/>
                </a:solidFill>
              </a:rPr>
              <a:t>lines;</a:t>
            </a:r>
          </a:p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00B0F0"/>
                </a:solidFill>
              </a:rPr>
              <a:t>The align-content property </a:t>
            </a:r>
            <a:r>
              <a:rPr lang="en-US" sz="2400" dirty="0" smtClean="0">
                <a:solidFill>
                  <a:srgbClr val="FFFF00"/>
                </a:solidFill>
              </a:rPr>
              <a:t>has </a:t>
            </a:r>
            <a:r>
              <a:rPr lang="en-US" sz="2400" dirty="0">
                <a:solidFill>
                  <a:srgbClr val="FFFF00"/>
                </a:solidFill>
              </a:rPr>
              <a:t>no effect when there is only one line of flex items</a:t>
            </a:r>
            <a:r>
              <a:rPr lang="en-US" sz="2400" dirty="0" smtClean="0"/>
              <a:t>.</a:t>
            </a:r>
            <a:endParaRPr lang="en-US" sz="2400" dirty="0"/>
          </a:p>
          <a:p>
            <a:pPr marL="996950" lvl="1" indent="-342900"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srgbClr val="00B0F0"/>
                </a:solidFill>
              </a:rPr>
              <a:t>align-content: </a:t>
            </a:r>
            <a:r>
              <a:rPr lang="en-US" sz="2000" dirty="0" smtClean="0">
                <a:solidFill>
                  <a:srgbClr val="FFFF00"/>
                </a:solidFill>
              </a:rPr>
              <a:t>stretch;</a:t>
            </a:r>
            <a:endParaRPr lang="en-US" sz="2000" dirty="0" smtClean="0">
              <a:solidFill>
                <a:srgbClr val="00B0F0"/>
              </a:solidFill>
            </a:endParaRPr>
          </a:p>
          <a:p>
            <a:pPr marL="996950" lvl="1" indent="-342900"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srgbClr val="00B0F0"/>
                </a:solidFill>
              </a:rPr>
              <a:t>align-content: </a:t>
            </a:r>
            <a:r>
              <a:rPr lang="en-US" sz="2000" dirty="0" smtClean="0">
                <a:solidFill>
                  <a:srgbClr val="FFFF00"/>
                </a:solidFill>
              </a:rPr>
              <a:t>flex-start;</a:t>
            </a:r>
          </a:p>
          <a:p>
            <a:pPr marL="996950" lvl="1" indent="-342900"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srgbClr val="00B0F0"/>
                </a:solidFill>
              </a:rPr>
              <a:t>align-content: </a:t>
            </a:r>
            <a:r>
              <a:rPr lang="en-US" sz="2000" dirty="0">
                <a:solidFill>
                  <a:srgbClr val="FFFF00"/>
                </a:solidFill>
              </a:rPr>
              <a:t>flex-end;</a:t>
            </a:r>
          </a:p>
          <a:p>
            <a:pPr marL="996950" lvl="1" indent="-342900"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srgbClr val="00B0F0"/>
                </a:solidFill>
              </a:rPr>
              <a:t>align-content: </a:t>
            </a:r>
            <a:r>
              <a:rPr lang="en-US" sz="2000" dirty="0" smtClean="0">
                <a:solidFill>
                  <a:srgbClr val="FFFF00"/>
                </a:solidFill>
              </a:rPr>
              <a:t>center;</a:t>
            </a:r>
            <a:endParaRPr lang="en-US" sz="2000" dirty="0" smtClean="0">
              <a:solidFill>
                <a:srgbClr val="00B0F0"/>
              </a:solidFill>
            </a:endParaRPr>
          </a:p>
          <a:p>
            <a:pPr marL="996950" lvl="1" indent="-342900"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srgbClr val="00B0F0"/>
                </a:solidFill>
              </a:rPr>
              <a:t>align-content: </a:t>
            </a:r>
            <a:r>
              <a:rPr lang="en-US" sz="2000" dirty="0">
                <a:solidFill>
                  <a:srgbClr val="FFFF00"/>
                </a:solidFill>
              </a:rPr>
              <a:t>space-between</a:t>
            </a:r>
            <a:r>
              <a:rPr lang="en-US" sz="2000" dirty="0" smtClean="0">
                <a:solidFill>
                  <a:srgbClr val="FFFF00"/>
                </a:solidFill>
              </a:rPr>
              <a:t>;</a:t>
            </a:r>
            <a:r>
              <a:rPr lang="en-US" sz="2000" dirty="0" smtClean="0">
                <a:solidFill>
                  <a:srgbClr val="00B0F0"/>
                </a:solidFill>
              </a:rPr>
              <a:t> </a:t>
            </a:r>
          </a:p>
          <a:p>
            <a:pPr marL="996950" lvl="1" indent="-342900"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srgbClr val="00B0F0"/>
                </a:solidFill>
              </a:rPr>
              <a:t>align-content: </a:t>
            </a:r>
            <a:r>
              <a:rPr lang="en-US" sz="2000" dirty="0" smtClean="0">
                <a:solidFill>
                  <a:srgbClr val="FFFF00"/>
                </a:solidFill>
              </a:rPr>
              <a:t>space-around</a:t>
            </a:r>
            <a:r>
              <a:rPr lang="en-US" sz="2000" dirty="0">
                <a:solidFill>
                  <a:srgbClr val="00B0F0"/>
                </a:solidFill>
              </a:rPr>
              <a:t>.</a:t>
            </a:r>
            <a:endParaRPr lang="en-US" sz="2000" dirty="0" smtClean="0">
              <a:solidFill>
                <a:srgbClr val="00B0F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13750" y="6470650"/>
            <a:ext cx="730250" cy="274638"/>
          </a:xfrm>
          <a:prstGeom prst="rect">
            <a:avLst/>
          </a:prstGeom>
        </p:spPr>
        <p:txBody>
          <a:bodyPr/>
          <a:lstStyle/>
          <a:p>
            <a:fld id="{9648F39E-9C37-485F-AC97-16BB4BDF9F49}" type="slidenum">
              <a:rPr kumimoji="0" lang="en-US" smtClean="0"/>
              <a:t>9</a:t>
            </a:fld>
            <a:endParaRPr kumimoji="0"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8600" y="304800"/>
            <a:ext cx="8686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b="1" dirty="0">
                <a:solidFill>
                  <a:srgbClr val="FFFF00"/>
                </a:solidFill>
              </a:rPr>
              <a:t>The align-content Property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7800" y="2743200"/>
            <a:ext cx="2949055" cy="306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3508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010286727">
  <a:themeElements>
    <a:clrScheme name="Teal Template-Template">
      <a:dk1>
        <a:srgbClr val="000000"/>
      </a:dk1>
      <a:lt1>
        <a:srgbClr val="FFFFFF"/>
      </a:lt1>
      <a:dk2>
        <a:srgbClr val="056981"/>
      </a:dk2>
      <a:lt2>
        <a:srgbClr val="BEECE7"/>
      </a:lt2>
      <a:accent1>
        <a:srgbClr val="FFC000"/>
      </a:accent1>
      <a:accent2>
        <a:srgbClr val="6B8EC7"/>
      </a:accent2>
      <a:accent3>
        <a:srgbClr val="DF8045"/>
      </a:accent3>
      <a:accent4>
        <a:srgbClr val="35C595"/>
      </a:accent4>
      <a:accent5>
        <a:srgbClr val="FF9929"/>
      </a:accent5>
      <a:accent6>
        <a:srgbClr val="7D3DA1"/>
      </a:accent6>
      <a:hlink>
        <a:srgbClr val="F0ED7B"/>
      </a:hlink>
      <a:folHlink>
        <a:srgbClr val="F3EB4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White with Courier font for code slides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Blue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4DEA0D9-8046-43CD-8A10-923443DDBE1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TS010286727</Template>
  <TotalTime>7764</TotalTime>
  <Words>790</Words>
  <Application>Microsoft Office PowerPoint</Application>
  <PresentationFormat>Презентация на цял екран (4:3)</PresentationFormat>
  <Paragraphs>155</Paragraphs>
  <Slides>16</Slides>
  <Notes>0</Notes>
  <HiddenSlides>0</HiddenSlides>
  <MMClips>0</MMClips>
  <ScaleCrop>false</ScaleCrop>
  <HeadingPairs>
    <vt:vector size="6" baseType="variant">
      <vt:variant>
        <vt:lpstr>Използвани шрифтове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Заглавия на слайдовете</vt:lpstr>
      </vt:variant>
      <vt:variant>
        <vt:i4>16</vt:i4>
      </vt:variant>
    </vt:vector>
  </HeadingPairs>
  <TitlesOfParts>
    <vt:vector size="24" baseType="lpstr">
      <vt:lpstr>Arial</vt:lpstr>
      <vt:lpstr>Calibri</vt:lpstr>
      <vt:lpstr>Calibri Light</vt:lpstr>
      <vt:lpstr>Courier New</vt:lpstr>
      <vt:lpstr>Wingdings</vt:lpstr>
      <vt:lpstr>TS010286727</vt:lpstr>
      <vt:lpstr>White with Courier font for code slides</vt:lpstr>
      <vt:lpstr>Office Theme</vt:lpstr>
      <vt:lpstr> Flex Box Layout Techniques 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Presentation</dc:title>
  <dc:creator>hth</dc:creator>
  <cp:lastModifiedBy>ico</cp:lastModifiedBy>
  <cp:revision>482</cp:revision>
  <dcterms:created xsi:type="dcterms:W3CDTF">2012-10-20T03:45:39Z</dcterms:created>
  <dcterms:modified xsi:type="dcterms:W3CDTF">2019-11-19T08:23:36Z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TC102867279990</vt:lpwstr>
  </property>
</Properties>
</file>