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760" r:id="rId4"/>
  </p:sldMasterIdLst>
  <p:notesMasterIdLst>
    <p:notesMasterId r:id="rId24"/>
  </p:notesMasterIdLst>
  <p:handoutMasterIdLst>
    <p:handoutMasterId r:id="rId25"/>
  </p:handoutMasterIdLst>
  <p:sldIdLst>
    <p:sldId id="259" r:id="rId5"/>
    <p:sldId id="306" r:id="rId6"/>
    <p:sldId id="330" r:id="rId7"/>
    <p:sldId id="333" r:id="rId8"/>
    <p:sldId id="312" r:id="rId9"/>
    <p:sldId id="342" r:id="rId10"/>
    <p:sldId id="331" r:id="rId11"/>
    <p:sldId id="309" r:id="rId12"/>
    <p:sldId id="344" r:id="rId13"/>
    <p:sldId id="326" r:id="rId14"/>
    <p:sldId id="336" r:id="rId15"/>
    <p:sldId id="332" r:id="rId16"/>
    <p:sldId id="345" r:id="rId17"/>
    <p:sldId id="338" r:id="rId18"/>
    <p:sldId id="346" r:id="rId19"/>
    <p:sldId id="339" r:id="rId20"/>
    <p:sldId id="340" r:id="rId21"/>
    <p:sldId id="343" r:id="rId22"/>
    <p:sldId id="30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3857" autoAdjust="0"/>
  </p:normalViewPr>
  <p:slideViewPr>
    <p:cSldViewPr>
      <p:cViewPr varScale="1">
        <p:scale>
          <a:sx n="105" d="100"/>
          <a:sy n="105" d="100"/>
        </p:scale>
        <p:origin x="17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10.3.2021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3/10/2021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Media/Formats/Image_types#common_image_file_types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dirty="0" smtClean="0">
              <a:solidFill>
                <a:srgbClr val="FFC000"/>
              </a:solidFill>
            </a:endParaRPr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dirty="0" smtClean="0">
              <a:solidFill>
                <a:srgbClr val="FFC000"/>
              </a:solidFill>
            </a:endParaRPr>
          </a:p>
          <a:p>
            <a:endParaRPr lang="en-US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461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Courier New" panose="02070309020205020404" pitchFamily="49" charset="0"/>
              <a:buNone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298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https://www.w3schools.com/w3css/tryw3css_templates_portfolio.htm#portfolio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78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/>
              </a:rPr>
              <a:t>https://developer.mozilla.org/en-US/docs/Web/Media/Formats/Image_types#common_image_file_types</a:t>
            </a:r>
            <a:endParaRPr lang="en-US" dirty="0" smtClean="0"/>
          </a:p>
          <a:p>
            <a:r>
              <a:rPr lang="en-US" dirty="0" smtClean="0"/>
              <a:t>https://www.w3schools.com/cssref/playit.asp?filename=playcss_filter&amp;preval=hue-rotate(90deg)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475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003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https://www.w3schools.com/html/html_tables.asp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830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https://www.w3schools.com/html/tryit.asp?filename=tryhtml_lists_menu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41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https://www.w3schools.com/html/html_blocks.asp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345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252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72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https://www.w3.org/standards/techs/dom#w3c_all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09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16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153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41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632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35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randomBa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 spd="slow">
    <p:randomBa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C2DC2-0938-4EC8-A89D-E2FB7F715C6B}" type="datetime1">
              <a:rPr lang="en-US" smtClean="0"/>
              <a:t>3/10/2021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4167-1C13-43DC-8599-B6A36CCC6048}" type="datetime1">
              <a:rPr lang="en-US" smtClean="0"/>
              <a:t>3/10/2021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F2FA-D302-4B4B-8FF0-88301390C359}" type="datetime1">
              <a:rPr lang="en-US" smtClean="0"/>
              <a:t>3/10/2021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D5957-DCB7-423B-9C1B-CC49C77614B5}" type="datetime1">
              <a:rPr lang="en-US" smtClean="0"/>
              <a:t>3/10/2021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1A34-226D-427F-A233-28F8A33C0CBA}" type="datetime1">
              <a:rPr lang="en-US" smtClean="0"/>
              <a:t>3/10/2021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88A10-764E-41BE-869C-DEAD3609A111}" type="datetime1">
              <a:rPr lang="en-US" smtClean="0"/>
              <a:t>3/10/2021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 spd="slow">
    <p:randomBa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CF46-FFA9-447A-AB96-41FA60F524DB}" type="datetime1">
              <a:rPr lang="en-US" smtClean="0"/>
              <a:t>3/10/2021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7F8C8-8913-4193-AF3F-B467FDDD1312}" type="datetime1">
              <a:rPr lang="en-US" smtClean="0"/>
              <a:t>3/10/2021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1E722-78FC-4F1C-9A6E-489352C1B33A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27E8-6C1F-4760-87C7-BF3D953BD5A9}" type="datetime1">
              <a:rPr lang="en-US" smtClean="0"/>
              <a:t>3/10/2021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2DA-1B04-4464-95B1-63A01E315E98}" type="datetime1">
              <a:rPr lang="en-US" smtClean="0"/>
              <a:t>3/10/2021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 spd="slow">
    <p:randomBar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 spd="slow">
    <p:randomBar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B6CE28C-944D-492C-812C-2CC7611BA00A}" type="datetime1">
              <a:rPr lang="en-US" smtClean="0"/>
              <a:t>3/10/2021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 spd="slow">
    <p:randomBar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tags/tag_meta.as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hyperlink" Target="https://gist.github.com/lancejpollard/197840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html/html_formatting.as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hyperlink" Target="https://www.w3schools.com/tags/ref_byfunc.as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Media/Formats/Image_types#common_image_file_types" TargetMode="External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hyperlink" Target="https://www.w3schools.com/cssref/playit.asp?filename=playcss_filter&amp;preval=hue-rotate(90deg)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html/html_images_imagemap.as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jpg"/><Relationship Id="rId5" Type="http://schemas.openxmlformats.org/officeDocument/2006/relationships/image" Target="../media/image36.png"/><Relationship Id="rId4" Type="http://schemas.openxmlformats.org/officeDocument/2006/relationships/image" Target="../media/image3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html/html_tables.as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html/html_lists.as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1.jpe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3.org/2019/04/WHATWG-W3C-MOU.html" TargetMode="External"/><Relationship Id="rId3" Type="http://schemas.openxmlformats.org/officeDocument/2006/relationships/hyperlink" Target="https://www.w3schools.com/tags/tag_doctype.asp" TargetMode="External"/><Relationship Id="rId7" Type="http://schemas.openxmlformats.org/officeDocument/2006/relationships/hyperlink" Target="https://html.spec.whatwg.org/multipag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w3.org/standards/techs/html#w3c_all" TargetMode="External"/><Relationship Id="rId11" Type="http://schemas.openxmlformats.org/officeDocument/2006/relationships/image" Target="../media/image13.jpg"/><Relationship Id="rId5" Type="http://schemas.openxmlformats.org/officeDocument/2006/relationships/hyperlink" Target="https://www.w3.org/TR/html53/" TargetMode="External"/><Relationship Id="rId10" Type="http://schemas.openxmlformats.org/officeDocument/2006/relationships/image" Target="../media/image12.jpg"/><Relationship Id="rId4" Type="http://schemas.openxmlformats.org/officeDocument/2006/relationships/hyperlink" Target="https://www.w3.org/TR/html52/" TargetMode="External"/><Relationship Id="rId9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hyperlink" Target="https://www.w3schools.com/tags/default.asp" TargetMode="External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hyperlink" Target="https://www.w3schools.com/tags/ref_attributes.asp" TargetMode="External"/><Relationship Id="rId4" Type="http://schemas.openxmlformats.org/officeDocument/2006/relationships/hyperlink" Target="https://www.w3schools.com/tags/ref_standardattributes.as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TR/2018/WD-dom41-20180201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s.statcounter.com/browser-market-shar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www.w3schools.com/browsers/default.as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777875"/>
            <a:ext cx="8686800" cy="16002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</a:rPr>
              <a:t>Html basic</a:t>
            </a:r>
            <a:endParaRPr lang="en-US" sz="54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352800"/>
            <a:ext cx="1149328" cy="1149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746">
            <a:off x="1559187" y="4315350"/>
            <a:ext cx="3532100" cy="6897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35">
            <a:off x="6245612" y="3517625"/>
            <a:ext cx="2164080" cy="17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2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88514"/>
            <a:ext cx="7924800" cy="863986"/>
          </a:xfrm>
        </p:spPr>
        <p:txBody>
          <a:bodyPr/>
          <a:lstStyle/>
          <a:p>
            <a:r>
              <a:rPr lang="en-US" sz="4000" dirty="0" smtClean="0">
                <a:solidFill>
                  <a:srgbClr val="FFC000"/>
                </a:solidFill>
              </a:rPr>
              <a:t>Html Basic Tags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867400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Structure</a:t>
            </a:r>
            <a:r>
              <a:rPr lang="en-US" sz="2400" dirty="0">
                <a:solidFill>
                  <a:srgbClr val="00B0F0"/>
                </a:solidFill>
              </a:rPr>
              <a:t>:</a:t>
            </a:r>
            <a:endParaRPr lang="en-US" sz="24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/>
              <a:t>&lt;!DOCTYPE HTML&gt;, html, head, body, containers.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Metadata tag: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/>
              <a:t>The</a:t>
            </a:r>
            <a:r>
              <a:rPr lang="en-US" sz="1600" dirty="0" smtClean="0">
                <a:solidFill>
                  <a:srgbClr val="FFFF00"/>
                </a:solidFill>
              </a:rPr>
              <a:t> </a:t>
            </a:r>
            <a:r>
              <a:rPr lang="en-US" sz="1600" b="1" dirty="0" smtClean="0">
                <a:solidFill>
                  <a:srgbClr val="FFFF00"/>
                </a:solidFill>
              </a:rPr>
              <a:t>&lt;head&gt;</a:t>
            </a:r>
            <a:r>
              <a:rPr lang="en-US" sz="1600" dirty="0" smtClean="0"/>
              <a:t> element is a </a:t>
            </a:r>
            <a:r>
              <a:rPr lang="en-US" sz="1600" dirty="0" smtClean="0">
                <a:solidFill>
                  <a:srgbClr val="FFFF00"/>
                </a:solidFill>
              </a:rPr>
              <a:t>container for metadata;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&lt;title&gt;, &lt;style&gt;, &lt;meta&gt;, &lt;link&gt;, &lt;script&gt;, &lt;</a:t>
            </a:r>
            <a:r>
              <a:rPr lang="en-US" sz="1600" dirty="0" err="1" smtClean="0">
                <a:solidFill>
                  <a:srgbClr val="FFFF00"/>
                </a:solidFill>
              </a:rPr>
              <a:t>noscript</a:t>
            </a:r>
            <a:r>
              <a:rPr lang="en-US" sz="1600" dirty="0" smtClean="0">
                <a:solidFill>
                  <a:srgbClr val="FFFF00"/>
                </a:solidFill>
              </a:rPr>
              <a:t>&gt; and &lt;base&gt;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FFFF00"/>
                </a:solidFill>
                <a:hlinkClick r:id="rId3"/>
              </a:rPr>
              <a:t>https://</a:t>
            </a:r>
            <a:r>
              <a:rPr lang="en-US" sz="1400" dirty="0" smtClean="0">
                <a:solidFill>
                  <a:srgbClr val="FFFF00"/>
                </a:solidFill>
                <a:hlinkClick r:id="rId3"/>
              </a:rPr>
              <a:t>www.w3schools.com/tags/tag_meta.asp</a:t>
            </a:r>
            <a:endParaRPr lang="en-US" sz="1400" dirty="0" smtClean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FFFF00"/>
                </a:solidFill>
                <a:hlinkClick r:id="rId4"/>
              </a:rPr>
              <a:t>https://</a:t>
            </a:r>
            <a:r>
              <a:rPr lang="en-US" sz="1400" dirty="0" smtClean="0">
                <a:solidFill>
                  <a:srgbClr val="FFFF00"/>
                </a:solidFill>
                <a:hlinkClick r:id="rId4"/>
              </a:rPr>
              <a:t>gist.github.com/lancejpollard/1978404</a:t>
            </a:r>
            <a:endParaRPr lang="en-US" sz="1400" dirty="0" smtClean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rgbClr val="FFFF00"/>
                </a:solidFill>
              </a:rPr>
              <a:t>examples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Content tag: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/>
              <a:t>The </a:t>
            </a:r>
            <a:r>
              <a:rPr lang="en-US" sz="1600" dirty="0" smtClean="0">
                <a:solidFill>
                  <a:srgbClr val="FFFF00"/>
                </a:solidFill>
              </a:rPr>
              <a:t>&lt;body&gt; </a:t>
            </a:r>
            <a:r>
              <a:rPr lang="en-US" sz="1600" dirty="0" smtClean="0"/>
              <a:t>element contains all the contents;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&lt;h1&gt; to &lt;h6&gt;</a:t>
            </a:r>
            <a:r>
              <a:rPr lang="en-US" sz="1600" dirty="0" smtClean="0"/>
              <a:t>	Defines HTML headings</a:t>
            </a:r>
            <a:r>
              <a:rPr lang="en-US" sz="1600" dirty="0"/>
              <a:t>;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&lt;p&gt; </a:t>
            </a:r>
            <a:r>
              <a:rPr lang="en-US" sz="1600" dirty="0" smtClean="0"/>
              <a:t>Defines a paragraph</a:t>
            </a:r>
            <a:r>
              <a:rPr lang="en-US" sz="1600" dirty="0"/>
              <a:t>;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&lt;</a:t>
            </a:r>
            <a:r>
              <a:rPr lang="en-US" sz="1600" dirty="0" err="1" smtClean="0">
                <a:solidFill>
                  <a:srgbClr val="FFFF00"/>
                </a:solidFill>
              </a:rPr>
              <a:t>br</a:t>
            </a:r>
            <a:r>
              <a:rPr lang="en-US" sz="1600" dirty="0" smtClean="0">
                <a:solidFill>
                  <a:srgbClr val="FFFF00"/>
                </a:solidFill>
              </a:rPr>
              <a:t>&gt; </a:t>
            </a:r>
            <a:r>
              <a:rPr lang="en-US" sz="1600" dirty="0" smtClean="0"/>
              <a:t>Inserts a single line break;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&lt;</a:t>
            </a:r>
            <a:r>
              <a:rPr lang="en-US" sz="1600" dirty="0" err="1" smtClean="0">
                <a:solidFill>
                  <a:srgbClr val="FFFF00"/>
                </a:solidFill>
              </a:rPr>
              <a:t>hr</a:t>
            </a:r>
            <a:r>
              <a:rPr lang="en-US" sz="1600" dirty="0" smtClean="0">
                <a:solidFill>
                  <a:srgbClr val="FFFF00"/>
                </a:solidFill>
              </a:rPr>
              <a:t>&gt; </a:t>
            </a:r>
            <a:r>
              <a:rPr lang="en-US" sz="1600" dirty="0" smtClean="0"/>
              <a:t>Defines a thematic change in the content;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&lt;!--...--&gt;</a:t>
            </a:r>
            <a:r>
              <a:rPr lang="en-US" sz="1600" dirty="0" smtClean="0"/>
              <a:t> Defines a comment.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3416">
            <a:off x="6686550" y="3677709"/>
            <a:ext cx="1714500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3195">
            <a:off x="5557667" y="762410"/>
            <a:ext cx="1767840" cy="165354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3502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883"/>
            <a:ext cx="8305800" cy="800662"/>
          </a:xfrm>
        </p:spPr>
        <p:txBody>
          <a:bodyPr/>
          <a:lstStyle/>
          <a:p>
            <a:r>
              <a:rPr lang="en-US" sz="3200" dirty="0" smtClean="0">
                <a:solidFill>
                  <a:srgbClr val="FFC000"/>
                </a:solidFill>
              </a:rPr>
              <a:t>Most important meta data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255" y="1275375"/>
            <a:ext cx="9144000" cy="5582625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lvl="2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035269"/>
            <a:ext cx="77724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1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1249"/>
            <a:ext cx="7924800" cy="763499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Text Formatting </a:t>
            </a:r>
            <a:r>
              <a:rPr lang="en-US" sz="3600" dirty="0" smtClean="0">
                <a:solidFill>
                  <a:srgbClr val="FFC000"/>
                </a:solidFill>
              </a:rPr>
              <a:t>tag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43000"/>
            <a:ext cx="9144000" cy="5715000"/>
          </a:xfrm>
        </p:spPr>
        <p:txBody>
          <a:bodyPr>
            <a:normAutofit fontScale="92500" lnSpcReduction="1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FFFF00"/>
                </a:solidFill>
              </a:rPr>
              <a:t>If </a:t>
            </a:r>
            <a:r>
              <a:rPr lang="en-US" sz="2600" dirty="0">
                <a:solidFill>
                  <a:srgbClr val="FFFF00"/>
                </a:solidFill>
              </a:rPr>
              <a:t>you can </a:t>
            </a:r>
            <a:r>
              <a:rPr lang="en-US" sz="2600" dirty="0">
                <a:solidFill>
                  <a:srgbClr val="00B0F0"/>
                </a:solidFill>
              </a:rPr>
              <a:t>use CSS </a:t>
            </a:r>
            <a:r>
              <a:rPr lang="en-US" sz="2600" dirty="0">
                <a:solidFill>
                  <a:srgbClr val="FFFF00"/>
                </a:solidFill>
              </a:rPr>
              <a:t>to describes how HTML elements are to be displayed on screen;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FFC000"/>
                </a:solidFill>
              </a:rPr>
              <a:t>Formatting </a:t>
            </a:r>
            <a:r>
              <a:rPr lang="en-US" sz="2600" dirty="0">
                <a:solidFill>
                  <a:srgbClr val="FFC000"/>
                </a:solidFill>
              </a:rPr>
              <a:t>tag</a:t>
            </a:r>
            <a:endParaRPr lang="en-US" sz="2600" dirty="0" smtClean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 smtClean="0">
                <a:solidFill>
                  <a:srgbClr val="00B0F0"/>
                </a:solidFill>
              </a:rPr>
              <a:t>Format</a:t>
            </a:r>
            <a:r>
              <a:rPr lang="en-US" sz="2100" dirty="0" smtClean="0"/>
              <a:t> - &lt;pre&gt;, &lt;b&gt;, &lt;strong&gt;, &lt;</a:t>
            </a:r>
            <a:r>
              <a:rPr lang="en-US" sz="2100" dirty="0" err="1" smtClean="0"/>
              <a:t>i</a:t>
            </a:r>
            <a:r>
              <a:rPr lang="en-US" sz="2100" dirty="0" smtClean="0"/>
              <a:t>&gt;, &lt;</a:t>
            </a:r>
            <a:r>
              <a:rPr lang="en-US" sz="2100" dirty="0" err="1" smtClean="0"/>
              <a:t>em</a:t>
            </a:r>
            <a:r>
              <a:rPr lang="en-US" sz="2100" dirty="0" smtClean="0"/>
              <a:t>&gt;, &lt;small&gt;, </a:t>
            </a:r>
          </a:p>
          <a:p>
            <a:pPr marL="914400" lvl="2" indent="0">
              <a:buNone/>
            </a:pPr>
            <a:r>
              <a:rPr lang="en-US" sz="2100" dirty="0" smtClean="0"/>
              <a:t>&lt;del&gt;, &lt;ins&gt;, &lt;sub&gt;, &lt;sup&gt;;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 smtClean="0">
                <a:solidFill>
                  <a:srgbClr val="00B0F0"/>
                </a:solidFill>
              </a:rPr>
              <a:t>HTML5+ format </a:t>
            </a:r>
            <a:r>
              <a:rPr lang="en-US" sz="2100" dirty="0"/>
              <a:t>- &lt;ruby</a:t>
            </a:r>
            <a:r>
              <a:rPr lang="en-US" sz="2100" dirty="0" smtClean="0"/>
              <a:t>&gt;, &lt;</a:t>
            </a:r>
            <a:r>
              <a:rPr lang="en-US" sz="2100" dirty="0" err="1"/>
              <a:t>rp</a:t>
            </a:r>
            <a:r>
              <a:rPr lang="en-US" sz="2100" dirty="0" smtClean="0"/>
              <a:t>&gt;, &lt;</a:t>
            </a:r>
            <a:r>
              <a:rPr lang="en-US" sz="2100" dirty="0" err="1"/>
              <a:t>rt</a:t>
            </a:r>
            <a:r>
              <a:rPr lang="en-US" sz="2100" dirty="0" smtClean="0"/>
              <a:t>&gt;, &lt;</a:t>
            </a:r>
            <a:r>
              <a:rPr lang="en-US" sz="2100" dirty="0"/>
              <a:t>mark</a:t>
            </a:r>
            <a:r>
              <a:rPr lang="en-US" sz="2100" dirty="0" smtClean="0"/>
              <a:t>&gt;;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 smtClean="0">
                <a:solidFill>
                  <a:srgbClr val="00B0F0"/>
                </a:solidFill>
              </a:rPr>
              <a:t>quotation and citation</a:t>
            </a:r>
            <a:r>
              <a:rPr lang="en-US" sz="2100" dirty="0" smtClean="0">
                <a:solidFill>
                  <a:schemeClr val="tx2"/>
                </a:solidFill>
              </a:rPr>
              <a:t> - </a:t>
            </a:r>
            <a:r>
              <a:rPr lang="en-US" sz="2100" dirty="0"/>
              <a:t>&lt;</a:t>
            </a:r>
            <a:r>
              <a:rPr lang="en-US" sz="2100" dirty="0" err="1"/>
              <a:t>abbr</a:t>
            </a:r>
            <a:r>
              <a:rPr lang="en-US" sz="2100" dirty="0"/>
              <a:t>&gt;, &lt;address&gt;, &lt;</a:t>
            </a:r>
            <a:r>
              <a:rPr lang="en-US" sz="2100" dirty="0" err="1"/>
              <a:t>blockquote</a:t>
            </a:r>
            <a:r>
              <a:rPr lang="en-US" sz="2100" dirty="0" smtClean="0"/>
              <a:t>&gt;, &lt;</a:t>
            </a:r>
            <a:r>
              <a:rPr lang="en-US" sz="2100" dirty="0"/>
              <a:t>cite</a:t>
            </a:r>
            <a:r>
              <a:rPr lang="en-US" sz="2100" dirty="0" smtClean="0"/>
              <a:t>&gt;;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 smtClean="0">
                <a:solidFill>
                  <a:srgbClr val="00B0F0"/>
                </a:solidFill>
              </a:rPr>
              <a:t>Computers</a:t>
            </a:r>
            <a:r>
              <a:rPr lang="en-US" sz="2100" dirty="0" smtClean="0"/>
              <a:t> - &lt;code&gt;, &lt;</a:t>
            </a:r>
            <a:r>
              <a:rPr lang="en-US" sz="2100" dirty="0" err="1"/>
              <a:t>kbd</a:t>
            </a:r>
            <a:r>
              <a:rPr lang="en-US" sz="2100" dirty="0"/>
              <a:t>&gt;, &lt;</a:t>
            </a:r>
            <a:r>
              <a:rPr lang="en-US" sz="2100" dirty="0" err="1"/>
              <a:t>var</a:t>
            </a:r>
            <a:r>
              <a:rPr lang="en-US" sz="2100" dirty="0"/>
              <a:t>&gt;, &lt;</a:t>
            </a:r>
            <a:r>
              <a:rPr lang="en-US" sz="2100" dirty="0" err="1"/>
              <a:t>samp</a:t>
            </a:r>
            <a:r>
              <a:rPr lang="en-US" sz="2100" dirty="0" smtClean="0"/>
              <a:t>&gt;;</a:t>
            </a:r>
            <a:r>
              <a:rPr lang="en-US" sz="2100" dirty="0"/>
              <a:t>	</a:t>
            </a:r>
            <a:endParaRPr lang="en-US" sz="2100" dirty="0" smtClean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>
                <a:solidFill>
                  <a:srgbClr val="00B0F0"/>
                </a:solidFill>
              </a:rPr>
              <a:t>Stylistics</a:t>
            </a:r>
            <a:r>
              <a:rPr lang="en-US" sz="2100" dirty="0"/>
              <a:t> - &lt;s</a:t>
            </a:r>
            <a:r>
              <a:rPr lang="en-US" sz="2100" dirty="0" smtClean="0"/>
              <a:t>&gt;, &lt;</a:t>
            </a:r>
            <a:r>
              <a:rPr lang="en-US" sz="2100" dirty="0"/>
              <a:t>u</a:t>
            </a:r>
            <a:r>
              <a:rPr lang="en-US" sz="2100" dirty="0" smtClean="0"/>
              <a:t>&gt;, </a:t>
            </a:r>
            <a:r>
              <a:rPr lang="en-US" sz="2100" dirty="0"/>
              <a:t>&lt;</a:t>
            </a:r>
            <a:r>
              <a:rPr lang="en-US" sz="2100" dirty="0" err="1"/>
              <a:t>wbr</a:t>
            </a:r>
            <a:r>
              <a:rPr lang="en-US" sz="2100" dirty="0" smtClean="0"/>
              <a:t>&gt;;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 smtClean="0">
                <a:solidFill>
                  <a:srgbClr val="00B0F0"/>
                </a:solidFill>
              </a:rPr>
              <a:t>Direction</a:t>
            </a:r>
            <a:r>
              <a:rPr lang="en-US" sz="2100" dirty="0" smtClean="0"/>
              <a:t> - </a:t>
            </a:r>
            <a:r>
              <a:rPr lang="en-US" sz="2100" dirty="0"/>
              <a:t>&lt;</a:t>
            </a:r>
            <a:r>
              <a:rPr lang="en-US" sz="2100" dirty="0" err="1"/>
              <a:t>bdo</a:t>
            </a:r>
            <a:r>
              <a:rPr lang="en-US" sz="2100" dirty="0" smtClean="0"/>
              <a:t>&gt;, &lt;</a:t>
            </a:r>
            <a:r>
              <a:rPr lang="en-US" sz="2100" dirty="0" err="1"/>
              <a:t>bdi</a:t>
            </a:r>
            <a:r>
              <a:rPr lang="en-US" sz="2100" dirty="0" smtClean="0"/>
              <a:t>&gt;;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dirty="0" smtClean="0">
                <a:solidFill>
                  <a:srgbClr val="00B0F0"/>
                </a:solidFill>
              </a:rPr>
              <a:t>Special</a:t>
            </a:r>
            <a:r>
              <a:rPr lang="en-US" sz="2100" dirty="0" smtClean="0"/>
              <a:t> </a:t>
            </a:r>
            <a:r>
              <a:rPr lang="en-US" sz="2100" dirty="0"/>
              <a:t>- &lt;meter</a:t>
            </a:r>
            <a:r>
              <a:rPr lang="en-US" sz="2100" dirty="0" smtClean="0"/>
              <a:t>&gt;, &lt;</a:t>
            </a:r>
            <a:r>
              <a:rPr lang="en-US" sz="2100" dirty="0"/>
              <a:t>progress&gt;&lt;template&gt;, &lt;time</a:t>
            </a:r>
            <a:r>
              <a:rPr lang="en-US" sz="2100" dirty="0" smtClean="0"/>
              <a:t>&gt;.</a:t>
            </a:r>
            <a:endParaRPr lang="en-US" sz="2100" dirty="0" smtClean="0">
              <a:hlinkClick r:id="rId3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 smtClean="0"/>
              <a:t>Examples</a:t>
            </a:r>
            <a:endParaRPr lang="en-US" sz="2000" dirty="0" smtClean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000" dirty="0" smtClean="0">
                <a:hlinkClick r:id="rId4"/>
              </a:rPr>
              <a:t>https</a:t>
            </a:r>
            <a:r>
              <a:rPr lang="en-US" sz="2000" dirty="0">
                <a:hlinkClick r:id="rId4"/>
              </a:rPr>
              <a:t>://</a:t>
            </a:r>
            <a:r>
              <a:rPr lang="en-US" sz="2000" dirty="0" smtClean="0">
                <a:hlinkClick r:id="rId4"/>
              </a:rPr>
              <a:t>www.w3schools.com/tags/ref_byfunc.asp</a:t>
            </a:r>
            <a:endParaRPr lang="en-US" sz="2000" dirty="0" smtClean="0"/>
          </a:p>
          <a:p>
            <a:pPr marL="914400" lvl="2" indent="0">
              <a:buNone/>
            </a:pPr>
            <a:endParaRPr lang="en-US" sz="20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bg-BG" dirty="0"/>
          </a:p>
        </p:txBody>
      </p:sp>
      <p:pic>
        <p:nvPicPr>
          <p:cNvPr id="8" name="Picture 2" descr="http://ds.serving-sys.com/BurstingRes/Site-48732/Type-0/0e6854f9-90f0-4935-b67e-edaba2ab26e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5305">
            <a:off x="7606809" y="1860371"/>
            <a:ext cx="1432093" cy="107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12</a:t>
            </a:fld>
            <a:endParaRPr kumimoji="0"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3764">
            <a:off x="6369339" y="4930693"/>
            <a:ext cx="1996225" cy="149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3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681" y="112269"/>
            <a:ext cx="7924800" cy="1143000"/>
          </a:xfrm>
        </p:spPr>
        <p:txBody>
          <a:bodyPr/>
          <a:lstStyle/>
          <a:p>
            <a:r>
              <a:rPr lang="en-US" sz="4400" dirty="0">
                <a:solidFill>
                  <a:srgbClr val="FFC000"/>
                </a:solidFill>
              </a:rPr>
              <a:t>HTML </a:t>
            </a:r>
            <a:r>
              <a:rPr lang="en-US" sz="4400" dirty="0" smtClean="0">
                <a:solidFill>
                  <a:srgbClr val="FFC000"/>
                </a:solidFill>
              </a:rPr>
              <a:t>Hyperlinks</a:t>
            </a:r>
            <a:r>
              <a:rPr lang="en-US" b="1" dirty="0"/>
              <a:t/>
            </a:r>
            <a:br>
              <a:rPr lang="en-US" b="1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762000"/>
            <a:ext cx="9144000" cy="6096000"/>
          </a:xfrm>
        </p:spPr>
        <p:txBody>
          <a:bodyPr>
            <a:normAutofit fontScale="850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Hyperlinks </a:t>
            </a:r>
            <a:endParaRPr lang="en-US" sz="24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You can click on a link and jump to another </a:t>
            </a:r>
            <a:r>
              <a:rPr lang="en-US" dirty="0" smtClean="0"/>
              <a:t>place/document.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Syntax </a:t>
            </a:r>
            <a:r>
              <a:rPr lang="en-US" dirty="0" smtClean="0">
                <a:solidFill>
                  <a:srgbClr val="FFFF00"/>
                </a:solidFill>
              </a:rPr>
              <a:t>&lt;</a:t>
            </a:r>
            <a:r>
              <a:rPr lang="en-US" dirty="0">
                <a:solidFill>
                  <a:srgbClr val="FFFF00"/>
                </a:solidFill>
              </a:rPr>
              <a:t>a </a:t>
            </a:r>
            <a:r>
              <a:rPr lang="en-US" dirty="0" err="1">
                <a:solidFill>
                  <a:srgbClr val="00B0F0"/>
                </a:solidFill>
              </a:rPr>
              <a:t>href</a:t>
            </a:r>
            <a:r>
              <a:rPr lang="en-US" dirty="0">
                <a:solidFill>
                  <a:srgbClr val="00B0F0"/>
                </a:solidFill>
              </a:rPr>
              <a:t>="</a:t>
            </a:r>
            <a:r>
              <a:rPr lang="en-US" i="1" dirty="0" err="1">
                <a:solidFill>
                  <a:srgbClr val="00B0F0"/>
                </a:solidFill>
              </a:rPr>
              <a:t>url</a:t>
            </a:r>
            <a:r>
              <a:rPr lang="en-US" dirty="0"/>
              <a:t>"</a:t>
            </a:r>
            <a:r>
              <a:rPr lang="en-US" dirty="0">
                <a:solidFill>
                  <a:srgbClr val="FFFF00"/>
                </a:solidFill>
              </a:rPr>
              <a:t>&gt;</a:t>
            </a:r>
            <a:r>
              <a:rPr lang="en-US" i="1" dirty="0"/>
              <a:t>link text</a:t>
            </a:r>
            <a:r>
              <a:rPr lang="en-US" dirty="0">
                <a:solidFill>
                  <a:srgbClr val="FFFF00"/>
                </a:solidFill>
              </a:rPr>
              <a:t>&lt;/a</a:t>
            </a:r>
            <a:r>
              <a:rPr lang="en-US" dirty="0" smtClean="0">
                <a:solidFill>
                  <a:srgbClr val="FFFF00"/>
                </a:solidFill>
              </a:rPr>
              <a:t>&gt;;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A link does not have to be text. It can be an </a:t>
            </a:r>
            <a:r>
              <a:rPr lang="en-US" dirty="0" smtClean="0"/>
              <a:t>image</a:t>
            </a:r>
            <a:r>
              <a:rPr lang="bg-BG" dirty="0" smtClean="0"/>
              <a:t>, </a:t>
            </a:r>
            <a:r>
              <a:rPr lang="en-US" dirty="0" smtClean="0"/>
              <a:t>block element </a:t>
            </a:r>
            <a:r>
              <a:rPr lang="en-US" dirty="0"/>
              <a:t>or any other HTML element</a:t>
            </a:r>
            <a:r>
              <a:rPr lang="en-US" dirty="0" smtClean="0"/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Web</a:t>
            </a:r>
            <a:r>
              <a:rPr lang="en-US" sz="2400" dirty="0" smtClean="0">
                <a:solidFill>
                  <a:srgbClr val="FFC000"/>
                </a:solidFill>
              </a:rPr>
              <a:t> and </a:t>
            </a:r>
            <a:r>
              <a:rPr lang="en-US" sz="2400" dirty="0" smtClean="0">
                <a:solidFill>
                  <a:srgbClr val="00B0F0"/>
                </a:solidFill>
              </a:rPr>
              <a:t>Local</a:t>
            </a:r>
            <a:r>
              <a:rPr lang="en-US" sz="2400" dirty="0" smtClean="0">
                <a:solidFill>
                  <a:srgbClr val="FFC000"/>
                </a:solidFill>
              </a:rPr>
              <a:t> Hyperlinks: </a:t>
            </a:r>
            <a:r>
              <a:rPr lang="en-US" dirty="0" smtClean="0">
                <a:solidFill>
                  <a:srgbClr val="FFFF00"/>
                </a:solidFill>
              </a:rPr>
              <a:t>Absolute URL; Relative URL; root relative URL.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FFFF00"/>
                </a:solidFill>
              </a:rPr>
              <a:t>Examples</a:t>
            </a:r>
            <a:endParaRPr lang="en-US" sz="1600" dirty="0" smtClean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Hyperlinks: </a:t>
            </a:r>
            <a:r>
              <a:rPr lang="en-US" sz="2400" dirty="0" smtClean="0">
                <a:solidFill>
                  <a:srgbClr val="00B0F0"/>
                </a:solidFill>
              </a:rPr>
              <a:t>The </a:t>
            </a:r>
            <a:r>
              <a:rPr lang="en-US" sz="2400" dirty="0">
                <a:solidFill>
                  <a:srgbClr val="00B0F0"/>
                </a:solidFill>
              </a:rPr>
              <a:t>target </a:t>
            </a:r>
            <a:r>
              <a:rPr lang="en-US" sz="2400" dirty="0" smtClean="0">
                <a:solidFill>
                  <a:srgbClr val="00B0F0"/>
                </a:solidFill>
              </a:rPr>
              <a:t>Attribute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FF00"/>
                </a:solidFill>
              </a:rPr>
              <a:t>_self - </a:t>
            </a:r>
            <a:r>
              <a:rPr lang="en-US" dirty="0"/>
              <a:t>Default. Opens the document in the same window/tab as it was </a:t>
            </a:r>
            <a:r>
              <a:rPr lang="en-US" dirty="0" smtClean="0"/>
              <a:t>clicked;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FF00"/>
                </a:solidFill>
              </a:rPr>
              <a:t>_blank - </a:t>
            </a:r>
            <a:r>
              <a:rPr lang="en-US" dirty="0"/>
              <a:t>Opens the document in a new window or </a:t>
            </a:r>
            <a:r>
              <a:rPr lang="en-US" dirty="0" smtClean="0"/>
              <a:t>tab;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FF00"/>
                </a:solidFill>
              </a:rPr>
              <a:t>_parent - </a:t>
            </a:r>
            <a:r>
              <a:rPr lang="en-US" dirty="0"/>
              <a:t>Opens the document in the parent </a:t>
            </a:r>
            <a:r>
              <a:rPr lang="en-US" dirty="0" smtClean="0"/>
              <a:t>frame;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FF00"/>
                </a:solidFill>
              </a:rPr>
              <a:t>_top - </a:t>
            </a:r>
            <a:r>
              <a:rPr lang="en-US" dirty="0"/>
              <a:t>Opens the document in the full body of the </a:t>
            </a:r>
            <a:r>
              <a:rPr lang="en-US" dirty="0" smtClean="0"/>
              <a:t>window;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Examples</a:t>
            </a:r>
            <a:r>
              <a:rPr lang="bg-BG" dirty="0" smtClean="0">
                <a:solidFill>
                  <a:srgbClr val="FFFF00"/>
                </a:solidFill>
              </a:rPr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Hyperlinks Status: </a:t>
            </a:r>
            <a:r>
              <a:rPr lang="en-US" sz="2400" dirty="0" smtClean="0">
                <a:solidFill>
                  <a:srgbClr val="FFC000"/>
                </a:solidFill>
              </a:rPr>
              <a:t> link, visited, active, hover.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Hyperlinks Bookmark: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smtClean="0">
                <a:solidFill>
                  <a:srgbClr val="FFC000"/>
                </a:solidFill>
              </a:rPr>
              <a:t>self page </a:t>
            </a:r>
            <a:r>
              <a:rPr lang="en-US" sz="2400" dirty="0">
                <a:solidFill>
                  <a:srgbClr val="FFC000"/>
                </a:solidFill>
              </a:rPr>
              <a:t>and site</a:t>
            </a:r>
            <a:r>
              <a:rPr lang="en-US" sz="2400" dirty="0" smtClean="0">
                <a:solidFill>
                  <a:srgbClr val="FFC000"/>
                </a:solidFill>
              </a:rPr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Examples</a:t>
            </a:r>
            <a:endParaRPr lang="en-US" sz="1600" dirty="0" smtClean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Hyperlinks Styling</a:t>
            </a:r>
            <a:r>
              <a:rPr lang="bg-BG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with special design</a:t>
            </a:r>
            <a:r>
              <a:rPr lang="en-US" sz="2400" dirty="0">
                <a:solidFill>
                  <a:srgbClr val="00B0F0"/>
                </a:solidFill>
              </a:rPr>
              <a:t>:</a:t>
            </a:r>
            <a:r>
              <a:rPr lang="bg-BG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smtClean="0">
                <a:solidFill>
                  <a:srgbClr val="FFC000"/>
                </a:solidFill>
              </a:rPr>
              <a:t>images</a:t>
            </a:r>
            <a:r>
              <a:rPr lang="en-US" sz="2400" dirty="0">
                <a:solidFill>
                  <a:srgbClr val="FFC000"/>
                </a:solidFill>
              </a:rPr>
              <a:t>, button, font, background, color so on</a:t>
            </a:r>
            <a:r>
              <a:rPr lang="en-US" sz="2400" dirty="0" smtClean="0">
                <a:solidFill>
                  <a:srgbClr val="FFC000"/>
                </a:solidFill>
              </a:rPr>
              <a:t>...;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FFFF00"/>
                </a:solidFill>
              </a:rPr>
              <a:t>Examples</a:t>
            </a:r>
            <a:endParaRPr lang="en-US" sz="1600" dirty="0" smtClean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Hyperlinks attribute </a:t>
            </a:r>
            <a:r>
              <a:rPr lang="en-US" sz="2400" dirty="0" smtClean="0">
                <a:solidFill>
                  <a:srgbClr val="FFC000"/>
                </a:solidFill>
              </a:rPr>
              <a:t>– download</a:t>
            </a:r>
            <a:r>
              <a:rPr lang="en-US" sz="2400" dirty="0">
                <a:solidFill>
                  <a:srgbClr val="FFC000"/>
                </a:solidFill>
              </a:rPr>
              <a:t>, </a:t>
            </a:r>
            <a:r>
              <a:rPr lang="en-US" sz="2400" dirty="0" smtClean="0">
                <a:solidFill>
                  <a:srgbClr val="FFC000"/>
                </a:solidFill>
              </a:rPr>
              <a:t>media, </a:t>
            </a:r>
            <a:r>
              <a:rPr lang="en-US" sz="2400" dirty="0" err="1" smtClean="0">
                <a:solidFill>
                  <a:srgbClr val="FFC000"/>
                </a:solidFill>
              </a:rPr>
              <a:t>media_type</a:t>
            </a:r>
            <a:r>
              <a:rPr lang="en-US" sz="2400" dirty="0" smtClean="0">
                <a:solidFill>
                  <a:srgbClr val="FFC000"/>
                </a:solidFill>
              </a:rPr>
              <a:t>.</a:t>
            </a:r>
            <a:endParaRPr lang="en-US" sz="2400" dirty="0">
              <a:solidFill>
                <a:srgbClr val="FFC000"/>
              </a:solidFill>
            </a:endParaRPr>
          </a:p>
          <a:p>
            <a:pPr lvl="1"/>
            <a:endParaRPr lang="en-US" dirty="0"/>
          </a:p>
          <a:p>
            <a:endParaRPr lang="en-US" sz="2400" dirty="0" smtClean="0"/>
          </a:p>
          <a:p>
            <a:pPr lvl="1"/>
            <a:endParaRPr lang="en-US" dirty="0"/>
          </a:p>
          <a:p>
            <a:pPr lvl="1"/>
            <a:endParaRPr lang="en-US" sz="2800" dirty="0"/>
          </a:p>
          <a:p>
            <a:endParaRPr lang="en-US" sz="2800" b="1" dirty="0"/>
          </a:p>
          <a:p>
            <a:pPr lvl="1"/>
            <a:endParaRPr lang="bg-BG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228" y="555634"/>
            <a:ext cx="2767013" cy="788697"/>
          </a:xfrm>
          <a:prstGeom prst="rect">
            <a:avLst/>
          </a:prstGeom>
        </p:spPr>
      </p:pic>
      <p:pic>
        <p:nvPicPr>
          <p:cNvPr id="2052" name="Picture 4" descr="Резултат с изображение за web link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51" y="2485898"/>
            <a:ext cx="2873898" cy="215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9149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815" y="155767"/>
            <a:ext cx="7924800" cy="609600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HTML </a:t>
            </a:r>
            <a:r>
              <a:rPr lang="en-US" sz="3600" dirty="0" smtClean="0">
                <a:solidFill>
                  <a:srgbClr val="FFC000"/>
                </a:solidFill>
              </a:rPr>
              <a:t>images one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765367"/>
            <a:ext cx="9144000" cy="6092633"/>
          </a:xfrm>
        </p:spPr>
        <p:txBody>
          <a:bodyPr>
            <a:normAutofit fontScale="85000" lnSpcReduction="1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Images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 smtClean="0"/>
              <a:t>As </a:t>
            </a:r>
            <a:r>
              <a:rPr lang="en-US" sz="1800" dirty="0"/>
              <a:t>holding </a:t>
            </a:r>
            <a:r>
              <a:rPr lang="en-US" sz="1800" dirty="0" smtClean="0"/>
              <a:t>space of web page</a:t>
            </a:r>
            <a:r>
              <a:rPr lang="en-US" sz="1800" dirty="0"/>
              <a:t>;</a:t>
            </a:r>
            <a:endParaRPr lang="en-US" sz="1800" dirty="0" smtClean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 smtClean="0"/>
              <a:t>As background of block level element or page</a:t>
            </a:r>
            <a:r>
              <a:rPr lang="bg-BG" sz="1800" dirty="0" smtClean="0"/>
              <a:t>.</a:t>
            </a:r>
            <a:endParaRPr lang="en-US" sz="18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HTML Images Syntax </a:t>
            </a:r>
            <a:endParaRPr lang="bg-BG" sz="2400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FFFF00"/>
                </a:solidFill>
              </a:rPr>
              <a:t>&lt;</a:t>
            </a:r>
            <a:r>
              <a:rPr lang="en-US" sz="1800" dirty="0" err="1" smtClean="0">
                <a:solidFill>
                  <a:srgbClr val="FFFF00"/>
                </a:solidFill>
              </a:rPr>
              <a:t>img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src</a:t>
            </a:r>
            <a:r>
              <a:rPr lang="en-US" sz="1800" dirty="0" smtClean="0">
                <a:solidFill>
                  <a:srgbClr val="FFFF00"/>
                </a:solidFill>
              </a:rPr>
              <a:t>="</a:t>
            </a:r>
            <a:r>
              <a:rPr lang="en-US" sz="1800" i="1" dirty="0" err="1" smtClean="0">
                <a:solidFill>
                  <a:srgbClr val="FFFF00"/>
                </a:solidFill>
              </a:rPr>
              <a:t>url</a:t>
            </a:r>
            <a:r>
              <a:rPr lang="en-US" sz="1800" dirty="0" smtClean="0">
                <a:solidFill>
                  <a:srgbClr val="FFFF00"/>
                </a:solidFill>
              </a:rPr>
              <a:t>" alt</a:t>
            </a:r>
            <a:r>
              <a:rPr lang="en-US" sz="1800" dirty="0">
                <a:solidFill>
                  <a:srgbClr val="FFFF00"/>
                </a:solidFill>
              </a:rPr>
              <a:t>="</a:t>
            </a:r>
            <a:r>
              <a:rPr lang="en-US" sz="1800" i="1" dirty="0" err="1">
                <a:solidFill>
                  <a:srgbClr val="FFFF00"/>
                </a:solidFill>
              </a:rPr>
              <a:t>some_text</a:t>
            </a:r>
            <a:r>
              <a:rPr lang="en-US" sz="1800" dirty="0" smtClean="0">
                <a:solidFill>
                  <a:srgbClr val="FFFF00"/>
                </a:solidFill>
              </a:rPr>
              <a:t>"&gt;</a:t>
            </a:r>
            <a:endParaRPr lang="bg-BG" sz="1800" dirty="0" smtClean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 err="1" smtClean="0"/>
              <a:t>src</a:t>
            </a:r>
            <a:r>
              <a:rPr lang="en-US" sz="1800" dirty="0" smtClean="0"/>
              <a:t> </a:t>
            </a:r>
            <a:r>
              <a:rPr lang="en-US" sz="1800" dirty="0"/>
              <a:t>- Specifies the </a:t>
            </a:r>
            <a:r>
              <a:rPr lang="en-US" sz="1800" dirty="0" smtClean="0"/>
              <a:t>path(URL) to </a:t>
            </a:r>
            <a:r>
              <a:rPr lang="en-US" sz="1800" dirty="0"/>
              <a:t>the </a:t>
            </a:r>
            <a:r>
              <a:rPr lang="en-US" sz="1800" dirty="0" smtClean="0"/>
              <a:t>image</a:t>
            </a:r>
            <a:endParaRPr lang="bg-BG" sz="1800" dirty="0" smtClean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 smtClean="0"/>
              <a:t>alt </a:t>
            </a:r>
            <a:r>
              <a:rPr lang="en-US" sz="1800" dirty="0"/>
              <a:t>- Specifies an alternate text for the </a:t>
            </a:r>
            <a:r>
              <a:rPr lang="en-US" sz="1800" dirty="0" smtClean="0"/>
              <a:t>image</a:t>
            </a:r>
            <a:endParaRPr lang="en-US" sz="1800" dirty="0" smtClean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Basic HTML image attribute – </a:t>
            </a:r>
            <a:r>
              <a:rPr lang="en-US" sz="2400" dirty="0" err="1" smtClean="0">
                <a:solidFill>
                  <a:srgbClr val="FFC000"/>
                </a:solidFill>
              </a:rPr>
              <a:t>src</a:t>
            </a:r>
            <a:r>
              <a:rPr lang="en-US" sz="2400" dirty="0" smtClean="0">
                <a:solidFill>
                  <a:srgbClr val="FFC000"/>
                </a:solidFill>
              </a:rPr>
              <a:t>, alt, width, height, style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I</a:t>
            </a:r>
            <a:r>
              <a:rPr lang="en-US" sz="2600" dirty="0" smtClean="0">
                <a:solidFill>
                  <a:srgbClr val="FFC000"/>
                </a:solidFill>
              </a:rPr>
              <a:t>mage </a:t>
            </a:r>
            <a:r>
              <a:rPr lang="en-US" sz="2600" dirty="0">
                <a:solidFill>
                  <a:srgbClr val="FFC000"/>
                </a:solidFill>
              </a:rPr>
              <a:t>Size </a:t>
            </a:r>
            <a:r>
              <a:rPr lang="en-US" sz="2600" dirty="0" smtClean="0"/>
              <a:t>- </a:t>
            </a:r>
            <a:r>
              <a:rPr lang="en-US" sz="2600" dirty="0" smtClean="0">
                <a:solidFill>
                  <a:srgbClr val="00B0F0"/>
                </a:solidFill>
              </a:rPr>
              <a:t>Width </a:t>
            </a:r>
            <a:r>
              <a:rPr lang="en-US" sz="2600" dirty="0">
                <a:solidFill>
                  <a:srgbClr val="00B0F0"/>
                </a:solidFill>
              </a:rPr>
              <a:t>and </a:t>
            </a:r>
            <a:r>
              <a:rPr lang="en-US" sz="2600" dirty="0" smtClean="0">
                <a:solidFill>
                  <a:srgbClr val="00B0F0"/>
                </a:solidFill>
              </a:rPr>
              <a:t>Height attribute or CSS Style</a:t>
            </a:r>
            <a:r>
              <a:rPr lang="bg-BG" sz="2600" dirty="0" smtClean="0">
                <a:solidFill>
                  <a:srgbClr val="00B0F0"/>
                </a:solidFill>
              </a:rPr>
              <a:t>?</a:t>
            </a:r>
            <a:endParaRPr lang="en-US" sz="2600" dirty="0" smtClean="0">
              <a:solidFill>
                <a:srgbClr val="00B0F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/>
              <a:t>If width and height are not specified, the page will flicker while the image </a:t>
            </a:r>
            <a:r>
              <a:rPr lang="en-US" sz="1800" dirty="0" smtClean="0"/>
              <a:t>loads;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FFFF00"/>
                </a:solidFill>
              </a:rPr>
              <a:t>The </a:t>
            </a:r>
            <a:r>
              <a:rPr lang="en-US" sz="1800" dirty="0">
                <a:solidFill>
                  <a:srgbClr val="00B0F0"/>
                </a:solidFill>
              </a:rPr>
              <a:t>width and height attributes </a:t>
            </a:r>
            <a:r>
              <a:rPr lang="en-US" sz="1800" dirty="0">
                <a:solidFill>
                  <a:srgbClr val="FFFF00"/>
                </a:solidFill>
              </a:rPr>
              <a:t>always defines the width and height of the image in </a:t>
            </a:r>
            <a:r>
              <a:rPr lang="en-US" sz="1800" dirty="0" smtClean="0">
                <a:solidFill>
                  <a:srgbClr val="FFFF00"/>
                </a:solidFill>
              </a:rPr>
              <a:t>pixels! It’s fix size not responsive.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 smtClean="0"/>
              <a:t>Image proportion width</a:t>
            </a:r>
            <a:r>
              <a:rPr lang="bg-BG" sz="1800" dirty="0"/>
              <a:t> </a:t>
            </a:r>
            <a:r>
              <a:rPr lang="en-US" sz="1800" dirty="0" smtClean="0"/>
              <a:t>and height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FFFF00"/>
                </a:solidFill>
              </a:rPr>
              <a:t>Examples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900" dirty="0">
                <a:solidFill>
                  <a:srgbClr val="FFC000"/>
                </a:solidFill>
              </a:rPr>
              <a:t>The image file formats that are most commonly used on the web </a:t>
            </a:r>
            <a:r>
              <a:rPr lang="en-US" sz="1900" dirty="0" smtClean="0">
                <a:solidFill>
                  <a:srgbClr val="FFC000"/>
                </a:solidFill>
              </a:rPr>
              <a:t>are APNG, AVIF, GIF, JPEG</a:t>
            </a:r>
            <a:r>
              <a:rPr lang="en-US" sz="1900" dirty="0">
                <a:solidFill>
                  <a:srgbClr val="FFC000"/>
                </a:solidFill>
              </a:rPr>
              <a:t>, </a:t>
            </a:r>
            <a:r>
              <a:rPr lang="en-US" sz="1900" dirty="0" smtClean="0">
                <a:solidFill>
                  <a:srgbClr val="FFC000"/>
                </a:solidFill>
              </a:rPr>
              <a:t>PNG</a:t>
            </a:r>
            <a:r>
              <a:rPr lang="bg-BG" sz="1900" dirty="0" smtClean="0">
                <a:solidFill>
                  <a:srgbClr val="FFC000"/>
                </a:solidFill>
              </a:rPr>
              <a:t>, </a:t>
            </a:r>
            <a:r>
              <a:rPr lang="en-US" sz="1900" dirty="0" err="1" smtClean="0">
                <a:solidFill>
                  <a:srgbClr val="FFC000"/>
                </a:solidFill>
              </a:rPr>
              <a:t>WebP</a:t>
            </a:r>
            <a:r>
              <a:rPr lang="en-US" sz="1900" dirty="0">
                <a:solidFill>
                  <a:srgbClr val="FFC000"/>
                </a:solidFill>
              </a:rPr>
              <a:t>, </a:t>
            </a:r>
            <a:r>
              <a:rPr lang="en-US" sz="1900" dirty="0" smtClean="0">
                <a:solidFill>
                  <a:srgbClr val="FFC000"/>
                </a:solidFill>
              </a:rPr>
              <a:t>SVG</a:t>
            </a:r>
            <a:r>
              <a:rPr lang="bg-BG" sz="1900" dirty="0" smtClean="0">
                <a:solidFill>
                  <a:srgbClr val="FFC000"/>
                </a:solidFill>
              </a:rPr>
              <a:t>, </a:t>
            </a:r>
            <a:r>
              <a:rPr lang="en-US" sz="1900" dirty="0" smtClean="0">
                <a:solidFill>
                  <a:srgbClr val="FFC000"/>
                </a:solidFill>
              </a:rPr>
              <a:t>HEIC and </a:t>
            </a:r>
            <a:r>
              <a:rPr lang="en-US" sz="1900" dirty="0">
                <a:solidFill>
                  <a:srgbClr val="FFC000"/>
                </a:solidFill>
              </a:rPr>
              <a:t>so on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developer.mozilla.org/en-US/docs/Web/Media/Formats/Image_types#common_image_file_types</a:t>
            </a:r>
            <a:endParaRPr lang="en-US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CSS </a:t>
            </a:r>
            <a:r>
              <a:rPr lang="en-US" dirty="0"/>
              <a:t>Filters: </a:t>
            </a:r>
            <a:r>
              <a:rPr lang="en-US" dirty="0">
                <a:hlinkClick r:id="rId4"/>
              </a:rPr>
              <a:t>https://www.w3schools.com/cssref/playit.asp?filename=playcss_filter&amp;preval=hue-rotate(90deg</a:t>
            </a:r>
            <a:r>
              <a:rPr lang="en-US" dirty="0" smtClean="0">
                <a:hlinkClick r:id="rId4"/>
              </a:rPr>
              <a:t>)</a:t>
            </a:r>
            <a:endParaRPr lang="en-US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marL="914400" lvl="2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endParaRPr lang="en-US" dirty="0"/>
          </a:p>
          <a:p>
            <a:pPr lvl="3">
              <a:buFont typeface="Wingdings" panose="05000000000000000000" pitchFamily="2" charset="2"/>
              <a:buChar char="ü"/>
            </a:pPr>
            <a:endParaRPr lang="bg-BG" sz="19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2400" dirty="0">
              <a:solidFill>
                <a:schemeClr val="tx2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sz="2400" dirty="0">
              <a:solidFill>
                <a:schemeClr val="tx2"/>
              </a:solidFill>
            </a:endParaRPr>
          </a:p>
          <a:p>
            <a:pPr lvl="1"/>
            <a:endParaRPr lang="en-US" dirty="0"/>
          </a:p>
          <a:p>
            <a:pPr lvl="1"/>
            <a:endParaRPr lang="en-US" sz="2800" dirty="0"/>
          </a:p>
          <a:p>
            <a:endParaRPr lang="en-US" sz="2800" b="1" dirty="0"/>
          </a:p>
          <a:p>
            <a:pPr lvl="1"/>
            <a:endParaRPr lang="bg-BG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89301">
            <a:off x="2008818" y="545938"/>
            <a:ext cx="479305" cy="521662"/>
          </a:xfrm>
          <a:prstGeom prst="rect">
            <a:avLst/>
          </a:prstGeom>
        </p:spPr>
      </p:pic>
      <p:pic>
        <p:nvPicPr>
          <p:cNvPr id="1026" name="Picture 2" descr="Резултат с изображение за web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44180"/>
            <a:ext cx="2968625" cy="113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12360">
            <a:off x="6789401" y="509986"/>
            <a:ext cx="1352919" cy="131064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14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71977360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312" y="19242"/>
            <a:ext cx="7924800" cy="609600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HTML </a:t>
            </a:r>
            <a:r>
              <a:rPr lang="en-US" sz="3600" dirty="0" smtClean="0">
                <a:solidFill>
                  <a:srgbClr val="FFC000"/>
                </a:solidFill>
              </a:rPr>
              <a:t>images two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533401"/>
            <a:ext cx="9144000" cy="6324600"/>
          </a:xfrm>
        </p:spPr>
        <p:txBody>
          <a:bodyPr>
            <a:normAutofit fontScale="47500" lnSpcReduction="2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3300" dirty="0" smtClean="0">
                <a:solidFill>
                  <a:srgbClr val="FFC000"/>
                </a:solidFill>
              </a:rPr>
              <a:t>Images </a:t>
            </a:r>
            <a:endParaRPr lang="bg-BG" sz="3300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err="1" smtClean="0">
                <a:solidFill>
                  <a:srgbClr val="92D050"/>
                </a:solidFill>
              </a:rPr>
              <a:t>Src</a:t>
            </a:r>
            <a:r>
              <a:rPr lang="en-US" sz="2100" dirty="0" smtClean="0">
                <a:solidFill>
                  <a:srgbClr val="92D050"/>
                </a:solidFill>
              </a:rPr>
              <a:t>=“URL”” - folder or server</a:t>
            </a:r>
            <a:r>
              <a:rPr lang="bg-BG" sz="2100" dirty="0" smtClean="0">
                <a:solidFill>
                  <a:srgbClr val="92D050"/>
                </a:solidFill>
              </a:rPr>
              <a:t>?</a:t>
            </a:r>
            <a:endParaRPr lang="en-US" sz="2100" dirty="0">
              <a:solidFill>
                <a:srgbClr val="92D05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92D050"/>
                </a:solidFill>
              </a:rPr>
              <a:t>Image </a:t>
            </a:r>
            <a:r>
              <a:rPr lang="en-US" sz="2100" dirty="0">
                <a:solidFill>
                  <a:srgbClr val="92D050"/>
                </a:solidFill>
              </a:rPr>
              <a:t>as a </a:t>
            </a:r>
            <a:r>
              <a:rPr lang="en-US" sz="2100" dirty="0" smtClean="0">
                <a:solidFill>
                  <a:srgbClr val="92D050"/>
                </a:solidFill>
              </a:rPr>
              <a:t>Link;</a:t>
            </a:r>
            <a:endParaRPr lang="bg-BG" sz="2100" dirty="0" smtClean="0">
              <a:solidFill>
                <a:srgbClr val="92D05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92D050"/>
                </a:solidFill>
              </a:rPr>
              <a:t>Image floating</a:t>
            </a:r>
            <a:r>
              <a:rPr lang="en-US" sz="2100" dirty="0">
                <a:solidFill>
                  <a:srgbClr val="92D050"/>
                </a:solidFill>
              </a:rPr>
              <a:t>: </a:t>
            </a:r>
            <a:r>
              <a:rPr lang="en-US" sz="2100" dirty="0" smtClean="0">
                <a:solidFill>
                  <a:srgbClr val="92D050"/>
                </a:solidFill>
              </a:rPr>
              <a:t>the </a:t>
            </a:r>
            <a:r>
              <a:rPr lang="en-US" sz="2100" dirty="0">
                <a:solidFill>
                  <a:srgbClr val="92D050"/>
                </a:solidFill>
              </a:rPr>
              <a:t>CSS float property to let the image float to the right or to the left of a </a:t>
            </a:r>
            <a:r>
              <a:rPr lang="en-US" sz="2100" dirty="0" smtClean="0">
                <a:solidFill>
                  <a:srgbClr val="92D050"/>
                </a:solidFill>
              </a:rPr>
              <a:t>text</a:t>
            </a:r>
            <a:r>
              <a:rPr lang="bg-BG" sz="2100" dirty="0" smtClean="0">
                <a:solidFill>
                  <a:srgbClr val="92D050"/>
                </a:solidFill>
              </a:rPr>
              <a:t>. </a:t>
            </a:r>
            <a:r>
              <a:rPr lang="en-US" sz="2100" dirty="0" smtClean="0">
                <a:solidFill>
                  <a:srgbClr val="92D050"/>
                </a:solidFill>
              </a:rPr>
              <a:t>Example</a:t>
            </a:r>
            <a:r>
              <a:rPr lang="en-US" sz="2100" dirty="0">
                <a:solidFill>
                  <a:srgbClr val="92D050"/>
                </a:solidFill>
              </a:rPr>
              <a:t>;</a:t>
            </a:r>
            <a:endParaRPr lang="en-US" sz="2100" dirty="0" smtClean="0">
              <a:solidFill>
                <a:srgbClr val="92D05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92D050"/>
                </a:solidFill>
              </a:rPr>
              <a:t>Image as modal </a:t>
            </a:r>
            <a:r>
              <a:rPr lang="en-US" sz="2100" dirty="0">
                <a:solidFill>
                  <a:srgbClr val="92D050"/>
                </a:solidFill>
              </a:rPr>
              <a:t>dialog </a:t>
            </a:r>
            <a:r>
              <a:rPr lang="en-US" sz="2100" dirty="0" smtClean="0">
                <a:solidFill>
                  <a:srgbClr val="92D050"/>
                </a:solidFill>
              </a:rPr>
              <a:t>box: </a:t>
            </a:r>
            <a:r>
              <a:rPr lang="en-US" sz="2100" dirty="0">
                <a:solidFill>
                  <a:srgbClr val="92D050"/>
                </a:solidFill>
              </a:rPr>
              <a:t>Example</a:t>
            </a:r>
            <a:r>
              <a:rPr lang="en-US" sz="2100" dirty="0">
                <a:solidFill>
                  <a:srgbClr val="00B0F0"/>
                </a:solidFill>
              </a:rPr>
              <a:t>;</a:t>
            </a:r>
            <a:endParaRPr lang="bg-BG" sz="2100" dirty="0" smtClean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300" dirty="0" smtClean="0">
                <a:solidFill>
                  <a:srgbClr val="FFC000"/>
                </a:solidFill>
              </a:rPr>
              <a:t>Image Maps &lt;map&gt;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/>
              <a:t>The HTML </a:t>
            </a:r>
            <a:r>
              <a:rPr lang="en-US" sz="2100" dirty="0">
                <a:solidFill>
                  <a:srgbClr val="FFFF00"/>
                </a:solidFill>
              </a:rPr>
              <a:t>&lt;map&gt; tag </a:t>
            </a:r>
            <a:r>
              <a:rPr lang="en-US" sz="2100" dirty="0"/>
              <a:t>defines an image </a:t>
            </a:r>
            <a:r>
              <a:rPr lang="en-US" sz="2100" dirty="0" smtClean="0"/>
              <a:t>map;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/>
              <a:t>An </a:t>
            </a:r>
            <a:r>
              <a:rPr lang="en-US" sz="2100" dirty="0"/>
              <a:t>image-map is an image with </a:t>
            </a:r>
            <a:r>
              <a:rPr lang="en-US" sz="2100" dirty="0" smtClean="0"/>
              <a:t>clickable.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/>
              <a:t> The areas are defined with one or more </a:t>
            </a:r>
            <a:r>
              <a:rPr lang="en-US" sz="2100" dirty="0">
                <a:solidFill>
                  <a:srgbClr val="FFFF00"/>
                </a:solidFill>
              </a:rPr>
              <a:t>&lt;area&gt; tags</a:t>
            </a:r>
            <a:r>
              <a:rPr lang="en-US" sz="2100" dirty="0"/>
              <a:t>.</a:t>
            </a:r>
            <a:endParaRPr lang="en-US" sz="2100" dirty="0" smtClean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/>
              <a:t>difference </a:t>
            </a:r>
            <a:r>
              <a:rPr lang="en-US" sz="2100" dirty="0"/>
              <a:t>from other images is that you must add a </a:t>
            </a:r>
            <a:r>
              <a:rPr lang="en-US" sz="2100" dirty="0" err="1">
                <a:solidFill>
                  <a:srgbClr val="FFFF00"/>
                </a:solidFill>
              </a:rPr>
              <a:t>usemap</a:t>
            </a:r>
            <a:r>
              <a:rPr lang="en-US" sz="2100" dirty="0"/>
              <a:t> </a:t>
            </a:r>
            <a:r>
              <a:rPr lang="en-US" sz="2100" dirty="0" err="1" smtClean="0"/>
              <a:t>attributere</a:t>
            </a:r>
            <a:r>
              <a:rPr lang="en-US" sz="2100" dirty="0" smtClean="0"/>
              <a:t>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>
                <a:solidFill>
                  <a:srgbClr val="00B0F0"/>
                </a:solidFill>
              </a:rPr>
              <a:t>Example: </a:t>
            </a:r>
            <a:r>
              <a:rPr lang="en-US" sz="2100" dirty="0">
                <a:solidFill>
                  <a:srgbClr val="00B0F0"/>
                </a:solidFill>
                <a:hlinkClick r:id="rId3"/>
              </a:rPr>
              <a:t>https://</a:t>
            </a:r>
            <a:r>
              <a:rPr lang="en-US" sz="2100" dirty="0" smtClean="0">
                <a:solidFill>
                  <a:srgbClr val="00B0F0"/>
                </a:solidFill>
                <a:hlinkClick r:id="rId3"/>
              </a:rPr>
              <a:t>www.w3schools.com/html/html_images_imagemap.asp</a:t>
            </a:r>
            <a:endParaRPr lang="en-US" sz="2100" dirty="0" smtClean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300" dirty="0" smtClean="0">
                <a:solidFill>
                  <a:srgbClr val="FFC000"/>
                </a:solidFill>
              </a:rPr>
              <a:t>Responsive Images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/>
              <a:t>Responsive images are images that scale nicely to fit any browser size.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FFFF00"/>
                </a:solidFill>
              </a:rPr>
              <a:t>Use </a:t>
            </a:r>
            <a:r>
              <a:rPr lang="en-US" sz="2100" dirty="0">
                <a:solidFill>
                  <a:srgbClr val="FFFF00"/>
                </a:solidFill>
              </a:rPr>
              <a:t>responsive </a:t>
            </a:r>
            <a:r>
              <a:rPr lang="en-US" sz="2100" dirty="0" smtClean="0">
                <a:solidFill>
                  <a:srgbClr val="FFFF00"/>
                </a:solidFill>
              </a:rPr>
              <a:t>unit</a:t>
            </a:r>
            <a:r>
              <a:rPr lang="bg-BG" sz="2100" dirty="0" smtClean="0">
                <a:solidFill>
                  <a:srgbClr val="FFFF00"/>
                </a:solidFill>
              </a:rPr>
              <a:t> </a:t>
            </a:r>
            <a:r>
              <a:rPr lang="en-US" sz="2100" dirty="0" smtClean="0">
                <a:solidFill>
                  <a:srgbClr val="FFFF00"/>
                </a:solidFill>
              </a:rPr>
              <a:t>like %, </a:t>
            </a:r>
            <a:r>
              <a:rPr lang="en-US" sz="2100" dirty="0" err="1" smtClean="0">
                <a:solidFill>
                  <a:srgbClr val="FFFF00"/>
                </a:solidFill>
              </a:rPr>
              <a:t>vh</a:t>
            </a:r>
            <a:r>
              <a:rPr lang="bg-BG" sz="2100" dirty="0" smtClean="0">
                <a:solidFill>
                  <a:srgbClr val="FFFF00"/>
                </a:solidFill>
              </a:rPr>
              <a:t>, </a:t>
            </a:r>
            <a:r>
              <a:rPr lang="en-US" sz="2100" dirty="0" err="1" smtClean="0">
                <a:solidFill>
                  <a:srgbClr val="FFFF00"/>
                </a:solidFill>
              </a:rPr>
              <a:t>vw</a:t>
            </a:r>
            <a:r>
              <a:rPr lang="bg-BG" sz="2100" dirty="0" smtClean="0">
                <a:solidFill>
                  <a:srgbClr val="FFFF00"/>
                </a:solidFill>
              </a:rPr>
              <a:t>,</a:t>
            </a:r>
            <a:r>
              <a:rPr lang="en-US" sz="2100" dirty="0" smtClean="0">
                <a:solidFill>
                  <a:srgbClr val="FFFF00"/>
                </a:solidFill>
              </a:rPr>
              <a:t> </a:t>
            </a:r>
            <a:r>
              <a:rPr lang="en-US" sz="2100" b="1" dirty="0" smtClean="0">
                <a:solidFill>
                  <a:srgbClr val="FFFF00"/>
                </a:solidFill>
              </a:rPr>
              <a:t>max-width, min-width</a:t>
            </a:r>
            <a:r>
              <a:rPr lang="bg-BG" sz="2100" b="1" dirty="0" smtClean="0">
                <a:solidFill>
                  <a:srgbClr val="FFFF00"/>
                </a:solidFill>
              </a:rPr>
              <a:t>.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FFFF00"/>
                </a:solidFill>
              </a:rPr>
              <a:t>If </a:t>
            </a:r>
            <a:r>
              <a:rPr lang="en-US" sz="2100" dirty="0">
                <a:solidFill>
                  <a:srgbClr val="FFFF00"/>
                </a:solidFill>
              </a:rPr>
              <a:t>the CSS width property is set to 100%, </a:t>
            </a:r>
            <a:r>
              <a:rPr lang="en-US" sz="2100" dirty="0" smtClean="0">
                <a:solidFill>
                  <a:srgbClr val="FFFF00"/>
                </a:solidFill>
              </a:rPr>
              <a:t>and height is auto, the </a:t>
            </a:r>
            <a:r>
              <a:rPr lang="en-US" sz="2100" dirty="0">
                <a:solidFill>
                  <a:srgbClr val="FFFF00"/>
                </a:solidFill>
              </a:rPr>
              <a:t>image will be responsive and scale up and </a:t>
            </a:r>
            <a:r>
              <a:rPr lang="en-US" sz="2100" dirty="0" smtClean="0">
                <a:solidFill>
                  <a:srgbClr val="FFFF00"/>
                </a:solidFill>
              </a:rPr>
              <a:t>down</a:t>
            </a:r>
            <a:r>
              <a:rPr lang="bg-BG" sz="2100" dirty="0" smtClean="0">
                <a:solidFill>
                  <a:srgbClr val="FFFF00"/>
                </a:solidFill>
              </a:rPr>
              <a:t>.</a:t>
            </a:r>
            <a:endParaRPr lang="en-US" sz="2100" dirty="0" smtClean="0">
              <a:solidFill>
                <a:srgbClr val="FFFF00"/>
              </a:solidFill>
            </a:endParaRP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00B0F0"/>
                </a:solidFill>
              </a:rPr>
              <a:t>example</a:t>
            </a:r>
            <a:endParaRPr lang="en-US" sz="2100" dirty="0">
              <a:solidFill>
                <a:srgbClr val="00B0F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300" dirty="0">
                <a:solidFill>
                  <a:srgbClr val="FFC000"/>
                </a:solidFill>
              </a:rPr>
              <a:t>The &lt;picture&gt; </a:t>
            </a:r>
            <a:r>
              <a:rPr lang="en-US" sz="3300" dirty="0" smtClean="0">
                <a:solidFill>
                  <a:srgbClr val="FFC000"/>
                </a:solidFill>
              </a:rPr>
              <a:t>Element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00B0F0"/>
                </a:solidFill>
              </a:rPr>
              <a:t>The </a:t>
            </a:r>
            <a:r>
              <a:rPr lang="en-US" sz="2100" dirty="0">
                <a:solidFill>
                  <a:srgbClr val="00B0F0"/>
                </a:solidFill>
              </a:rPr>
              <a:t>&lt;picture&gt; element contains one or more &lt;source&gt; elements, each referring to different images through the </a:t>
            </a:r>
            <a:r>
              <a:rPr lang="en-US" sz="2100" dirty="0" err="1">
                <a:solidFill>
                  <a:srgbClr val="00B0F0"/>
                </a:solidFill>
              </a:rPr>
              <a:t>srcset</a:t>
            </a:r>
            <a:r>
              <a:rPr lang="en-US" sz="2100" dirty="0">
                <a:solidFill>
                  <a:srgbClr val="00B0F0"/>
                </a:solidFill>
              </a:rPr>
              <a:t> attribute. </a:t>
            </a:r>
            <a:endParaRPr lang="en-US" sz="2100" dirty="0" smtClean="0">
              <a:solidFill>
                <a:srgbClr val="00B0F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100" dirty="0">
                <a:solidFill>
                  <a:srgbClr val="00B0F0"/>
                </a:solidFill>
              </a:rPr>
              <a:t>There are two main purposes for the &lt;picture&gt; element</a:t>
            </a:r>
            <a:r>
              <a:rPr lang="en-US" sz="2100" dirty="0" smtClean="0">
                <a:solidFill>
                  <a:srgbClr val="00B0F0"/>
                </a:solidFill>
              </a:rPr>
              <a:t>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100" dirty="0"/>
              <a:t>different images for different screen sizes</a:t>
            </a:r>
            <a:r>
              <a:rPr lang="en-US" sz="2100" dirty="0" smtClean="0"/>
              <a:t>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100" dirty="0" smtClean="0"/>
              <a:t>&lt;</a:t>
            </a:r>
            <a:r>
              <a:rPr lang="en-US" sz="2100" dirty="0" err="1"/>
              <a:t>img</a:t>
            </a:r>
            <a:r>
              <a:rPr lang="en-US" sz="2100" dirty="0"/>
              <a:t>&gt; element as the last child element of the &lt;picture&gt; element. The &lt;</a:t>
            </a:r>
            <a:r>
              <a:rPr lang="en-US" sz="2100" dirty="0" err="1"/>
              <a:t>img</a:t>
            </a:r>
            <a:r>
              <a:rPr lang="en-US" sz="2100" dirty="0"/>
              <a:t>&gt; element is used by browsers that do not support the &lt;picture&gt; element, or if none of the &lt;source&gt; tags match</a:t>
            </a:r>
            <a:r>
              <a:rPr lang="en-US" sz="2100" dirty="0" smtClean="0"/>
              <a:t>.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00B0F0"/>
                </a:solidFill>
              </a:rPr>
              <a:t>Example: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3300" dirty="0" smtClean="0">
                <a:solidFill>
                  <a:srgbClr val="FFC000"/>
                </a:solidFill>
              </a:rPr>
              <a:t>Notes</a:t>
            </a:r>
            <a:endParaRPr lang="bg-BG" sz="3300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rgbClr val="FFFF00"/>
                </a:solidFill>
              </a:rPr>
              <a:t>The alt attribute is required</a:t>
            </a:r>
            <a:r>
              <a:rPr lang="en-US" sz="1900" dirty="0"/>
              <a:t>. A web page will not validate correctly without </a:t>
            </a:r>
            <a:r>
              <a:rPr lang="en-US" sz="1900" dirty="0" smtClean="0"/>
              <a:t>it;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/>
              <a:t> Loading images takes time. Large images can slow down your page. Use images carefully.</a:t>
            </a:r>
            <a:endParaRPr lang="bg-BG" sz="19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2400" dirty="0">
              <a:solidFill>
                <a:schemeClr val="tx2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sz="2400" dirty="0">
              <a:solidFill>
                <a:schemeClr val="tx2"/>
              </a:solidFill>
            </a:endParaRPr>
          </a:p>
          <a:p>
            <a:pPr lvl="1"/>
            <a:endParaRPr lang="en-US" dirty="0"/>
          </a:p>
          <a:p>
            <a:pPr lvl="1"/>
            <a:endParaRPr lang="en-US" sz="2800" dirty="0"/>
          </a:p>
          <a:p>
            <a:endParaRPr lang="en-US" sz="2800" b="1" dirty="0"/>
          </a:p>
          <a:p>
            <a:pPr lvl="1"/>
            <a:endParaRPr lang="bg-BG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89301">
            <a:off x="7730715" y="385588"/>
            <a:ext cx="686616" cy="747293"/>
          </a:xfrm>
          <a:prstGeom prst="rect">
            <a:avLst/>
          </a:prstGeom>
        </p:spPr>
      </p:pic>
      <p:pic>
        <p:nvPicPr>
          <p:cNvPr id="1026" name="Picture 2" descr="Резултат с изображение за web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61938"/>
            <a:ext cx="2968625" cy="113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567427"/>
            <a:ext cx="1352919" cy="131064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15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7687468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5862"/>
            <a:ext cx="7924800" cy="655638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HTML </a:t>
            </a:r>
            <a:r>
              <a:rPr lang="en-US" sz="3600" dirty="0" smtClean="0">
                <a:solidFill>
                  <a:srgbClr val="FFC000"/>
                </a:solidFill>
              </a:rPr>
              <a:t>Tables</a:t>
            </a: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881500"/>
            <a:ext cx="9144000" cy="59765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rgbClr val="FFC000"/>
                </a:solidFill>
              </a:rPr>
              <a:t>Defining an HTML </a:t>
            </a:r>
            <a:r>
              <a:rPr lang="en-US" sz="2600" dirty="0" smtClean="0">
                <a:solidFill>
                  <a:srgbClr val="FFC000"/>
                </a:solidFill>
              </a:rPr>
              <a:t>Table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00B0F0"/>
                </a:solidFill>
              </a:rPr>
              <a:t>&lt;table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 err="1">
                <a:solidFill>
                  <a:srgbClr val="00B0F0"/>
                </a:solidFill>
              </a:rPr>
              <a:t>th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 err="1">
                <a:solidFill>
                  <a:srgbClr val="00B0F0"/>
                </a:solidFill>
              </a:rPr>
              <a:t>tr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>
                <a:solidFill>
                  <a:srgbClr val="00B0F0"/>
                </a:solidFill>
              </a:rPr>
              <a:t>td</a:t>
            </a:r>
            <a:r>
              <a:rPr lang="en-US" sz="1800" dirty="0" smtClean="0">
                <a:solidFill>
                  <a:srgbClr val="00B0F0"/>
                </a:solidFill>
              </a:rPr>
              <a:t>&gt;.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FFC000"/>
                </a:solidFill>
                <a:hlinkClick r:id="rId3"/>
              </a:rPr>
              <a:t>https://</a:t>
            </a:r>
            <a:r>
              <a:rPr lang="en-US" sz="1800" dirty="0" smtClean="0">
                <a:solidFill>
                  <a:srgbClr val="FFC000"/>
                </a:solidFill>
                <a:hlinkClick r:id="rId3"/>
              </a:rPr>
              <a:t>www.w3schools.com/html/html_tables.asp</a:t>
            </a:r>
            <a:endParaRPr lang="en-US" sz="18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FFC000"/>
                </a:solidFill>
              </a:rPr>
              <a:t>Table Tags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&lt;</a:t>
            </a:r>
            <a:r>
              <a:rPr lang="en-US" sz="1800" dirty="0">
                <a:solidFill>
                  <a:srgbClr val="00B0F0"/>
                </a:solidFill>
              </a:rPr>
              <a:t>caption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 err="1" smtClean="0">
                <a:solidFill>
                  <a:srgbClr val="00B0F0"/>
                </a:solidFill>
              </a:rPr>
              <a:t>colgroup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>
                <a:solidFill>
                  <a:srgbClr val="00B0F0"/>
                </a:solidFill>
              </a:rPr>
              <a:t>col</a:t>
            </a:r>
            <a:r>
              <a:rPr lang="en-US" sz="1800" dirty="0" smtClean="0">
                <a:solidFill>
                  <a:srgbClr val="00B0F0"/>
                </a:solidFill>
              </a:rPr>
              <a:t>&gt;;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&lt;</a:t>
            </a:r>
            <a:r>
              <a:rPr lang="en-US" sz="1800" dirty="0" err="1" smtClean="0">
                <a:solidFill>
                  <a:srgbClr val="00B0F0"/>
                </a:solidFill>
              </a:rPr>
              <a:t>thead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 err="1" smtClean="0">
                <a:solidFill>
                  <a:srgbClr val="00B0F0"/>
                </a:solidFill>
              </a:rPr>
              <a:t>tbody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 err="1">
                <a:solidFill>
                  <a:srgbClr val="00B0F0"/>
                </a:solidFill>
              </a:rPr>
              <a:t>tfoot</a:t>
            </a:r>
            <a:r>
              <a:rPr lang="en-US" sz="1800" dirty="0" smtClean="0">
                <a:solidFill>
                  <a:srgbClr val="00B0F0"/>
                </a:solidFill>
              </a:rPr>
              <a:t>&gt;.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00B0F0"/>
                </a:solidFill>
              </a:rPr>
              <a:t> </a:t>
            </a:r>
            <a:r>
              <a:rPr lang="en-US" sz="2600" dirty="0" smtClean="0">
                <a:solidFill>
                  <a:srgbClr val="FFC000"/>
                </a:solidFill>
              </a:rPr>
              <a:t>Table</a:t>
            </a:r>
            <a:r>
              <a:rPr lang="en-US" sz="2600" b="1" dirty="0" smtClean="0">
                <a:solidFill>
                  <a:srgbClr val="FFC000"/>
                </a:solidFill>
              </a:rPr>
              <a:t> </a:t>
            </a:r>
            <a:r>
              <a:rPr lang="en-US" sz="2600" dirty="0" smtClean="0">
                <a:solidFill>
                  <a:srgbClr val="FFC000"/>
                </a:solidFill>
              </a:rPr>
              <a:t>Global Attributes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Id, class, style. title, </a:t>
            </a:r>
            <a:r>
              <a:rPr lang="en-US" sz="1800" dirty="0" err="1" smtClean="0">
                <a:solidFill>
                  <a:srgbClr val="00B0F0"/>
                </a:solidFill>
              </a:rPr>
              <a:t>draggable</a:t>
            </a:r>
            <a:r>
              <a:rPr lang="en-US" sz="1800" dirty="0">
                <a:solidFill>
                  <a:srgbClr val="00B0F0"/>
                </a:solidFill>
              </a:rPr>
              <a:t>, </a:t>
            </a:r>
            <a:r>
              <a:rPr lang="en-US" sz="1800" dirty="0" err="1" smtClean="0">
                <a:solidFill>
                  <a:srgbClr val="00B0F0"/>
                </a:solidFill>
              </a:rPr>
              <a:t>lang</a:t>
            </a:r>
            <a:r>
              <a:rPr lang="en-US" sz="1800" dirty="0" smtClean="0">
                <a:solidFill>
                  <a:srgbClr val="00B0F0"/>
                </a:solidFill>
              </a:rPr>
              <a:t>, and so on…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rgbClr val="FFC000"/>
                </a:solidFill>
              </a:rPr>
              <a:t>Table</a:t>
            </a:r>
            <a:r>
              <a:rPr lang="en-US" sz="2600" b="1" dirty="0">
                <a:solidFill>
                  <a:srgbClr val="FFC000"/>
                </a:solidFill>
              </a:rPr>
              <a:t> </a:t>
            </a:r>
            <a:r>
              <a:rPr lang="en-US" sz="2600" dirty="0" smtClean="0">
                <a:solidFill>
                  <a:srgbClr val="FFC000"/>
                </a:solidFill>
              </a:rPr>
              <a:t>CSS Properties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B0F0"/>
                </a:solidFill>
              </a:rPr>
              <a:t>border</a:t>
            </a:r>
            <a:r>
              <a:rPr lang="en-US" dirty="0">
                <a:solidFill>
                  <a:srgbClr val="00B0F0"/>
                </a:solidFill>
              </a:rPr>
              <a:t>, border-collapse, </a:t>
            </a:r>
            <a:r>
              <a:rPr lang="en-US" dirty="0" smtClean="0">
                <a:solidFill>
                  <a:srgbClr val="00B0F0"/>
                </a:solidFill>
              </a:rPr>
              <a:t>border-spacing, text-align;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err="1" smtClean="0">
                <a:solidFill>
                  <a:srgbClr val="00B0F0"/>
                </a:solidFill>
              </a:rPr>
              <a:t>colspan</a:t>
            </a:r>
            <a:r>
              <a:rPr lang="en-US" dirty="0" smtClean="0">
                <a:solidFill>
                  <a:srgbClr val="00B0F0"/>
                </a:solidFill>
              </a:rPr>
              <a:t>, </a:t>
            </a:r>
            <a:r>
              <a:rPr lang="en-US" dirty="0" err="1" smtClean="0">
                <a:solidFill>
                  <a:srgbClr val="00B0F0"/>
                </a:solidFill>
              </a:rPr>
              <a:t>rowspan</a:t>
            </a:r>
            <a:r>
              <a:rPr lang="en-US" dirty="0">
                <a:solidFill>
                  <a:srgbClr val="00B0F0"/>
                </a:solidFill>
              </a:rPr>
              <a:t>.</a:t>
            </a:r>
            <a:endParaRPr lang="en-US" sz="18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FFC000"/>
                </a:solidFill>
              </a:rPr>
              <a:t>Examples</a:t>
            </a:r>
            <a:endParaRPr lang="en-US" sz="2600" dirty="0" smtClean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600" dirty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bg-BG" sz="2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869750"/>
            <a:ext cx="1973580" cy="1478280"/>
          </a:xfrm>
          <a:prstGeom prst="rect">
            <a:avLst/>
          </a:prstGeom>
        </p:spPr>
      </p:pic>
      <p:sp>
        <p:nvSpPr>
          <p:cNvPr id="4" name="AutoShape 2" descr="Резултат с изображение за web table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980" y="996859"/>
            <a:ext cx="3118468" cy="174634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16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3996107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838200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rgbClr val="FFC000"/>
                </a:solidFill>
              </a:rPr>
              <a:t>HTML </a:t>
            </a:r>
            <a:r>
              <a:rPr lang="en-US" sz="4400" dirty="0" smtClean="0">
                <a:solidFill>
                  <a:srgbClr val="FFC000"/>
                </a:solidFill>
              </a:rPr>
              <a:t>Lists</a:t>
            </a:r>
            <a:endParaRPr lang="bg-B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845629"/>
          </a:xfrm>
        </p:spPr>
        <p:txBody>
          <a:bodyPr>
            <a:normAutofit fontScale="85000" lnSpcReduction="20000"/>
          </a:bodyPr>
          <a:lstStyle/>
          <a:p>
            <a:pPr marL="714375" lvl="1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HTML </a:t>
            </a:r>
            <a:r>
              <a:rPr lang="en-US" sz="2600" dirty="0" smtClean="0">
                <a:solidFill>
                  <a:schemeClr val="tx2"/>
                </a:solidFill>
              </a:rPr>
              <a:t>Unordered Lists</a:t>
            </a:r>
          </a:p>
          <a:p>
            <a:pPr marL="1114425" lvl="2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00B0F0"/>
                </a:solidFill>
              </a:rPr>
              <a:t>Html </a:t>
            </a:r>
            <a:r>
              <a:rPr lang="en-US" sz="1800" dirty="0">
                <a:solidFill>
                  <a:srgbClr val="00B0F0"/>
                </a:solidFill>
              </a:rPr>
              <a:t>&lt;</a:t>
            </a:r>
            <a:r>
              <a:rPr lang="en-US" sz="1800" dirty="0" err="1">
                <a:solidFill>
                  <a:srgbClr val="00B0F0"/>
                </a:solidFill>
              </a:rPr>
              <a:t>ul</a:t>
            </a:r>
            <a:r>
              <a:rPr lang="en-US" sz="1800" dirty="0" smtClean="0">
                <a:solidFill>
                  <a:srgbClr val="00B0F0"/>
                </a:solidFill>
              </a:rPr>
              <a:t>&gt;, </a:t>
            </a:r>
            <a:r>
              <a:rPr lang="en-US" sz="1800" dirty="0">
                <a:solidFill>
                  <a:srgbClr val="00B0F0"/>
                </a:solidFill>
              </a:rPr>
              <a:t>&lt;li</a:t>
            </a:r>
            <a:r>
              <a:rPr lang="en-US" sz="1800" dirty="0" smtClean="0">
                <a:solidFill>
                  <a:srgbClr val="00B0F0"/>
                </a:solidFill>
              </a:rPr>
              <a:t>&gt;;</a:t>
            </a:r>
            <a:endParaRPr lang="en-US" sz="1800" dirty="0" smtClean="0">
              <a:solidFill>
                <a:srgbClr val="00B0F0"/>
              </a:solidFill>
            </a:endParaRPr>
          </a:p>
          <a:p>
            <a:pPr marL="1114425" lvl="2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CSS </a:t>
            </a:r>
            <a:r>
              <a:rPr lang="en-US" sz="1800" dirty="0" smtClean="0">
                <a:solidFill>
                  <a:srgbClr val="00B0F0"/>
                </a:solidFill>
              </a:rPr>
              <a:t>- </a:t>
            </a:r>
            <a:r>
              <a:rPr lang="en-US" sz="1800" dirty="0" smtClean="0">
                <a:solidFill>
                  <a:srgbClr val="00B0F0"/>
                </a:solidFill>
              </a:rPr>
              <a:t>list-style-type;</a:t>
            </a:r>
          </a:p>
          <a:p>
            <a:pPr marL="1114425" lvl="2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00B0F0"/>
                </a:solidFill>
              </a:rPr>
              <a:t>Example.</a:t>
            </a:r>
            <a:endParaRPr lang="en-US" sz="1800" dirty="0" smtClean="0">
              <a:solidFill>
                <a:srgbClr val="00B0F0"/>
              </a:solidFill>
            </a:endParaRPr>
          </a:p>
          <a:p>
            <a:pPr marL="714375" lvl="1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HTML Ordered Lists</a:t>
            </a:r>
          </a:p>
          <a:p>
            <a:pPr marL="1114425" lvl="2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Html </a:t>
            </a:r>
            <a:r>
              <a:rPr lang="en-US" sz="1800" dirty="0" smtClean="0">
                <a:solidFill>
                  <a:srgbClr val="00B0F0"/>
                </a:solidFill>
              </a:rPr>
              <a:t>&lt;</a:t>
            </a:r>
            <a:r>
              <a:rPr lang="en-US" sz="1800" dirty="0" err="1" smtClean="0">
                <a:solidFill>
                  <a:srgbClr val="00B0F0"/>
                </a:solidFill>
              </a:rPr>
              <a:t>ol</a:t>
            </a:r>
            <a:r>
              <a:rPr lang="en-US" sz="1800" dirty="0">
                <a:solidFill>
                  <a:srgbClr val="00B0F0"/>
                </a:solidFill>
              </a:rPr>
              <a:t>&gt;, &lt;li</a:t>
            </a:r>
            <a:r>
              <a:rPr lang="en-US" sz="1800" dirty="0" smtClean="0">
                <a:solidFill>
                  <a:srgbClr val="00B0F0"/>
                </a:solidFill>
              </a:rPr>
              <a:t>&gt;;</a:t>
            </a:r>
            <a:endParaRPr lang="en-US" sz="1800" dirty="0">
              <a:solidFill>
                <a:srgbClr val="00B0F0"/>
              </a:solidFill>
            </a:endParaRPr>
          </a:p>
          <a:p>
            <a:pPr marL="1114425" lvl="2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CSS - </a:t>
            </a:r>
            <a:r>
              <a:rPr lang="en-US" sz="1800" dirty="0" smtClean="0">
                <a:solidFill>
                  <a:srgbClr val="00B0F0"/>
                </a:solidFill>
              </a:rPr>
              <a:t>type;</a:t>
            </a:r>
          </a:p>
          <a:p>
            <a:pPr marL="1114425" lvl="2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00B0F0"/>
                </a:solidFill>
              </a:rPr>
              <a:t>Example.</a:t>
            </a:r>
            <a:endParaRPr lang="en-US" sz="1800" dirty="0">
              <a:solidFill>
                <a:srgbClr val="00B0F0"/>
              </a:solidFill>
            </a:endParaRPr>
          </a:p>
          <a:p>
            <a:pPr marL="1114425" lvl="2">
              <a:buFont typeface="Courier New" panose="02070309020205020404" pitchFamily="49" charset="0"/>
              <a:buChar char="o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714375" lvl="2" indent="-28575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HTML </a:t>
            </a:r>
            <a:r>
              <a:rPr lang="en-US" sz="2600" dirty="0">
                <a:solidFill>
                  <a:schemeClr val="tx2"/>
                </a:solidFill>
              </a:rPr>
              <a:t>Description </a:t>
            </a:r>
            <a:r>
              <a:rPr lang="en-US" sz="2600" dirty="0" smtClean="0">
                <a:solidFill>
                  <a:schemeClr val="tx2"/>
                </a:solidFill>
              </a:rPr>
              <a:t>Lists</a:t>
            </a:r>
          </a:p>
          <a:p>
            <a:pPr marL="1171575" lvl="3" indent="-285750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00B0F0"/>
                </a:solidFill>
              </a:rPr>
              <a:t>&lt;dl&gt;, &lt;</a:t>
            </a:r>
            <a:r>
              <a:rPr lang="en-US" sz="1800" dirty="0" err="1" smtClean="0">
                <a:solidFill>
                  <a:srgbClr val="00B0F0"/>
                </a:solidFill>
              </a:rPr>
              <a:t>dt</a:t>
            </a:r>
            <a:r>
              <a:rPr lang="en-US" sz="1800" dirty="0" smtClean="0">
                <a:solidFill>
                  <a:srgbClr val="00B0F0"/>
                </a:solidFill>
              </a:rPr>
              <a:t>&gt;, &lt;</a:t>
            </a:r>
            <a:r>
              <a:rPr lang="en-US" sz="1800" dirty="0" err="1" smtClean="0">
                <a:solidFill>
                  <a:srgbClr val="00B0F0"/>
                </a:solidFill>
              </a:rPr>
              <a:t>dd</a:t>
            </a:r>
            <a:r>
              <a:rPr lang="en-US" sz="1800" dirty="0" smtClean="0">
                <a:solidFill>
                  <a:srgbClr val="00B0F0"/>
                </a:solidFill>
              </a:rPr>
              <a:t>&gt;;</a:t>
            </a:r>
          </a:p>
          <a:p>
            <a:pPr marL="1171575" lvl="3" indent="-285750"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rgbClr val="00B0F0"/>
                </a:solidFill>
              </a:rPr>
              <a:t>Example.</a:t>
            </a:r>
            <a:endParaRPr lang="en-US" sz="1800" dirty="0">
              <a:solidFill>
                <a:schemeClr val="tx2"/>
              </a:solidFill>
            </a:endParaRPr>
          </a:p>
          <a:p>
            <a:pPr marL="714375" lvl="2" indent="-28575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Nested lists</a:t>
            </a:r>
          </a:p>
          <a:p>
            <a:pPr marL="714375" lvl="1"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2"/>
                </a:solidFill>
                <a:hlinkClick r:id="rId3"/>
              </a:rPr>
              <a:t>https://www.w3schools.com/html/html_lists.asp</a:t>
            </a:r>
            <a:endParaRPr lang="en-US" sz="2600" dirty="0">
              <a:solidFill>
                <a:schemeClr val="tx2"/>
              </a:solidFill>
            </a:endParaRPr>
          </a:p>
          <a:p>
            <a:pPr marL="914400" lvl="2" indent="0"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</a:t>
            </a:r>
          </a:p>
          <a:p>
            <a:pPr lvl="1"/>
            <a:endParaRPr lang="en-US" sz="2800" dirty="0"/>
          </a:p>
          <a:p>
            <a:endParaRPr lang="bg-BG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5334">
            <a:off x="6836408" y="629746"/>
            <a:ext cx="1414786" cy="1414786"/>
          </a:xfrm>
          <a:prstGeom prst="rect">
            <a:avLst/>
          </a:prstGeom>
        </p:spPr>
      </p:pic>
      <p:pic>
        <p:nvPicPr>
          <p:cNvPr id="4098" name="Picture 2" descr="Charlotte's Web Spelling Lis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8596">
            <a:off x="5467707" y="3176706"/>
            <a:ext cx="2730594" cy="210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17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1455880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662" y="225132"/>
            <a:ext cx="7772400" cy="890855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HTML type of Elements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407037"/>
            <a:ext cx="9144000" cy="5450963"/>
          </a:xfrm>
        </p:spPr>
        <p:txBody>
          <a:bodyPr>
            <a:normAutofit fontScale="92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CSS display property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Block-level </a:t>
            </a:r>
            <a:r>
              <a:rPr lang="en-US" sz="2400" dirty="0" smtClean="0">
                <a:solidFill>
                  <a:srgbClr val="FFC000"/>
                </a:solidFill>
              </a:rPr>
              <a:t>Elements, display: block</a:t>
            </a:r>
            <a:endParaRPr lang="en-US" sz="2400" dirty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B0F0"/>
                </a:solidFill>
              </a:rPr>
              <a:t>&lt;main&gt;, &lt;section&gt;, &lt;div</a:t>
            </a:r>
            <a:r>
              <a:rPr lang="pt-BR" sz="1800" dirty="0">
                <a:solidFill>
                  <a:srgbClr val="00B0F0"/>
                </a:solidFill>
              </a:rPr>
              <a:t>&gt;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pt-BR" sz="1800" dirty="0">
                <a:solidFill>
                  <a:srgbClr val="00B0F0"/>
                </a:solidFill>
              </a:rPr>
              <a:t>&lt;h1&gt; - &lt;h6&gt;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pt-BR" sz="1800" dirty="0">
                <a:solidFill>
                  <a:srgbClr val="00B0F0"/>
                </a:solidFill>
              </a:rPr>
              <a:t>&lt;p&gt;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pt-BR" sz="1800" dirty="0">
                <a:solidFill>
                  <a:srgbClr val="00B0F0"/>
                </a:solidFill>
              </a:rPr>
              <a:t>&lt;form</a:t>
            </a:r>
            <a:r>
              <a:rPr lang="pt-BR" sz="1800" dirty="0" smtClean="0">
                <a:solidFill>
                  <a:srgbClr val="00B0F0"/>
                </a:solidFill>
              </a:rPr>
              <a:t>&gt;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 </a:t>
            </a:r>
            <a:r>
              <a:rPr lang="en-US" dirty="0" smtClean="0"/>
              <a:t> 	is </a:t>
            </a:r>
            <a:r>
              <a:rPr lang="en-US" dirty="0"/>
              <a:t>often used as a container for other HTML </a:t>
            </a:r>
            <a:r>
              <a:rPr lang="en-US" dirty="0" smtClean="0"/>
              <a:t>elements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Inline Elements, display: inline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&lt;span&gt;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&lt;a&gt;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B0F0"/>
                </a:solidFill>
              </a:rPr>
              <a:t>&lt;</a:t>
            </a:r>
            <a:r>
              <a:rPr lang="en-US" sz="1800" dirty="0" err="1">
                <a:solidFill>
                  <a:srgbClr val="00B0F0"/>
                </a:solidFill>
              </a:rPr>
              <a:t>img</a:t>
            </a:r>
            <a:r>
              <a:rPr lang="en-US" sz="1800" dirty="0">
                <a:solidFill>
                  <a:srgbClr val="00B0F0"/>
                </a:solidFill>
              </a:rPr>
              <a:t>&gt;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is often used as a container for some </a:t>
            </a:r>
            <a:r>
              <a:rPr lang="en-US" dirty="0" smtClean="0"/>
              <a:t>text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FFC000"/>
                </a:solidFill>
              </a:rPr>
              <a:t>Lists of block level and inline element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FFC000"/>
                </a:solidFill>
              </a:rPr>
              <a:t>https://www.w3schools.com/html/html_blocks.asp</a:t>
            </a:r>
            <a:endParaRPr lang="en-US" sz="1500" dirty="0" smtClean="0">
              <a:solidFill>
                <a:srgbClr val="FFC000"/>
              </a:solidFill>
            </a:endParaRPr>
          </a:p>
          <a:p>
            <a:pPr marL="457200" lvl="1" indent="0">
              <a:buNone/>
            </a:pPr>
            <a:r>
              <a:rPr lang="en-US" dirty="0"/>
              <a:t>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2187">
            <a:off x="7096502" y="485297"/>
            <a:ext cx="1159027" cy="1084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6872">
            <a:off x="6050966" y="4768634"/>
            <a:ext cx="2118360" cy="1386840"/>
          </a:xfrm>
          <a:prstGeom prst="rect">
            <a:avLst/>
          </a:prstGeom>
        </p:spPr>
      </p:pic>
      <p:pic>
        <p:nvPicPr>
          <p:cNvPr id="5122" name="Picture 2" descr="Резултат с изображение за web list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471" y="2158741"/>
            <a:ext cx="31813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18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423122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083129"/>
            <a:ext cx="7924800" cy="4114800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6600" dirty="0" smtClean="0"/>
              <a:t>QUESTIONS</a:t>
            </a:r>
            <a:r>
              <a:rPr lang="bg-BG" sz="6600" dirty="0" smtClean="0"/>
              <a:t>?</a:t>
            </a:r>
            <a:endParaRPr lang="bg-BG" sz="6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962400"/>
            <a:ext cx="3386667" cy="1524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19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224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924800" cy="1143000"/>
          </a:xfrm>
        </p:spPr>
        <p:txBody>
          <a:bodyPr/>
          <a:lstStyle/>
          <a:p>
            <a:pPr algn="ctr" fontAlgn="base"/>
            <a:r>
              <a:rPr lang="en-US" sz="4800" b="1" dirty="0" smtClean="0">
                <a:solidFill>
                  <a:schemeClr val="tx2"/>
                </a:solidFill>
              </a:rPr>
              <a:t>Table of Contents</a:t>
            </a:r>
            <a:endParaRPr lang="en-US" sz="4800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lvl="1"/>
            <a:endParaRPr lang="en-US" sz="3200" dirty="0" smtClean="0">
              <a:solidFill>
                <a:srgbClr val="FFC000"/>
              </a:solidFill>
            </a:endParaRPr>
          </a:p>
          <a:p>
            <a:endParaRPr lang="bg-BG" dirty="0"/>
          </a:p>
        </p:txBody>
      </p:sp>
      <p:sp>
        <p:nvSpPr>
          <p:cNvPr id="6" name="Rectangle 5"/>
          <p:cNvSpPr/>
          <p:nvPr/>
        </p:nvSpPr>
        <p:spPr>
          <a:xfrm>
            <a:off x="-9144" y="1146048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HTML </a:t>
            </a:r>
            <a:r>
              <a:rPr lang="en-US" sz="2400" dirty="0" smtClean="0"/>
              <a:t>Introduction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HTML </a:t>
            </a:r>
            <a:r>
              <a:rPr lang="en-US" sz="2400" dirty="0" smtClean="0"/>
              <a:t>Elements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HTML Document </a:t>
            </a:r>
            <a:r>
              <a:rPr lang="en-US" sz="2400" dirty="0" smtClean="0"/>
              <a:t>Structure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The HTML DOM (Document Object Model</a:t>
            </a:r>
            <a:r>
              <a:rPr lang="en-US" sz="2400" dirty="0" smtClean="0"/>
              <a:t>)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 smtClean="0"/>
              <a:t>META DATA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 smtClean="0"/>
              <a:t>Browsers </a:t>
            </a:r>
            <a:r>
              <a:rPr lang="en-US" sz="2400" dirty="0"/>
              <a:t>and </a:t>
            </a:r>
            <a:r>
              <a:rPr lang="en-US" sz="2400" dirty="0" smtClean="0"/>
              <a:t>Tools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Development </a:t>
            </a:r>
            <a:r>
              <a:rPr lang="en-US" sz="2400" dirty="0" smtClean="0"/>
              <a:t>Tools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HTML Document </a:t>
            </a:r>
            <a:r>
              <a:rPr lang="en-US" sz="2400" dirty="0" smtClean="0"/>
              <a:t>Structure. </a:t>
            </a:r>
            <a:r>
              <a:rPr lang="en-US" sz="2400" dirty="0"/>
              <a:t>Basic </a:t>
            </a:r>
            <a:r>
              <a:rPr lang="en-US" sz="2400" dirty="0" smtClean="0"/>
              <a:t>Tags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 smtClean="0"/>
              <a:t>Text </a:t>
            </a:r>
            <a:r>
              <a:rPr lang="en-US" sz="2400" dirty="0"/>
              <a:t>Formatting </a:t>
            </a:r>
            <a:r>
              <a:rPr lang="en-US" sz="2400" dirty="0" smtClean="0"/>
              <a:t>tag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HYPERLINKS 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IMAGES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TABLES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LISTS</a:t>
            </a:r>
          </a:p>
          <a:p>
            <a:pPr marL="1485900" lvl="2" indent="-571500">
              <a:buFont typeface="Wingdings" panose="05000000000000000000" pitchFamily="2" charset="2"/>
              <a:buChar char="q"/>
            </a:pPr>
            <a:r>
              <a:rPr lang="en-US" sz="2400" dirty="0"/>
              <a:t>HTML TYPE OF ELEMENTS</a:t>
            </a:r>
            <a:endParaRPr lang="bg-BG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131" y="4629642"/>
            <a:ext cx="3895725" cy="200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99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924800" cy="11430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HTML Introduction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HTML </a:t>
            </a:r>
            <a:r>
              <a:rPr lang="en-US" sz="2000" dirty="0" smtClean="0">
                <a:solidFill>
                  <a:srgbClr val="00B0F0"/>
                </a:solidFill>
              </a:rPr>
              <a:t>stands</a:t>
            </a:r>
            <a:r>
              <a:rPr lang="en-US" sz="2000" dirty="0" smtClean="0"/>
              <a:t> for </a:t>
            </a:r>
            <a:r>
              <a:rPr lang="en-US" sz="2000" dirty="0" smtClean="0">
                <a:solidFill>
                  <a:srgbClr val="FFC000"/>
                </a:solidFill>
              </a:rPr>
              <a:t>Hyper Text Markup Language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HTML describes the </a:t>
            </a:r>
            <a:r>
              <a:rPr lang="en-US" sz="2000" dirty="0" smtClean="0">
                <a:solidFill>
                  <a:srgbClr val="FFC000"/>
                </a:solidFill>
              </a:rPr>
              <a:t>structure of Web pages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HTML documents </a:t>
            </a:r>
            <a:r>
              <a:rPr lang="en-US" sz="2000" dirty="0" smtClean="0">
                <a:solidFill>
                  <a:srgbClr val="00B0F0"/>
                </a:solidFill>
              </a:rPr>
              <a:t>contain</a:t>
            </a:r>
            <a:r>
              <a:rPr lang="en-US" sz="2000" dirty="0" smtClean="0"/>
              <a:t> HTML </a:t>
            </a:r>
            <a:r>
              <a:rPr lang="en-US" sz="2000" dirty="0" smtClean="0">
                <a:solidFill>
                  <a:srgbClr val="FFC000"/>
                </a:solidFill>
              </a:rPr>
              <a:t>tags</a:t>
            </a:r>
            <a:r>
              <a:rPr lang="en-US" sz="2000" dirty="0" smtClean="0"/>
              <a:t> and plain </a:t>
            </a:r>
            <a:r>
              <a:rPr lang="en-US" sz="2000" dirty="0" smtClean="0">
                <a:solidFill>
                  <a:srgbClr val="FFC000"/>
                </a:solidFill>
              </a:rPr>
              <a:t>text, images, audio, video, animation, hyperlinks and so 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HTML </a:t>
            </a:r>
            <a:r>
              <a:rPr lang="en-US" sz="2000" dirty="0" smtClean="0">
                <a:solidFill>
                  <a:srgbClr val="00B0F0"/>
                </a:solidFill>
              </a:rPr>
              <a:t>document: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DTD</a:t>
            </a:r>
            <a:r>
              <a:rPr lang="en-US" sz="2000" dirty="0" smtClean="0">
                <a:solidFill>
                  <a:srgbClr val="FFC000"/>
                </a:solidFill>
              </a:rPr>
              <a:t> (document type definition) </a:t>
            </a:r>
            <a:r>
              <a:rPr lang="en-US" sz="1400" dirty="0" smtClean="0">
                <a:solidFill>
                  <a:srgbClr val="FFC000"/>
                </a:solidFill>
              </a:rPr>
              <a:t>-</a:t>
            </a:r>
            <a:r>
              <a:rPr lang="en-US" sz="1400" dirty="0" smtClean="0">
                <a:solidFill>
                  <a:srgbClr val="FFC000"/>
                </a:solidFill>
                <a:hlinkClick r:id="rId3"/>
              </a:rPr>
              <a:t> https://www.w3schools.com/tags/tag_doctype.asp</a:t>
            </a:r>
            <a:endParaRPr lang="en-US" sz="1400" dirty="0" smtClean="0">
              <a:solidFill>
                <a:srgbClr val="FFC0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cap="all" dirty="0">
                <a:solidFill>
                  <a:srgbClr val="92D050"/>
                </a:solidFill>
              </a:rPr>
              <a:t>HTML</a:t>
            </a:r>
            <a:r>
              <a:rPr lang="en-US" sz="2000" cap="all" dirty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versions, </a:t>
            </a:r>
            <a:r>
              <a:rPr lang="en-US" sz="2000" dirty="0" smtClean="0">
                <a:solidFill>
                  <a:srgbClr val="92D050"/>
                </a:solidFill>
              </a:rPr>
              <a:t>HTML</a:t>
            </a:r>
            <a:r>
              <a:rPr lang="en-US" sz="2000" dirty="0" smtClean="0">
                <a:solidFill>
                  <a:srgbClr val="00B0F0"/>
                </a:solidFill>
              </a:rPr>
              <a:t> specification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 smtClean="0"/>
              <a:t>and</a:t>
            </a:r>
            <a:r>
              <a:rPr lang="en-US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>
                <a:solidFill>
                  <a:srgbClr val="00B0F0"/>
                </a:solidFill>
              </a:rPr>
              <a:t>current </a:t>
            </a:r>
            <a:r>
              <a:rPr lang="en-US" sz="2000" dirty="0" smtClean="0">
                <a:solidFill>
                  <a:srgbClr val="00B0F0"/>
                </a:solidFill>
              </a:rPr>
              <a:t>status</a:t>
            </a:r>
            <a:endParaRPr lang="bg-BG" sz="2000" cap="all" dirty="0" smtClean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</a:rPr>
              <a:t>W3C, </a:t>
            </a:r>
            <a:r>
              <a:rPr lang="en-US" sz="1800" dirty="0" smtClean="0">
                <a:solidFill>
                  <a:srgbClr val="FFFF00"/>
                </a:solidFill>
              </a:rPr>
              <a:t>Official HTML </a:t>
            </a:r>
            <a:r>
              <a:rPr lang="en-US" sz="1800" dirty="0" smtClean="0">
                <a:solidFill>
                  <a:srgbClr val="00B0F0"/>
                </a:solidFill>
              </a:rPr>
              <a:t>5x</a:t>
            </a:r>
            <a:r>
              <a:rPr lang="bg-BG" sz="1800" dirty="0" smtClean="0">
                <a:solidFill>
                  <a:srgbClr val="00B0F0"/>
                </a:solidFill>
              </a:rPr>
              <a:t>, </a:t>
            </a:r>
            <a:r>
              <a:rPr lang="en-US" sz="1800" dirty="0">
                <a:solidFill>
                  <a:srgbClr val="00B0F0"/>
                </a:solidFill>
              </a:rPr>
              <a:t>specification - </a:t>
            </a:r>
            <a:r>
              <a:rPr lang="en-US" sz="1600" dirty="0">
                <a:solidFill>
                  <a:srgbClr val="00B0F0"/>
                </a:solidFill>
                <a:hlinkClick r:id="rId4"/>
              </a:rPr>
              <a:t>https://</a:t>
            </a:r>
            <a:r>
              <a:rPr lang="en-US" sz="1600" dirty="0" smtClean="0">
                <a:solidFill>
                  <a:srgbClr val="00B0F0"/>
                </a:solidFill>
                <a:hlinkClick r:id="rId4"/>
              </a:rPr>
              <a:t>www.w3.org/TR/html52/</a:t>
            </a:r>
            <a:r>
              <a:rPr lang="en-US" sz="1600" dirty="0">
                <a:solidFill>
                  <a:srgbClr val="00B0F0"/>
                </a:solidFill>
              </a:rPr>
              <a:t>, </a:t>
            </a:r>
            <a:r>
              <a:rPr lang="en-US" sz="1600" dirty="0">
                <a:solidFill>
                  <a:srgbClr val="00B0F0"/>
                </a:solidFill>
                <a:hlinkClick r:id="rId5"/>
              </a:rPr>
              <a:t>https://www.w3.org/TR/html53</a:t>
            </a:r>
            <a:r>
              <a:rPr lang="en-US" sz="1600" dirty="0" smtClean="0">
                <a:solidFill>
                  <a:srgbClr val="00B0F0"/>
                </a:solidFill>
                <a:hlinkClick r:id="rId5"/>
              </a:rPr>
              <a:t>/</a:t>
            </a:r>
            <a:r>
              <a:rPr lang="en-US" sz="1600" dirty="0" smtClean="0">
                <a:solidFill>
                  <a:srgbClr val="00B0F0"/>
                </a:solidFill>
              </a:rPr>
              <a:t>, </a:t>
            </a:r>
            <a:r>
              <a:rPr lang="en-US" sz="1600" dirty="0">
                <a:solidFill>
                  <a:srgbClr val="00B0F0"/>
                </a:solidFill>
                <a:hlinkClick r:id="rId6"/>
              </a:rPr>
              <a:t>https://</a:t>
            </a:r>
            <a:r>
              <a:rPr lang="en-US" sz="1600" dirty="0" smtClean="0">
                <a:solidFill>
                  <a:srgbClr val="00B0F0"/>
                </a:solidFill>
                <a:hlinkClick r:id="rId6"/>
              </a:rPr>
              <a:t>www.w3.org/standards/techs/html#w3c_all</a:t>
            </a:r>
            <a:endParaRPr lang="en-US" sz="1600" dirty="0" smtClean="0">
              <a:solidFill>
                <a:srgbClr val="00B0F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Web Hypertext Application Technology </a:t>
            </a:r>
            <a:r>
              <a:rPr lang="en-US" dirty="0" smtClean="0"/>
              <a:t>Working Group (WHATWG), </a:t>
            </a:r>
            <a:r>
              <a:rPr lang="en-US" dirty="0" smtClean="0">
                <a:solidFill>
                  <a:srgbClr val="FFFF00"/>
                </a:solidFill>
              </a:rPr>
              <a:t>Living </a:t>
            </a:r>
            <a:r>
              <a:rPr lang="en-US" dirty="0">
                <a:solidFill>
                  <a:srgbClr val="FFFF00"/>
                </a:solidFill>
              </a:rPr>
              <a:t>Standard </a:t>
            </a:r>
            <a:r>
              <a:rPr lang="bg-BG" dirty="0" smtClean="0"/>
              <a:t>-. </a:t>
            </a:r>
            <a:r>
              <a:rPr lang="en-US" dirty="0" smtClean="0"/>
              <a:t>Supported from corporation Apple</a:t>
            </a:r>
            <a:r>
              <a:rPr lang="bg-BG" dirty="0" smtClean="0"/>
              <a:t>,</a:t>
            </a:r>
            <a:r>
              <a:rPr lang="bg-BG" dirty="0"/>
              <a:t> </a:t>
            </a:r>
            <a:r>
              <a:rPr lang="en-US" dirty="0"/>
              <a:t>Mozilla </a:t>
            </a:r>
            <a:r>
              <a:rPr lang="en-US" dirty="0" smtClean="0"/>
              <a:t>and</a:t>
            </a:r>
            <a:r>
              <a:rPr lang="bg-BG" dirty="0"/>
              <a:t> </a:t>
            </a:r>
            <a:r>
              <a:rPr lang="en-US" dirty="0" smtClean="0"/>
              <a:t>Opera</a:t>
            </a:r>
            <a:r>
              <a:rPr lang="bg-BG" dirty="0" smtClean="0"/>
              <a:t>, </a:t>
            </a:r>
            <a:r>
              <a:rPr lang="en-US" sz="1400" dirty="0">
                <a:hlinkClick r:id="rId7"/>
              </a:rPr>
              <a:t>https://html.spec.whatwg.org/multipage</a:t>
            </a:r>
            <a:r>
              <a:rPr lang="en-US" sz="1400" dirty="0" smtClean="0">
                <a:hlinkClick r:id="rId7"/>
              </a:rPr>
              <a:t>/</a:t>
            </a:r>
            <a:endParaRPr lang="bg-BG" sz="1400" dirty="0" smtClean="0">
              <a:solidFill>
                <a:srgbClr val="FFC000"/>
              </a:solidFill>
              <a:hlinkClick r:id="rId6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Memorandum</a:t>
            </a:r>
            <a:r>
              <a:rPr lang="en-US" dirty="0" smtClean="0"/>
              <a:t> </a:t>
            </a:r>
            <a:r>
              <a:rPr lang="en-US" dirty="0"/>
              <a:t>of Understanding Between W3C and WHATWG - </a:t>
            </a:r>
            <a:r>
              <a:rPr lang="en-US" sz="1400" dirty="0">
                <a:hlinkClick r:id="rId8"/>
              </a:rPr>
              <a:t>https://</a:t>
            </a:r>
            <a:r>
              <a:rPr lang="en-US" sz="1400" dirty="0" smtClean="0">
                <a:hlinkClick r:id="rId8"/>
              </a:rPr>
              <a:t>www.w3.org/2019/04/WHATWG-W3C-MOU.html</a:t>
            </a: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en-US" b="1" dirty="0"/>
          </a:p>
          <a:p>
            <a:pPr lvl="1">
              <a:buFont typeface="Wingdings" panose="05000000000000000000" pitchFamily="2" charset="2"/>
              <a:buChar char="Ø"/>
            </a:pPr>
            <a:endParaRPr lang="bg-BG" sz="1400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rgbClr val="FFC000"/>
              </a:solidFill>
            </a:endParaRPr>
          </a:p>
          <a:p>
            <a:pPr lvl="1"/>
            <a:endParaRPr lang="en-US" sz="3200" dirty="0" smtClean="0">
              <a:solidFill>
                <a:srgbClr val="FFC000"/>
              </a:solidFill>
            </a:endParaRPr>
          </a:p>
          <a:p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69164"/>
            <a:ext cx="2095500" cy="1394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737" y="3048000"/>
            <a:ext cx="1590263" cy="13668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6" y="381000"/>
            <a:ext cx="850719" cy="85071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5642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19237"/>
            <a:ext cx="7924800" cy="800662"/>
          </a:xfrm>
        </p:spPr>
        <p:txBody>
          <a:bodyPr/>
          <a:lstStyle/>
          <a:p>
            <a:r>
              <a:rPr lang="en-US" sz="4000" dirty="0">
                <a:solidFill>
                  <a:srgbClr val="FFC000"/>
                </a:solidFill>
              </a:rPr>
              <a:t>HTML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75374"/>
            <a:ext cx="9144000" cy="5582625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lvl="2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650" y="1032091"/>
            <a:ext cx="63627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5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3573"/>
            <a:ext cx="7924800" cy="621201"/>
          </a:xfrm>
        </p:spPr>
        <p:txBody>
          <a:bodyPr/>
          <a:lstStyle/>
          <a:p>
            <a:r>
              <a:rPr lang="en-US" sz="3600" dirty="0" smtClean="0">
                <a:solidFill>
                  <a:srgbClr val="FFC000"/>
                </a:solidFill>
              </a:rPr>
              <a:t>HTML</a:t>
            </a:r>
            <a:r>
              <a:rPr lang="en-US" sz="4200" dirty="0" smtClean="0">
                <a:solidFill>
                  <a:srgbClr val="FFC000"/>
                </a:solidFill>
              </a:rPr>
              <a:t> </a:t>
            </a:r>
            <a:r>
              <a:rPr lang="en-US" sz="3600" dirty="0" smtClean="0">
                <a:solidFill>
                  <a:srgbClr val="FFC000"/>
                </a:solidFill>
              </a:rPr>
              <a:t>Elements</a:t>
            </a: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75374"/>
            <a:ext cx="9144000" cy="5582625"/>
          </a:xfrm>
        </p:spPr>
        <p:txBody>
          <a:bodyPr>
            <a:normAutofit fontScale="92500" lnSpcReduction="10000"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FF00"/>
                </a:solidFill>
              </a:rPr>
              <a:t>HTML tag syntax</a:t>
            </a:r>
            <a:endParaRPr lang="bg-BG" sz="2800" dirty="0" smtClean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 smtClean="0">
                <a:solidFill>
                  <a:srgbClr val="FFFF00"/>
                </a:solidFill>
              </a:rPr>
              <a:t>&lt;start tag name&gt; </a:t>
            </a:r>
            <a:r>
              <a:rPr lang="en-US" sz="1900" dirty="0" smtClean="0">
                <a:solidFill>
                  <a:srgbClr val="00B0F0"/>
                </a:solidFill>
              </a:rPr>
              <a:t>Content ...</a:t>
            </a:r>
            <a:r>
              <a:rPr lang="en-US" sz="1900" dirty="0" smtClean="0"/>
              <a:t> </a:t>
            </a:r>
            <a:r>
              <a:rPr lang="en-US" sz="1900" dirty="0" smtClean="0">
                <a:solidFill>
                  <a:srgbClr val="FFFF00"/>
                </a:solidFill>
              </a:rPr>
              <a:t>&lt;/end tag name&gt;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/>
              <a:t>HTML </a:t>
            </a:r>
            <a:r>
              <a:rPr lang="en-US" sz="1900" dirty="0">
                <a:solidFill>
                  <a:srgbClr val="00B0F0"/>
                </a:solidFill>
              </a:rPr>
              <a:t>empty element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 smtClean="0">
                <a:solidFill>
                  <a:schemeClr val="tx2"/>
                </a:solidFill>
              </a:rPr>
              <a:t>HTML tag Reference - </a:t>
            </a:r>
            <a:r>
              <a:rPr lang="en-US" sz="1900" dirty="0" smtClean="0">
                <a:hlinkClick r:id="rId3"/>
              </a:rPr>
              <a:t>https://www.w3schools.com/tags/default.asp</a:t>
            </a:r>
            <a:r>
              <a:rPr lang="bg-BG" sz="1900" dirty="0" smtClean="0">
                <a:solidFill>
                  <a:srgbClr val="FFC000"/>
                </a:solidFill>
              </a:rPr>
              <a:t> </a:t>
            </a:r>
            <a:endParaRPr lang="en-US" sz="1900" dirty="0" smtClean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 smtClean="0">
                <a:solidFill>
                  <a:srgbClr val="00B0F0"/>
                </a:solidFill>
              </a:rPr>
              <a:t>Nested</a:t>
            </a:r>
            <a:r>
              <a:rPr lang="en-US" sz="1900" dirty="0" smtClean="0"/>
              <a:t> HTML Elements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900" dirty="0" smtClean="0"/>
              <a:t>HTML </a:t>
            </a:r>
            <a:r>
              <a:rPr lang="en-US" sz="1900" dirty="0" smtClean="0">
                <a:solidFill>
                  <a:srgbClr val="00B0F0"/>
                </a:solidFill>
              </a:rPr>
              <a:t>Attributes</a:t>
            </a:r>
            <a:endParaRPr lang="bg-BG" sz="1900" dirty="0" smtClean="0">
              <a:solidFill>
                <a:srgbClr val="00B0F0"/>
              </a:solidFill>
            </a:endParaRP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/>
              <a:t>Attributes provide </a:t>
            </a:r>
            <a:r>
              <a:rPr lang="en-US" dirty="0" smtClean="0">
                <a:solidFill>
                  <a:srgbClr val="00B0F0"/>
                </a:solidFill>
              </a:rPr>
              <a:t>additional information</a:t>
            </a:r>
            <a:r>
              <a:rPr lang="en-US" dirty="0" smtClean="0"/>
              <a:t> about an element</a:t>
            </a:r>
            <a:endParaRPr lang="bg-BG" dirty="0" smtClean="0"/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/>
              <a:t>Usually come in </a:t>
            </a:r>
            <a:r>
              <a:rPr lang="en-US" dirty="0" smtClean="0">
                <a:solidFill>
                  <a:srgbClr val="00B0F0"/>
                </a:solidFill>
              </a:rPr>
              <a:t>name/value</a:t>
            </a:r>
            <a:r>
              <a:rPr lang="en-US" dirty="0" smtClean="0"/>
              <a:t> pairs like: </a:t>
            </a:r>
            <a:r>
              <a:rPr lang="en-US" dirty="0" smtClean="0">
                <a:solidFill>
                  <a:srgbClr val="00B0F0"/>
                </a:solidFill>
              </a:rPr>
              <a:t>name="value"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B0F0"/>
                </a:solidFill>
              </a:rPr>
              <a:t>HTML Global Attributes</a:t>
            </a:r>
          </a:p>
          <a:p>
            <a:pPr lvl="4">
              <a:buFont typeface="Wingdings" panose="05000000000000000000" pitchFamily="2" charset="2"/>
              <a:buChar char="Ø"/>
            </a:pPr>
            <a:r>
              <a:rPr lang="en-US" dirty="0" smtClean="0"/>
              <a:t>The global attributes below can be used on any HTML element</a:t>
            </a:r>
          </a:p>
          <a:p>
            <a:pPr lvl="4">
              <a:buFont typeface="Wingdings" panose="05000000000000000000" pitchFamily="2" charset="2"/>
              <a:buChar char="Ø"/>
            </a:pPr>
            <a:r>
              <a:rPr lang="en-US" sz="1400" dirty="0" smtClean="0">
                <a:hlinkClick r:id="rId4"/>
              </a:rPr>
              <a:t>https://www.w3schools.com/tags/ref_standardattributes.asp</a:t>
            </a:r>
            <a:endParaRPr lang="en-US" sz="1400" dirty="0" smtClean="0"/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B0F0"/>
                </a:solidFill>
              </a:rPr>
              <a:t>All HTML Attributes </a:t>
            </a:r>
            <a:r>
              <a:rPr lang="en-US" dirty="0" smtClean="0"/>
              <a:t>(for a particular tag)</a:t>
            </a:r>
          </a:p>
          <a:p>
            <a:pPr lvl="4">
              <a:buFont typeface="Wingdings" panose="05000000000000000000" pitchFamily="2" charset="2"/>
              <a:buChar char="Ø"/>
            </a:pPr>
            <a:r>
              <a:rPr lang="en-US" sz="1400" dirty="0" smtClean="0">
                <a:hlinkClick r:id="rId5"/>
              </a:rPr>
              <a:t>https://www.w3schools.com/tags/ref_attributes.asp</a:t>
            </a:r>
            <a:endParaRPr lang="en-US" sz="1400" dirty="0" smtClean="0"/>
          </a:p>
          <a:p>
            <a:pPr lvl="1">
              <a:buClr>
                <a:srgbClr val="DC9E1F"/>
              </a:buCl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B0F0"/>
                </a:solidFill>
              </a:rPr>
              <a:t>Example</a:t>
            </a:r>
            <a:r>
              <a:rPr lang="en-US" sz="2800" dirty="0" smtClean="0">
                <a:solidFill>
                  <a:srgbClr val="FFC000"/>
                </a:solidFill>
              </a:rPr>
              <a:t> end </a:t>
            </a:r>
            <a:r>
              <a:rPr lang="en-US" sz="2800" dirty="0">
                <a:solidFill>
                  <a:srgbClr val="00B0F0"/>
                </a:solidFill>
              </a:rPr>
              <a:t>explain</a:t>
            </a:r>
            <a:r>
              <a:rPr lang="en-US" sz="2800" dirty="0">
                <a:solidFill>
                  <a:srgbClr val="FFC000"/>
                </a:solidFill>
              </a:rPr>
              <a:t> </a:t>
            </a:r>
            <a:endParaRPr lang="en-US" sz="1800" dirty="0">
              <a:solidFill>
                <a:srgbClr val="FFC000"/>
              </a:solidFill>
            </a:endParaRPr>
          </a:p>
          <a:p>
            <a:pPr lvl="2">
              <a:buClr>
                <a:srgbClr val="DC9E1F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Basic, structure</a:t>
            </a:r>
            <a:r>
              <a:rPr lang="en-US" dirty="0"/>
              <a:t>, </a:t>
            </a:r>
            <a:r>
              <a:rPr lang="en-US" dirty="0" smtClean="0"/>
              <a:t>attributes 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lvl="2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530" y="2980556"/>
            <a:ext cx="1828800" cy="137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198" y="764423"/>
            <a:ext cx="1828800" cy="1369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5471">
            <a:off x="7497034" y="5337442"/>
            <a:ext cx="1067808" cy="135529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369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355" y="76200"/>
            <a:ext cx="8305800" cy="990600"/>
          </a:xfrm>
        </p:spPr>
        <p:txBody>
          <a:bodyPr/>
          <a:lstStyle/>
          <a:p>
            <a:r>
              <a:rPr lang="en-US" sz="3200" dirty="0">
                <a:solidFill>
                  <a:srgbClr val="FFC000"/>
                </a:solidFill>
              </a:rPr>
              <a:t>HTML Document </a:t>
            </a:r>
            <a:r>
              <a:rPr lang="en-US" sz="3200" dirty="0" smtClean="0">
                <a:solidFill>
                  <a:srgbClr val="FFC000"/>
                </a:solidFill>
              </a:rPr>
              <a:t>Structure</a:t>
            </a:r>
            <a:r>
              <a:rPr lang="bg-BG" sz="3200" dirty="0" smtClean="0">
                <a:solidFill>
                  <a:srgbClr val="FFC000"/>
                </a:solidFill>
              </a:rPr>
              <a:t/>
            </a:r>
            <a:br>
              <a:rPr lang="bg-BG" sz="3200" dirty="0" smtClean="0">
                <a:solidFill>
                  <a:srgbClr val="FFC000"/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The </a:t>
            </a:r>
            <a:r>
              <a:rPr lang="en-US" sz="3200" dirty="0">
                <a:solidFill>
                  <a:srgbClr val="FFC000"/>
                </a:solidFill>
              </a:rPr>
              <a:t>HTML DOM (Document Object Model)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255" y="1066799"/>
            <a:ext cx="9144000" cy="5791201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/>
              <a:t>The DOM is a W3C </a:t>
            </a:r>
            <a:r>
              <a:rPr lang="en-US" sz="2000" dirty="0" smtClean="0"/>
              <a:t>standard;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000" dirty="0" smtClean="0"/>
              <a:t>Current spec version: </a:t>
            </a:r>
            <a:r>
              <a:rPr lang="en-US" sz="1400" dirty="0">
                <a:hlinkClick r:id="rId3"/>
              </a:rPr>
              <a:t>https://www.w3.org/TR/2018/WD-dom41-20180201/</a:t>
            </a:r>
            <a:endParaRPr lang="en-US" sz="14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The </a:t>
            </a:r>
            <a:r>
              <a:rPr lang="en-US" sz="2000" dirty="0" smtClean="0">
                <a:solidFill>
                  <a:srgbClr val="00B0F0"/>
                </a:solidFill>
              </a:rPr>
              <a:t>DOM </a:t>
            </a:r>
            <a:r>
              <a:rPr lang="en-US" sz="2000" dirty="0">
                <a:solidFill>
                  <a:srgbClr val="00B0F0"/>
                </a:solidFill>
              </a:rPr>
              <a:t>is a programming interface </a:t>
            </a:r>
            <a:r>
              <a:rPr lang="en-US" sz="2000" dirty="0"/>
              <a:t>for HTML and XML documents.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00B0F0"/>
                </a:solidFill>
              </a:rPr>
              <a:t>The HTML DOM </a:t>
            </a:r>
            <a:r>
              <a:rPr lang="en-US" sz="2000" dirty="0" smtClean="0">
                <a:solidFill>
                  <a:srgbClr val="FFC000"/>
                </a:solidFill>
              </a:rPr>
              <a:t>is a standard object model </a:t>
            </a:r>
            <a:r>
              <a:rPr lang="en-US" sz="2000" dirty="0" smtClean="0"/>
              <a:t>and</a:t>
            </a:r>
            <a:r>
              <a:rPr lang="en-US" sz="2000" dirty="0" smtClean="0">
                <a:solidFill>
                  <a:srgbClr val="FFFF00"/>
                </a:solidFill>
              </a:rPr>
              <a:t> </a:t>
            </a:r>
            <a:r>
              <a:rPr lang="en-US" sz="2000" b="1" dirty="0" smtClean="0">
                <a:solidFill>
                  <a:srgbClr val="FFFF00"/>
                </a:solidFill>
              </a:rPr>
              <a:t>programming interface</a:t>
            </a:r>
            <a:r>
              <a:rPr lang="en-US" sz="2000" dirty="0" smtClean="0"/>
              <a:t> for HTML. </a:t>
            </a:r>
            <a:r>
              <a:rPr lang="en-US" sz="2000" dirty="0" smtClean="0">
                <a:solidFill>
                  <a:srgbClr val="00B0F0"/>
                </a:solidFill>
              </a:rPr>
              <a:t>It defines:</a:t>
            </a:r>
          </a:p>
          <a:p>
            <a:pPr lvl="2"/>
            <a:r>
              <a:rPr lang="en-US" dirty="0" smtClean="0">
                <a:solidFill>
                  <a:srgbClr val="FFC000"/>
                </a:solidFill>
              </a:rPr>
              <a:t>The HTML elements as </a:t>
            </a:r>
            <a:r>
              <a:rPr lang="en-US" dirty="0" smtClean="0">
                <a:solidFill>
                  <a:srgbClr val="00B0F0"/>
                </a:solidFill>
              </a:rPr>
              <a:t>objects;</a:t>
            </a:r>
          </a:p>
          <a:p>
            <a:pPr lvl="2"/>
            <a:r>
              <a:rPr lang="en-US" dirty="0" smtClean="0">
                <a:solidFill>
                  <a:srgbClr val="FFC000"/>
                </a:solidFill>
              </a:rPr>
              <a:t>The </a:t>
            </a:r>
            <a:r>
              <a:rPr lang="en-US" dirty="0" smtClean="0">
                <a:solidFill>
                  <a:srgbClr val="00B0F0"/>
                </a:solidFill>
              </a:rPr>
              <a:t>properties</a:t>
            </a:r>
            <a:r>
              <a:rPr lang="en-US" dirty="0" smtClean="0">
                <a:solidFill>
                  <a:srgbClr val="FFC000"/>
                </a:solidFill>
              </a:rPr>
              <a:t> of all HTML elements;</a:t>
            </a:r>
          </a:p>
          <a:p>
            <a:pPr lvl="2"/>
            <a:r>
              <a:rPr lang="en-US" dirty="0" smtClean="0">
                <a:solidFill>
                  <a:srgbClr val="FFC000"/>
                </a:solidFill>
              </a:rPr>
              <a:t>The </a:t>
            </a:r>
            <a:r>
              <a:rPr lang="en-US" dirty="0" smtClean="0">
                <a:solidFill>
                  <a:srgbClr val="00B0F0"/>
                </a:solidFill>
              </a:rPr>
              <a:t>methods</a:t>
            </a:r>
            <a:r>
              <a:rPr lang="en-US" dirty="0" smtClean="0">
                <a:solidFill>
                  <a:srgbClr val="FFC000"/>
                </a:solidFill>
              </a:rPr>
              <a:t> to access all HTML elements;</a:t>
            </a:r>
          </a:p>
          <a:p>
            <a:pPr lvl="2"/>
            <a:r>
              <a:rPr lang="en-US" dirty="0" smtClean="0">
                <a:solidFill>
                  <a:srgbClr val="FFC000"/>
                </a:solidFill>
              </a:rPr>
              <a:t>The </a:t>
            </a:r>
            <a:r>
              <a:rPr lang="en-US" dirty="0" smtClean="0">
                <a:solidFill>
                  <a:srgbClr val="00B0F0"/>
                </a:solidFill>
              </a:rPr>
              <a:t>events</a:t>
            </a:r>
            <a:r>
              <a:rPr lang="en-US" dirty="0" smtClean="0">
                <a:solidFill>
                  <a:srgbClr val="FFC000"/>
                </a:solidFill>
              </a:rPr>
              <a:t> for all HTML elements.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lvl="2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3200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  <p:pic>
        <p:nvPicPr>
          <p:cNvPr id="1026" name="Picture 2" descr="https://www.programering.com/images/remote/ZnJvbT1jbmJsb2dzJnVybD1jR2NxNVNPNEVETzNrVE40UURNd1lUTTFJekx4QVROeEFqTXZnVE8yVXpOMDh5WnZ4bVl2MDJiajV5WnZ4bVkwbG1iajV5Y2xkV1l0bDJMdm9EYzBSS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55" y="4659566"/>
            <a:ext cx="4700494" cy="214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6706" y="2751772"/>
            <a:ext cx="31813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5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03"/>
            <a:ext cx="9051328" cy="884238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Browsers and Tools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13141"/>
            <a:ext cx="9144000" cy="5944859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Web browsers </a:t>
            </a:r>
            <a:r>
              <a:rPr lang="en-US" sz="2400" dirty="0" smtClean="0">
                <a:solidFill>
                  <a:srgbClr val="92D050"/>
                </a:solidFill>
              </a:rPr>
              <a:t>(Mozilla Firefox, Google Chrome, Microsoft Edge, Apple Safari, Opera)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Browser (layout</a:t>
            </a:r>
            <a:r>
              <a:rPr lang="bg-BG" sz="2400" dirty="0" smtClean="0">
                <a:solidFill>
                  <a:srgbClr val="FFC000"/>
                </a:solidFill>
              </a:rPr>
              <a:t>, </a:t>
            </a:r>
            <a:r>
              <a:rPr lang="en-US" sz="2400" dirty="0" smtClean="0">
                <a:solidFill>
                  <a:srgbClr val="FFC000"/>
                </a:solidFill>
              </a:rPr>
              <a:t>rendering) engine: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uses the tags to </a:t>
            </a:r>
            <a:r>
              <a:rPr lang="en-US" sz="2000" dirty="0" smtClean="0">
                <a:solidFill>
                  <a:srgbClr val="00B0F0"/>
                </a:solidFill>
              </a:rPr>
              <a:t>interpret the content </a:t>
            </a:r>
            <a:r>
              <a:rPr lang="en-US" sz="2000" dirty="0" smtClean="0"/>
              <a:t>of the page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does not display the HTML tags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Browser Statistics: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 smtClean="0"/>
              <a:t>Statcounter</a:t>
            </a:r>
            <a:r>
              <a:rPr lang="en-US" dirty="0" smtClean="0"/>
              <a:t>: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gs.statcounter.com/browser-market-share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W3schools</a:t>
            </a:r>
            <a:r>
              <a:rPr lang="en-US" dirty="0"/>
              <a:t>: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www.w3schools.com/browsers/default.asp</a:t>
            </a:r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SEO (search engine optimization):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smtClean="0"/>
              <a:t>It is the </a:t>
            </a:r>
            <a:r>
              <a:rPr lang="en-US" dirty="0" smtClean="0">
                <a:solidFill>
                  <a:srgbClr val="00B0F0"/>
                </a:solidFill>
              </a:rPr>
              <a:t>process</a:t>
            </a:r>
            <a:r>
              <a:rPr lang="en-US" dirty="0" smtClean="0"/>
              <a:t> of getting traffic from the “free,” “organic,” “editorial” or “natural” search results on search engines;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err="1"/>
              <a:t>Googlebot</a:t>
            </a:r>
            <a:r>
              <a:rPr lang="en-US" dirty="0"/>
              <a:t>, Web crawlers, Spiders.</a:t>
            </a:r>
            <a:endParaRPr lang="en-US" sz="1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smtClean="0"/>
              <a:t>Google Platform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Browser Tools, plug-in, Add-ons:</a:t>
            </a:r>
          </a:p>
          <a:p>
            <a:pPr marL="800100" lvl="3" indent="-342900">
              <a:buFont typeface="Courier New" panose="02070309020205020404" pitchFamily="49" charset="0"/>
              <a:buChar char="o"/>
            </a:pPr>
            <a:r>
              <a:rPr lang="en-US" sz="1800" dirty="0" smtClean="0"/>
              <a:t>Debugger, Flash, JVM etc.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70C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endParaRPr lang="en-US" sz="3200" dirty="0" smtClean="0"/>
          </a:p>
          <a:p>
            <a:pPr marL="457200" lvl="1" indent="0">
              <a:buNone/>
            </a:pPr>
            <a:endParaRPr lang="en-US" sz="3200" dirty="0" smtClean="0"/>
          </a:p>
          <a:p>
            <a:endParaRPr lang="bg-BG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6425" y="1487898"/>
            <a:ext cx="2847975" cy="16002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969" y="4897653"/>
            <a:ext cx="2121131" cy="132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29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786" y="235743"/>
            <a:ext cx="9051328" cy="808038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Development Tools</a:t>
            </a:r>
            <a:endParaRPr lang="bg-BG" sz="3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64265"/>
            <a:ext cx="9144000" cy="5715000"/>
          </a:xfrm>
        </p:spPr>
        <p:txBody>
          <a:bodyPr>
            <a:normAutofit fontScale="92500" lnSpcReduction="20000"/>
          </a:bodyPr>
          <a:lstStyle/>
          <a:p>
            <a:pPr fontAlgn="base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rgbClr val="FFC000"/>
                </a:solidFill>
              </a:rPr>
              <a:t>Content Management </a:t>
            </a:r>
            <a:r>
              <a:rPr lang="en-US" sz="2800" dirty="0" smtClean="0">
                <a:solidFill>
                  <a:srgbClr val="FFC000"/>
                </a:solidFill>
              </a:rPr>
              <a:t>System, </a:t>
            </a: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en-US" sz="2200" dirty="0" smtClean="0"/>
              <a:t>WordPress</a:t>
            </a:r>
            <a:r>
              <a:rPr lang="en-US" sz="2200" dirty="0"/>
              <a:t>, Joomla, </a:t>
            </a:r>
            <a:r>
              <a:rPr lang="en-US" sz="2200" dirty="0" smtClean="0"/>
              <a:t>Drupal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Integrated Development Environments</a:t>
            </a:r>
            <a:r>
              <a:rPr lang="en-US" sz="2800" dirty="0" smtClean="0"/>
              <a:t> </a:t>
            </a: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en-US" sz="2200" dirty="0" smtClean="0"/>
              <a:t>MS Visual Studio, Eclipse, NetBeans, Atom, Zend est. </a:t>
            </a:r>
            <a:endParaRPr lang="en-US" sz="2800" dirty="0" smtClean="0">
              <a:solidFill>
                <a:srgbClr val="FFC000"/>
              </a:solidFill>
            </a:endParaRP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Frameworks and Editors</a:t>
            </a: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en-US" dirty="0" smtClean="0"/>
              <a:t>Framework Bootstrap: the world’s </a:t>
            </a:r>
            <a:r>
              <a:rPr lang="en-US" dirty="0"/>
              <a:t>most popular framework for building responsive, mobile-first sites</a:t>
            </a:r>
            <a:endParaRPr lang="en-US" dirty="0" smtClean="0"/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en-US" dirty="0" smtClean="0"/>
              <a:t>Editor </a:t>
            </a:r>
            <a:r>
              <a:rPr lang="en-US" dirty="0" err="1" smtClean="0"/>
              <a:t>bootstrapstudio</a:t>
            </a:r>
            <a:r>
              <a:rPr lang="en-US" dirty="0" smtClean="0"/>
              <a:t>: https</a:t>
            </a:r>
            <a:r>
              <a:rPr lang="en-US" dirty="0"/>
              <a:t>://bootstrapstudio.io</a:t>
            </a:r>
            <a:r>
              <a:rPr lang="en-US" dirty="0" smtClean="0"/>
              <a:t>/</a:t>
            </a:r>
            <a:endParaRPr lang="en-US" sz="2800" dirty="0" smtClean="0">
              <a:solidFill>
                <a:srgbClr val="FFC000"/>
              </a:solidFill>
            </a:endParaRP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Text Editor</a:t>
            </a: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en-US" sz="2200" dirty="0" smtClean="0"/>
              <a:t>Notepad</a:t>
            </a: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en-US" sz="2200" dirty="0" smtClean="0"/>
              <a:t>Notepad++</a:t>
            </a:r>
            <a:endParaRPr lang="en-US" sz="2200" dirty="0" smtClean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Suitable front-end text editor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i="1" dirty="0" smtClean="0"/>
              <a:t>Sublime Text</a:t>
            </a:r>
            <a:endParaRPr lang="en-US" sz="22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err="1" smtClean="0"/>
              <a:t>WebStorm</a:t>
            </a:r>
            <a:endParaRPr lang="en-US" sz="2200" dirty="0" smtClean="0"/>
          </a:p>
          <a:p>
            <a:pPr lvl="1"/>
            <a:endParaRPr lang="en-US" sz="3200" dirty="0" smtClean="0"/>
          </a:p>
          <a:p>
            <a:endParaRPr lang="bg-BG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  <p:pic>
        <p:nvPicPr>
          <p:cNvPr id="6" name="Picture 2" descr="http://vipultaneja.com/wp-content/uploads/2011/03/vs2010logo_transparent_lar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650" y="4422288"/>
            <a:ext cx="1967753" cy="766770"/>
          </a:xfrm>
          <a:prstGeom prst="rect">
            <a:avLst/>
          </a:prstGeom>
          <a:noFill/>
          <a:effectLst>
            <a:glow rad="127000">
              <a:srgbClr val="F8F8F8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498" y="4541640"/>
            <a:ext cx="2124984" cy="52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Eclipse.or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2" y="3435296"/>
            <a:ext cx="1552575" cy="8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lto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491" y="3693915"/>
            <a:ext cx="155257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0976" y="1846973"/>
            <a:ext cx="2135621" cy="140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1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752600"/>
            <a:ext cx="9144000" cy="1249362"/>
          </a:xfrm>
        </p:spPr>
        <p:txBody>
          <a:bodyPr/>
          <a:lstStyle/>
          <a:p>
            <a:pPr lvl="3" algn="l" rtl="0">
              <a:spcBef>
                <a:spcPct val="0"/>
              </a:spcBef>
            </a:pPr>
            <a:r>
              <a:rPr lang="bg-BG" sz="6000" dirty="0" smtClean="0"/>
              <a:t/>
            </a:r>
            <a:br>
              <a:rPr lang="bg-BG" sz="6000" dirty="0" smtClean="0"/>
            </a:br>
            <a:r>
              <a:rPr lang="en-US" sz="6000" dirty="0" smtClean="0"/>
              <a:t>break</a:t>
            </a:r>
            <a:r>
              <a:rPr lang="en-US" sz="6000" dirty="0"/>
              <a:t> or work</a:t>
            </a:r>
            <a:r>
              <a:rPr lang="bg-BG" sz="6000" dirty="0" smtClean="0"/>
              <a:t>?</a:t>
            </a:r>
            <a:endParaRPr lang="bg-BG" sz="6000" dirty="0">
              <a:solidFill>
                <a:srgbClr val="FFC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281789"/>
            <a:ext cx="1948299" cy="247698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447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Horizon">
  <a:themeElements>
    <a:clrScheme name="Custom 1">
      <a:dk1>
        <a:srgbClr val="000000"/>
      </a:dk1>
      <a:lt1>
        <a:srgbClr val="92D050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4759</TotalTime>
  <Words>829</Words>
  <Application>Microsoft Office PowerPoint</Application>
  <PresentationFormat>Презентация на цял екран (4:3)</PresentationFormat>
  <Paragraphs>297</Paragraphs>
  <Slides>19</Slides>
  <Notes>16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19</vt:i4>
      </vt:variant>
    </vt:vector>
  </HeadingPairs>
  <TitlesOfParts>
    <vt:vector size="27" baseType="lpstr">
      <vt:lpstr>Arial</vt:lpstr>
      <vt:lpstr>Arial Narrow</vt:lpstr>
      <vt:lpstr>Calibri</vt:lpstr>
      <vt:lpstr>Courier New</vt:lpstr>
      <vt:lpstr>Wingdings</vt:lpstr>
      <vt:lpstr>TS010286727</vt:lpstr>
      <vt:lpstr>White with Courier font for code slides</vt:lpstr>
      <vt:lpstr>Horizon</vt:lpstr>
      <vt:lpstr>Html basic</vt:lpstr>
      <vt:lpstr>Table of Contents</vt:lpstr>
      <vt:lpstr>HTML Introduction</vt:lpstr>
      <vt:lpstr>HTML History</vt:lpstr>
      <vt:lpstr>HTML Elements</vt:lpstr>
      <vt:lpstr>HTML Document Structure The HTML DOM (Document Object Model)</vt:lpstr>
      <vt:lpstr>Browsers and Tools</vt:lpstr>
      <vt:lpstr>Development Tools</vt:lpstr>
      <vt:lpstr> break or work?</vt:lpstr>
      <vt:lpstr>Html Basic Tags</vt:lpstr>
      <vt:lpstr>Most important meta data</vt:lpstr>
      <vt:lpstr>Text Formatting tag</vt:lpstr>
      <vt:lpstr>HTML Hyperlinks </vt:lpstr>
      <vt:lpstr>HTML images one</vt:lpstr>
      <vt:lpstr>HTML images two</vt:lpstr>
      <vt:lpstr>HTML Tables</vt:lpstr>
      <vt:lpstr>HTML Lists</vt:lpstr>
      <vt:lpstr>HTML type of Elements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378</cp:revision>
  <dcterms:created xsi:type="dcterms:W3CDTF">2012-10-20T03:45:39Z</dcterms:created>
  <dcterms:modified xsi:type="dcterms:W3CDTF">2021-03-10T15:07:59Z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