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760" r:id="rId4"/>
  </p:sldMasterIdLst>
  <p:notesMasterIdLst>
    <p:notesMasterId r:id="rId25"/>
  </p:notesMasterIdLst>
  <p:handoutMasterIdLst>
    <p:handoutMasterId r:id="rId26"/>
  </p:handoutMasterIdLst>
  <p:sldIdLst>
    <p:sldId id="259" r:id="rId5"/>
    <p:sldId id="271" r:id="rId6"/>
    <p:sldId id="260" r:id="rId7"/>
    <p:sldId id="262" r:id="rId8"/>
    <p:sldId id="264" r:id="rId9"/>
    <p:sldId id="261" r:id="rId10"/>
    <p:sldId id="285" r:id="rId11"/>
    <p:sldId id="272" r:id="rId12"/>
    <p:sldId id="273" r:id="rId13"/>
    <p:sldId id="276" r:id="rId14"/>
    <p:sldId id="277" r:id="rId15"/>
    <p:sldId id="275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7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418" autoAdjust="0"/>
  </p:normalViewPr>
  <p:slideViewPr>
    <p:cSldViewPr>
      <p:cViewPr varScale="1">
        <p:scale>
          <a:sx n="101" d="100"/>
          <a:sy n="101" d="100"/>
        </p:scale>
        <p:origin x="18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12.10.2021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olors/colors_names.as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45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hlinkClick r:id="rId3"/>
              </a:rPr>
              <a:t>https://www.w3schools.com/colors/colors_names.asp</a:t>
            </a:r>
            <a:endParaRPr lang="en-US" sz="160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01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800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57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55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79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65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713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https://www.w3schools.com/css/css_border.asp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025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297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08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67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F7EB-1250-4BEE-B421-22CAD925AB8E}" type="datetime1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97FF6-1116-4D14-A97D-0D7D9221FF85}" type="datetime1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031D-6B6B-4FEF-BC9F-B43403893FA8}" type="datetime1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F67D9-76C6-4709-9030-A2B5921B1EE0}" type="datetime1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7B2-0BB9-42BE-AEE1-83F4A89A94AA}" type="datetime1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207FF-98CE-4837-B88F-7870D6B83029}" type="datetime1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78BF1-69DC-4C6F-A05E-02C88D57E5A5}" type="datetime1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38ED0-428D-4991-B935-C2C7AE1BF979}" type="datetime1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F20E-6B0C-4EBE-AB95-23599F5E5710}" type="datetime1">
              <a:rPr lang="en-US" smtClean="0"/>
              <a:t>10/12/2021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517F-B2CC-4C0D-A316-D1F616877D30}" type="datetime1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2CE3-8DD2-4B13-86B3-5FB24978F531}" type="datetime1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387EF30C-2F6D-4EA3-A817-24F4529B76B6}" type="datetime1">
              <a:rPr lang="en-US" smtClean="0"/>
              <a:t>10/12/2021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ss/css_border.asp" TargetMode="External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jpg"/><Relationship Id="rId5" Type="http://schemas.openxmlformats.org/officeDocument/2006/relationships/hyperlink" Target="https://www.w3schools.com/css/css_padding.asp" TargetMode="External"/><Relationship Id="rId4" Type="http://schemas.openxmlformats.org/officeDocument/2006/relationships/hyperlink" Target="https://www.w3schools.com/css/css_margin.as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uyroutledge.github.io/box-model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2.gif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olors/colors_names.as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olors/default.as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hyperlink" Target="https://www.w3schools.com/cssref/css_selectors.asp" TargetMode="External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w3schools.com/css/css_pseudo_classes.asp" TargetMode="External"/><Relationship Id="rId5" Type="http://schemas.openxmlformats.org/officeDocument/2006/relationships/hyperlink" Target="https://www.w3schools.com/css/css_pseudo_elements.asp" TargetMode="External"/><Relationship Id="rId4" Type="http://schemas.openxmlformats.org/officeDocument/2006/relationships/hyperlink" Target="https://developer.mozilla.org/en-US/docs/Web/CSS/CSS_Selector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ss/css_howto.as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Learn/CSS/Building_blocks/Cascade_and_inheritance" TargetMode="External"/><Relationship Id="rId2" Type="http://schemas.openxmlformats.org/officeDocument/2006/relationships/hyperlink" Target="https://www.w3schools.com/css/css_specificity.asp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guyroutledge.github.io/box-model/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16002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</a:rPr>
              <a:t>Html with </a:t>
            </a:r>
            <a:r>
              <a:rPr lang="en-US" sz="5400" b="1" dirty="0" err="1" smtClean="0">
                <a:solidFill>
                  <a:srgbClr val="FFC000"/>
                </a:solidFill>
              </a:rPr>
              <a:t>css</a:t>
            </a:r>
            <a:r>
              <a:rPr lang="en-US" sz="5400" b="1" dirty="0" smtClean="0">
                <a:solidFill>
                  <a:srgbClr val="FFC000"/>
                </a:solidFill>
              </a:rPr>
              <a:t> intro</a:t>
            </a:r>
            <a:endParaRPr lang="en-US" sz="5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2945954" y="3862418"/>
            <a:ext cx="3532100" cy="6897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058" y="4646022"/>
            <a:ext cx="723900" cy="64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7" y="3179673"/>
            <a:ext cx="762000" cy="1005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640787"/>
            <a:ext cx="975360" cy="9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020762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CSS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smtClean="0">
                <a:solidFill>
                  <a:schemeClr val="tx2"/>
                </a:solidFill>
              </a:rPr>
              <a:t>box-model Style Values</a:t>
            </a:r>
            <a:r>
              <a:rPr lang="en-US" b="1" dirty="0">
                <a:solidFill>
                  <a:schemeClr val="tx2"/>
                </a:solidFill>
              </a:rPr>
              <a:t/>
            </a:r>
            <a:br>
              <a:rPr lang="en-US" b="1" dirty="0">
                <a:solidFill>
                  <a:schemeClr val="tx2"/>
                </a:solidFill>
              </a:rPr>
            </a:br>
            <a:endParaRPr lang="bg-BG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943600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Content of box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The </a:t>
            </a:r>
            <a:r>
              <a:rPr lang="en-US" sz="2000" dirty="0">
                <a:solidFill>
                  <a:srgbClr val="FFFF00"/>
                </a:solidFill>
              </a:rPr>
              <a:t>width</a:t>
            </a:r>
            <a:r>
              <a:rPr lang="en-US" sz="2000" dirty="0"/>
              <a:t> and </a:t>
            </a:r>
            <a:r>
              <a:rPr lang="en-US" sz="2000" dirty="0">
                <a:solidFill>
                  <a:srgbClr val="FFFF00"/>
                </a:solidFill>
              </a:rPr>
              <a:t>height</a:t>
            </a:r>
            <a:r>
              <a:rPr lang="en-US" sz="2000" dirty="0"/>
              <a:t> properties set the width and height of the </a:t>
            </a:r>
            <a:r>
              <a:rPr lang="en-US" sz="2000" dirty="0">
                <a:solidFill>
                  <a:srgbClr val="FFFF00"/>
                </a:solidFill>
              </a:rPr>
              <a:t>content </a:t>
            </a:r>
            <a:r>
              <a:rPr lang="en-US" sz="2000" dirty="0" smtClean="0">
                <a:solidFill>
                  <a:srgbClr val="FFFF00"/>
                </a:solidFill>
              </a:rPr>
              <a:t>box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 subtle ways of handling content </a:t>
            </a:r>
            <a:r>
              <a:rPr lang="en-US" sz="2000" dirty="0" smtClean="0"/>
              <a:t>box - </a:t>
            </a:r>
            <a:r>
              <a:rPr lang="en-US" sz="2000" dirty="0"/>
              <a:t> setting size constraints rather than an absolute </a:t>
            </a:r>
            <a:r>
              <a:rPr lang="en-US" sz="2000" dirty="0" smtClean="0"/>
              <a:t>size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2"/>
                </a:solidFill>
              </a:rPr>
              <a:t>  can be done with the properties min-width, max-width, min-height, and max-height.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Border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Border-style, border-width, border-color, border-individual, border-round, shorthand.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www.w3schools.com/css/css_border.asp</a:t>
            </a:r>
            <a:r>
              <a:rPr lang="en-US" sz="1400" dirty="0" smtClean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Margins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FFC000"/>
                </a:solidFill>
              </a:rPr>
              <a:t>Values: </a:t>
            </a:r>
            <a:r>
              <a:rPr lang="en-US" sz="2000" i="1" dirty="0"/>
              <a:t>%</a:t>
            </a:r>
            <a:r>
              <a:rPr lang="en-US" sz="2000" dirty="0"/>
              <a:t>|</a:t>
            </a:r>
            <a:r>
              <a:rPr lang="en-US" sz="2000" i="1" dirty="0" err="1" smtClean="0"/>
              <a:t>length</a:t>
            </a:r>
            <a:r>
              <a:rPr lang="en-US" sz="2000" dirty="0" err="1" smtClean="0"/>
              <a:t>|auto|initial|inherit</a:t>
            </a:r>
            <a:r>
              <a:rPr lang="en-US" sz="20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www.w3schools.com/css/css_margin.asp</a:t>
            </a:r>
            <a:r>
              <a:rPr lang="en-US" sz="1400" dirty="0" smtClean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Padding</a:t>
            </a:r>
            <a:endParaRPr lang="en-US" sz="22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C000"/>
                </a:solidFill>
              </a:rPr>
              <a:t>Values: </a:t>
            </a:r>
            <a:r>
              <a:rPr lang="en-US" sz="2000" i="1" dirty="0"/>
              <a:t>%</a:t>
            </a:r>
            <a:r>
              <a:rPr lang="en-US" sz="2000" dirty="0"/>
              <a:t>|</a:t>
            </a:r>
            <a:r>
              <a:rPr lang="en-US" sz="2000" i="1" dirty="0" err="1" smtClean="0"/>
              <a:t>length</a:t>
            </a:r>
            <a:r>
              <a:rPr lang="en-US" sz="2000" dirty="0" err="1" smtClean="0"/>
              <a:t>|inherit</a:t>
            </a:r>
            <a:r>
              <a:rPr lang="en-US" sz="20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>
                <a:hlinkClick r:id="rId5"/>
              </a:rPr>
              <a:t>https://</a:t>
            </a:r>
            <a:r>
              <a:rPr lang="en-US" sz="1400" dirty="0" smtClean="0">
                <a:hlinkClick r:id="rId5"/>
              </a:rPr>
              <a:t>www.w3schools.com/css/css_padding.asp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425" y="128639"/>
            <a:ext cx="1752600" cy="13127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388219"/>
            <a:ext cx="3276564" cy="193003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4780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688" y="143005"/>
            <a:ext cx="7924800" cy="762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CSS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smtClean="0">
                <a:solidFill>
                  <a:schemeClr val="tx2"/>
                </a:solidFill>
              </a:rPr>
              <a:t>outline</a:t>
            </a:r>
            <a:endParaRPr lang="bg-BG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943600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CSS </a:t>
            </a:r>
            <a:r>
              <a:rPr lang="en-US" sz="2400" dirty="0">
                <a:solidFill>
                  <a:srgbClr val="00B0F0"/>
                </a:solidFill>
              </a:rPr>
              <a:t>outline </a:t>
            </a:r>
            <a:r>
              <a:rPr lang="en-US" sz="2400" dirty="0"/>
              <a:t>is a line that is drawn around elements, OUTSIDE the </a:t>
            </a:r>
            <a:r>
              <a:rPr lang="en-US" sz="2400" dirty="0" smtClean="0"/>
              <a:t>borders</a:t>
            </a:r>
            <a:endParaRPr lang="en-US" sz="24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CSS outline properties</a:t>
            </a:r>
            <a:r>
              <a:rPr lang="en-US" sz="2400" dirty="0">
                <a:solidFill>
                  <a:srgbClr val="92D050"/>
                </a:solidFill>
              </a:rPr>
              <a:t>:</a:t>
            </a:r>
            <a:endParaRPr lang="en-US" sz="2400" dirty="0" smtClean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outline-style;</a:t>
            </a:r>
            <a:endParaRPr lang="en-US" sz="20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outline-color;</a:t>
            </a:r>
            <a:endParaRPr lang="en-US" sz="20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outline-width;</a:t>
            </a:r>
            <a:endParaRPr lang="en-US" sz="20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outline-offset;</a:t>
            </a:r>
            <a:endParaRPr lang="en-US" sz="20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B0F0"/>
                </a:solidFill>
              </a:rPr>
              <a:t>outline shorthand.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The difference between </a:t>
            </a:r>
            <a:r>
              <a:rPr lang="en-US" sz="2400" dirty="0" smtClean="0">
                <a:solidFill>
                  <a:srgbClr val="FFFF00"/>
                </a:solidFill>
              </a:rPr>
              <a:t>CSS margin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92D050"/>
                </a:solidFill>
              </a:rPr>
              <a:t>and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outline</a:t>
            </a:r>
            <a:r>
              <a:rPr lang="en-US" sz="2400" dirty="0" smtClean="0">
                <a:solidFill>
                  <a:srgbClr val="92D050"/>
                </a:solidFill>
              </a:rPr>
              <a:t>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FFFF00"/>
                </a:solidFill>
              </a:rPr>
              <a:t>margin</a:t>
            </a:r>
            <a:r>
              <a:rPr lang="en-US" dirty="0" smtClean="0"/>
              <a:t> will give space around any element;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FFFF00"/>
                </a:solidFill>
              </a:rPr>
              <a:t>outline</a:t>
            </a:r>
            <a:r>
              <a:rPr lang="en-US" dirty="0" smtClean="0"/>
              <a:t> </a:t>
            </a:r>
            <a:r>
              <a:rPr lang="en-US" dirty="0"/>
              <a:t>only makes a line around any </a:t>
            </a:r>
            <a:r>
              <a:rPr lang="en-US" dirty="0" smtClean="0"/>
              <a:t>element. </a:t>
            </a:r>
            <a:r>
              <a:rPr lang="en-US" dirty="0"/>
              <a:t>it will not give any </a:t>
            </a:r>
            <a:r>
              <a:rPr lang="en-US" dirty="0" smtClean="0"/>
              <a:t>space.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Examples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00B0F0"/>
              </a:solidFill>
            </a:endParaRPr>
          </a:p>
        </p:txBody>
      </p:sp>
      <p:pic>
        <p:nvPicPr>
          <p:cNvPr id="1026" name="Picture 2" descr="Ð ÐµÐ·ÑÐ»ÑÐ°Ñ Ñ Ð¸Ð·Ð¾Ð±ÑÐ°Ð¶ÐµÐ½Ð¸Ðµ Ð·Ð° css line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63231"/>
            <a:ext cx="3186896" cy="216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 ÐµÐ·ÑÐ»ÑÐ°Ñ Ñ Ð¸Ð·Ð¾Ð±ÑÐ°Ð¶ÐµÐ½Ð¸Ðµ Ð·Ð° css line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2" y="143005"/>
            <a:ext cx="1825295" cy="113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9303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236"/>
            <a:ext cx="7924800" cy="819376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Width and Height of an </a:t>
            </a:r>
            <a:r>
              <a:rPr lang="en-US" sz="3600" dirty="0" smtClean="0">
                <a:solidFill>
                  <a:srgbClr val="FFC000"/>
                </a:solidFill>
              </a:rPr>
              <a:t>Element</a:t>
            </a:r>
            <a:endParaRPr lang="bg-BG" sz="3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1000012"/>
            <a:ext cx="9144000" cy="58579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n-US" sz="2100" dirty="0">
                <a:solidFill>
                  <a:srgbClr val="FFFF00"/>
                </a:solidFill>
              </a:rPr>
              <a:t>height and </a:t>
            </a:r>
            <a:r>
              <a:rPr lang="en-US" sz="2100" dirty="0" smtClean="0">
                <a:solidFill>
                  <a:srgbClr val="FFFF00"/>
                </a:solidFill>
              </a:rPr>
              <a:t>width: </a:t>
            </a:r>
            <a:r>
              <a:rPr lang="en-US" sz="2100" dirty="0" smtClean="0">
                <a:solidFill>
                  <a:srgbClr val="92D050"/>
                </a:solidFill>
              </a:rPr>
              <a:t>By default width and height properties </a:t>
            </a:r>
            <a:r>
              <a:rPr lang="en-US" sz="2100" dirty="0">
                <a:solidFill>
                  <a:srgbClr val="92D050"/>
                </a:solidFill>
              </a:rPr>
              <a:t>are used to set the height and width of an </a:t>
            </a:r>
            <a:r>
              <a:rPr lang="en-US" sz="2100" dirty="0" smtClean="0">
                <a:solidFill>
                  <a:srgbClr val="92D050"/>
                </a:solidFill>
              </a:rPr>
              <a:t>element</a:t>
            </a:r>
            <a:r>
              <a:rPr lang="bg-BG" sz="2100" dirty="0" smtClean="0">
                <a:solidFill>
                  <a:srgbClr val="92D050"/>
                </a:solidFill>
              </a:rPr>
              <a:t>. </a:t>
            </a:r>
            <a:r>
              <a:rPr lang="en-US" sz="2100" dirty="0" smtClean="0">
                <a:solidFill>
                  <a:srgbClr val="FFFF00"/>
                </a:solidFill>
              </a:rPr>
              <a:t>This is width and height of the content area.</a:t>
            </a:r>
            <a:r>
              <a:rPr lang="en-US" sz="2100" dirty="0"/>
              <a:t> </a:t>
            </a:r>
            <a:endParaRPr lang="en-US" sz="21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dirty="0" smtClean="0"/>
              <a:t>CSS </a:t>
            </a:r>
            <a:r>
              <a:rPr lang="en-US" sz="2100" dirty="0"/>
              <a:t>height and width Values: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auto - This is default. The browser calculates the height and </a:t>
            </a:r>
            <a:r>
              <a:rPr lang="en-US" sz="1800" dirty="0" smtClean="0">
                <a:solidFill>
                  <a:srgbClr val="00B0F0"/>
                </a:solidFill>
              </a:rPr>
              <a:t>width;</a:t>
            </a:r>
            <a:endParaRPr lang="en-US" sz="18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length - Defines the height/width in </a:t>
            </a:r>
            <a:r>
              <a:rPr lang="en-US" sz="1800" dirty="0" err="1">
                <a:solidFill>
                  <a:srgbClr val="00B0F0"/>
                </a:solidFill>
              </a:rPr>
              <a:t>px</a:t>
            </a:r>
            <a:r>
              <a:rPr lang="en-US" sz="1800" dirty="0">
                <a:solidFill>
                  <a:srgbClr val="00B0F0"/>
                </a:solidFill>
              </a:rPr>
              <a:t>, cm </a:t>
            </a:r>
            <a:r>
              <a:rPr lang="en-US" sz="1800" dirty="0" smtClean="0">
                <a:solidFill>
                  <a:srgbClr val="00B0F0"/>
                </a:solidFill>
              </a:rPr>
              <a:t>etc</a:t>
            </a:r>
            <a:r>
              <a:rPr lang="en-US" sz="1800" dirty="0">
                <a:solidFill>
                  <a:srgbClr val="00B0F0"/>
                </a:solidFill>
              </a:rPr>
              <a:t>.</a:t>
            </a:r>
            <a:r>
              <a:rPr lang="en-US" sz="1800" dirty="0" smtClean="0">
                <a:solidFill>
                  <a:srgbClr val="00B0F0"/>
                </a:solidFill>
              </a:rPr>
              <a:t>;</a:t>
            </a:r>
            <a:endParaRPr lang="en-US" sz="18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% - Defines the height/width in percent of the containing </a:t>
            </a:r>
            <a:r>
              <a:rPr lang="en-US" sz="1800" dirty="0" smtClean="0">
                <a:solidFill>
                  <a:srgbClr val="00B0F0"/>
                </a:solidFill>
              </a:rPr>
              <a:t>block;</a:t>
            </a:r>
            <a:endParaRPr lang="en-US" sz="18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initial - Sets the height/width to its default </a:t>
            </a:r>
            <a:r>
              <a:rPr lang="en-US" sz="1800" dirty="0" smtClean="0">
                <a:solidFill>
                  <a:srgbClr val="00B0F0"/>
                </a:solidFill>
              </a:rPr>
              <a:t>value;</a:t>
            </a:r>
            <a:endParaRPr lang="en-US" sz="18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inherit - The height/width will be inherited from its parent </a:t>
            </a:r>
            <a:r>
              <a:rPr lang="en-US" sz="1800" dirty="0" smtClean="0">
                <a:solidFill>
                  <a:srgbClr val="00B0F0"/>
                </a:solidFill>
              </a:rPr>
              <a:t>value.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dirty="0" smtClean="0">
                <a:solidFill>
                  <a:srgbClr val="FFFF00"/>
                </a:solidFill>
              </a:rPr>
              <a:t>max-width and max-height </a:t>
            </a:r>
            <a:r>
              <a:rPr lang="en-US" sz="2100" dirty="0"/>
              <a:t>are used  </a:t>
            </a:r>
            <a:r>
              <a:rPr lang="en-US" sz="2100" dirty="0" smtClean="0"/>
              <a:t>to </a:t>
            </a:r>
            <a:r>
              <a:rPr lang="en-US" sz="2100" dirty="0"/>
              <a:t>set the </a:t>
            </a:r>
            <a:r>
              <a:rPr lang="en-US" sz="2100" dirty="0">
                <a:solidFill>
                  <a:srgbClr val="FFFF00"/>
                </a:solidFill>
              </a:rPr>
              <a:t>maximum width of an </a:t>
            </a:r>
            <a:r>
              <a:rPr lang="en-US" sz="2100" dirty="0" smtClean="0">
                <a:solidFill>
                  <a:srgbClr val="FFFF00"/>
                </a:solidFill>
              </a:rPr>
              <a:t>element</a:t>
            </a:r>
            <a:r>
              <a:rPr lang="en-US" sz="2100" dirty="0">
                <a:solidFill>
                  <a:srgbClr val="FFFF00"/>
                </a:solidFill>
              </a:rPr>
              <a:t>:</a:t>
            </a:r>
            <a:endParaRPr lang="en-US" sz="2100" dirty="0" smtClean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max-width and </a:t>
            </a:r>
            <a:r>
              <a:rPr lang="en-US" sz="1800" dirty="0" smtClean="0">
                <a:solidFill>
                  <a:srgbClr val="92D050"/>
                </a:solidFill>
              </a:rPr>
              <a:t>max-height </a:t>
            </a:r>
            <a:r>
              <a:rPr lang="en-US" sz="1800" dirty="0" smtClean="0">
                <a:solidFill>
                  <a:srgbClr val="FFFF00"/>
                </a:solidFill>
              </a:rPr>
              <a:t>can override </a:t>
            </a:r>
            <a:r>
              <a:rPr lang="en-US" sz="1800" dirty="0">
                <a:solidFill>
                  <a:srgbClr val="92D050"/>
                </a:solidFill>
              </a:rPr>
              <a:t>height and </a:t>
            </a:r>
            <a:r>
              <a:rPr lang="en-US" sz="1800" dirty="0" smtClean="0">
                <a:solidFill>
                  <a:srgbClr val="92D050"/>
                </a:solidFill>
              </a:rPr>
              <a:t>width;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By </a:t>
            </a:r>
            <a:r>
              <a:rPr lang="en-US" sz="1800" dirty="0" smtClean="0">
                <a:solidFill>
                  <a:srgbClr val="92D050"/>
                </a:solidFill>
              </a:rPr>
              <a:t>default</a:t>
            </a:r>
            <a:r>
              <a:rPr lang="en-US" sz="1800" dirty="0">
                <a:solidFill>
                  <a:srgbClr val="92D050"/>
                </a:solidFill>
              </a:rPr>
              <a:t> max-width and </a:t>
            </a:r>
            <a:r>
              <a:rPr lang="en-US" sz="1800" dirty="0" smtClean="0">
                <a:solidFill>
                  <a:srgbClr val="92D050"/>
                </a:solidFill>
              </a:rPr>
              <a:t>max-height are </a:t>
            </a:r>
            <a:r>
              <a:rPr lang="en-US" sz="1800" dirty="0" smtClean="0"/>
              <a:t>set </a:t>
            </a:r>
            <a:r>
              <a:rPr lang="en-US" sz="1800" dirty="0"/>
              <a:t>to </a:t>
            </a:r>
            <a:r>
              <a:rPr lang="en-US" sz="1800" dirty="0" smtClean="0">
                <a:solidFill>
                  <a:srgbClr val="FFFF00"/>
                </a:solidFill>
              </a:rPr>
              <a:t>none</a:t>
            </a:r>
            <a:r>
              <a:rPr lang="en-US" sz="1800" dirty="0" smtClean="0"/>
              <a:t> value. </a:t>
            </a:r>
            <a:endParaRPr lang="en-US" sz="1800" dirty="0" smtClean="0">
              <a:solidFill>
                <a:srgbClr val="92D05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dirty="0" smtClean="0">
                <a:solidFill>
                  <a:srgbClr val="FFFF00"/>
                </a:solidFill>
              </a:rPr>
              <a:t>min-width </a:t>
            </a:r>
            <a:r>
              <a:rPr lang="en-US" sz="2100" dirty="0">
                <a:solidFill>
                  <a:srgbClr val="FFFF00"/>
                </a:solidFill>
              </a:rPr>
              <a:t>and min</a:t>
            </a:r>
            <a:r>
              <a:rPr lang="en-US" sz="2100" dirty="0" smtClean="0">
                <a:solidFill>
                  <a:srgbClr val="FFFF00"/>
                </a:solidFill>
              </a:rPr>
              <a:t>-height </a:t>
            </a:r>
            <a:r>
              <a:rPr lang="en-US" sz="2100" dirty="0"/>
              <a:t>are used  </a:t>
            </a:r>
            <a:r>
              <a:rPr lang="en-US" sz="2100" dirty="0" smtClean="0"/>
              <a:t>to </a:t>
            </a:r>
            <a:r>
              <a:rPr lang="en-US" sz="2100" dirty="0"/>
              <a:t>set the </a:t>
            </a:r>
            <a:r>
              <a:rPr lang="en-US" sz="2100" dirty="0" smtClean="0">
                <a:solidFill>
                  <a:srgbClr val="FFFF00"/>
                </a:solidFill>
              </a:rPr>
              <a:t>minimum </a:t>
            </a:r>
            <a:r>
              <a:rPr lang="en-US" sz="2100" dirty="0">
                <a:solidFill>
                  <a:srgbClr val="FFFF00"/>
                </a:solidFill>
              </a:rPr>
              <a:t>width of an </a:t>
            </a:r>
            <a:r>
              <a:rPr lang="en-US" sz="2100" dirty="0" smtClean="0">
                <a:solidFill>
                  <a:srgbClr val="FFFF00"/>
                </a:solidFill>
              </a:rPr>
              <a:t>element:</a:t>
            </a:r>
            <a:endParaRPr lang="en-US" sz="2100" dirty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min-width and min-height </a:t>
            </a:r>
            <a:r>
              <a:rPr lang="en-US" sz="1800" dirty="0" smtClean="0">
                <a:solidFill>
                  <a:srgbClr val="FFFF00"/>
                </a:solidFill>
              </a:rPr>
              <a:t>can override </a:t>
            </a:r>
            <a:r>
              <a:rPr lang="en-US" sz="1800" dirty="0"/>
              <a:t>max-width </a:t>
            </a:r>
            <a:r>
              <a:rPr lang="en-US" sz="1800" dirty="0" smtClean="0"/>
              <a:t>and </a:t>
            </a:r>
            <a:r>
              <a:rPr lang="en-US" sz="1800" dirty="0" smtClean="0">
                <a:solidFill>
                  <a:srgbClr val="92D050"/>
                </a:solidFill>
              </a:rPr>
              <a:t>max-height</a:t>
            </a:r>
            <a:r>
              <a:rPr lang="bg-BG" sz="1800" dirty="0" smtClean="0">
                <a:solidFill>
                  <a:srgbClr val="FFFF00"/>
                </a:solidFill>
              </a:rPr>
              <a:t>,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>
                <a:solidFill>
                  <a:srgbClr val="92D050"/>
                </a:solidFill>
              </a:rPr>
              <a:t>height and </a:t>
            </a:r>
            <a:r>
              <a:rPr lang="en-US" sz="1800" dirty="0" smtClean="0">
                <a:solidFill>
                  <a:srgbClr val="92D050"/>
                </a:solidFill>
              </a:rPr>
              <a:t>width</a:t>
            </a:r>
            <a:r>
              <a:rPr lang="en-US" sz="1800" dirty="0">
                <a:solidFill>
                  <a:srgbClr val="92D050"/>
                </a:solidFill>
              </a:rPr>
              <a:t>;</a:t>
            </a:r>
            <a:endParaRPr lang="en-US" sz="1800" dirty="0" smtClean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By default min-width and </a:t>
            </a:r>
            <a:r>
              <a:rPr lang="en-US" sz="1800" dirty="0" smtClean="0">
                <a:solidFill>
                  <a:srgbClr val="92D050"/>
                </a:solidFill>
              </a:rPr>
              <a:t>min-</a:t>
            </a:r>
            <a:r>
              <a:rPr lang="en-US" sz="1800" dirty="0" err="1" smtClean="0">
                <a:solidFill>
                  <a:srgbClr val="92D050"/>
                </a:solidFill>
              </a:rPr>
              <a:t>heigh</a:t>
            </a:r>
            <a:r>
              <a:rPr lang="en-US" sz="1800" dirty="0" smtClean="0">
                <a:solidFill>
                  <a:srgbClr val="92D050"/>
                </a:solidFill>
              </a:rPr>
              <a:t> are </a:t>
            </a:r>
            <a:r>
              <a:rPr lang="en-US" sz="1800" dirty="0"/>
              <a:t>set to </a:t>
            </a:r>
            <a:r>
              <a:rPr lang="en-US" sz="1800" dirty="0">
                <a:solidFill>
                  <a:srgbClr val="FFFF00"/>
                </a:solidFill>
              </a:rPr>
              <a:t>none</a:t>
            </a:r>
            <a:r>
              <a:rPr lang="en-US" sz="1800" dirty="0"/>
              <a:t> </a:t>
            </a:r>
            <a:r>
              <a:rPr lang="en-US" sz="1800" dirty="0" smtClean="0"/>
              <a:t>value.</a:t>
            </a:r>
            <a:endParaRPr lang="en-US" sz="1800" dirty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dirty="0" smtClean="0"/>
              <a:t>How </a:t>
            </a:r>
            <a:r>
              <a:rPr lang="en-US" sz="2100" dirty="0"/>
              <a:t>calculate the full size of an </a:t>
            </a:r>
            <a:r>
              <a:rPr lang="en-US" sz="2100" dirty="0" smtClean="0"/>
              <a:t>element</a:t>
            </a:r>
            <a:r>
              <a:rPr lang="bg-BG" sz="2100" dirty="0" smtClean="0"/>
              <a:t>? </a:t>
            </a:r>
            <a:r>
              <a:rPr lang="en-US" sz="2100" dirty="0" smtClean="0"/>
              <a:t>, </a:t>
            </a:r>
            <a:r>
              <a:rPr lang="en-US" sz="2100" dirty="0">
                <a:solidFill>
                  <a:srgbClr val="FFFF00"/>
                </a:solidFill>
              </a:rPr>
              <a:t>content area </a:t>
            </a:r>
            <a:r>
              <a:rPr lang="en-US" sz="2100" dirty="0" smtClean="0">
                <a:solidFill>
                  <a:srgbClr val="FFFF00"/>
                </a:solidFill>
              </a:rPr>
              <a:t>+ padding</a:t>
            </a:r>
            <a:r>
              <a:rPr lang="en-US" sz="2100" dirty="0">
                <a:solidFill>
                  <a:srgbClr val="FFFF00"/>
                </a:solidFill>
              </a:rPr>
              <a:t> </a:t>
            </a:r>
            <a:r>
              <a:rPr lang="en-US" sz="2100" dirty="0" smtClean="0">
                <a:solidFill>
                  <a:srgbClr val="FFFF00"/>
                </a:solidFill>
              </a:rPr>
              <a:t>+ </a:t>
            </a:r>
            <a:r>
              <a:rPr lang="en-US" sz="2100" dirty="0">
                <a:solidFill>
                  <a:srgbClr val="FFFF00"/>
                </a:solidFill>
              </a:rPr>
              <a:t>borders +</a:t>
            </a:r>
            <a:r>
              <a:rPr lang="en-US" sz="2100" dirty="0" smtClean="0">
                <a:solidFill>
                  <a:srgbClr val="FFFF00"/>
                </a:solidFill>
              </a:rPr>
              <a:t> </a:t>
            </a:r>
            <a:r>
              <a:rPr lang="en-US" sz="2100" dirty="0">
                <a:solidFill>
                  <a:srgbClr val="FFFF00"/>
                </a:solidFill>
              </a:rPr>
              <a:t>margins</a:t>
            </a:r>
            <a:r>
              <a:rPr lang="en-US" sz="2100" dirty="0" smtClean="0">
                <a:solidFill>
                  <a:srgbClr val="FFFF00"/>
                </a:solidFill>
              </a:rPr>
              <a:t>. Problems</a:t>
            </a:r>
            <a:r>
              <a:rPr lang="bg-BG" sz="2100" dirty="0" smtClean="0">
                <a:solidFill>
                  <a:srgbClr val="FFFF00"/>
                </a:solidFill>
              </a:rPr>
              <a:t>?</a:t>
            </a:r>
            <a:endParaRPr lang="en-US" sz="21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 smtClean="0">
                <a:solidFill>
                  <a:srgbClr val="92D050"/>
                </a:solidFill>
              </a:rPr>
              <a:t>Example: </a:t>
            </a:r>
            <a:r>
              <a:rPr lang="en-US" sz="2100" dirty="0" smtClean="0">
                <a:solidFill>
                  <a:srgbClr val="92D050"/>
                </a:solidFill>
                <a:hlinkClick r:id="rId3"/>
              </a:rPr>
              <a:t>http</a:t>
            </a:r>
            <a:r>
              <a:rPr lang="en-US" sz="2100" dirty="0">
                <a:solidFill>
                  <a:srgbClr val="92D050"/>
                </a:solidFill>
                <a:hlinkClick r:id="rId3"/>
              </a:rPr>
              <a:t>://guyroutledge.github.io/box-model</a:t>
            </a:r>
            <a:r>
              <a:rPr lang="en-US" sz="2100" dirty="0" smtClean="0">
                <a:solidFill>
                  <a:srgbClr val="92D050"/>
                </a:solidFill>
                <a:hlinkClick r:id="rId3"/>
              </a:rPr>
              <a:t>/</a:t>
            </a:r>
            <a:r>
              <a:rPr lang="bg-BG" sz="2100" dirty="0" smtClean="0">
                <a:solidFill>
                  <a:srgbClr val="92D050"/>
                </a:solidFill>
              </a:rPr>
              <a:t> </a:t>
            </a:r>
            <a:endParaRPr lang="en-US" sz="2100" dirty="0" smtClean="0">
              <a:solidFill>
                <a:srgbClr val="92D05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100" dirty="0" smtClean="0">
                <a:solidFill>
                  <a:srgbClr val="92D050"/>
                </a:solidFill>
              </a:rPr>
              <a:t>Solutions:</a:t>
            </a:r>
            <a:endParaRPr lang="bg-BG" sz="2100" dirty="0" smtClean="0">
              <a:solidFill>
                <a:srgbClr val="92D05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FFFF00"/>
                </a:solidFill>
              </a:rPr>
              <a:t>box-sizing: content-box (</a:t>
            </a:r>
            <a:r>
              <a:rPr lang="en-US" sz="1800" dirty="0" smtClean="0">
                <a:solidFill>
                  <a:srgbClr val="FF0000"/>
                </a:solidFill>
              </a:rPr>
              <a:t>border and padding are not included!)</a:t>
            </a:r>
            <a:r>
              <a:rPr lang="en-US" sz="1800" dirty="0">
                <a:solidFill>
                  <a:srgbClr val="FF0000"/>
                </a:solidFill>
              </a:rPr>
              <a:t>;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Width and height apply to all parts of the element</a:t>
            </a:r>
            <a:r>
              <a:rPr lang="en-US" sz="1800" dirty="0" smtClean="0"/>
              <a:t>: content, padding and borders: </a:t>
            </a:r>
            <a:r>
              <a:rPr lang="en-US" sz="1800" dirty="0" smtClean="0">
                <a:solidFill>
                  <a:srgbClr val="FFFF00"/>
                </a:solidFill>
              </a:rPr>
              <a:t>box-sizing: border-box; </a:t>
            </a:r>
            <a:r>
              <a:rPr lang="en-US" sz="1800" dirty="0" smtClean="0">
                <a:solidFill>
                  <a:srgbClr val="FFC000"/>
                </a:solidFill>
              </a:rPr>
              <a:t>Normalize.css; Bootstraps.</a:t>
            </a:r>
            <a:endParaRPr lang="en-US" sz="1800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573060"/>
            <a:ext cx="990600" cy="67757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99" y="1589916"/>
            <a:ext cx="2704263" cy="145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6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236"/>
            <a:ext cx="7924800" cy="819376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CSS overflow</a:t>
            </a:r>
            <a:endParaRPr lang="bg-BG" sz="3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1000012"/>
            <a:ext cx="9144000" cy="58579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600" dirty="0" smtClean="0"/>
              <a:t>The </a:t>
            </a:r>
            <a:r>
              <a:rPr lang="en-US" sz="2600" dirty="0"/>
              <a:t>CSS overflow </a:t>
            </a:r>
            <a:r>
              <a:rPr lang="en-US" sz="2600" dirty="0" smtClean="0"/>
              <a:t>property: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rgbClr val="FFFF00"/>
                </a:solidFill>
              </a:rPr>
              <a:t>controls </a:t>
            </a:r>
            <a:r>
              <a:rPr lang="en-US" sz="2200" dirty="0">
                <a:solidFill>
                  <a:srgbClr val="FFFF00"/>
                </a:solidFill>
              </a:rPr>
              <a:t>what happens to content that is too big to fit into an </a:t>
            </a:r>
            <a:r>
              <a:rPr lang="en-US" sz="2200" dirty="0" smtClean="0">
                <a:solidFill>
                  <a:srgbClr val="FFFF00"/>
                </a:solidFill>
              </a:rPr>
              <a:t>area;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rgbClr val="00B0F0"/>
                </a:solidFill>
              </a:rPr>
              <a:t>specifies whether </a:t>
            </a:r>
            <a:r>
              <a:rPr lang="en-US" sz="2200" dirty="0">
                <a:solidFill>
                  <a:srgbClr val="FFFF00"/>
                </a:solidFill>
              </a:rPr>
              <a:t>to clip content </a:t>
            </a:r>
            <a:r>
              <a:rPr lang="en-US" sz="2200" dirty="0">
                <a:solidFill>
                  <a:srgbClr val="00B0F0"/>
                </a:solidFill>
              </a:rPr>
              <a:t>or </a:t>
            </a:r>
            <a:r>
              <a:rPr lang="en-US" sz="2200" dirty="0">
                <a:solidFill>
                  <a:srgbClr val="FFFF00"/>
                </a:solidFill>
              </a:rPr>
              <a:t>to add </a:t>
            </a:r>
            <a:r>
              <a:rPr lang="en-US" sz="2200" dirty="0" smtClean="0">
                <a:solidFill>
                  <a:srgbClr val="FFFF00"/>
                </a:solidFill>
              </a:rPr>
              <a:t>scrollbars</a:t>
            </a:r>
            <a:r>
              <a:rPr lang="en-US" sz="2200" dirty="0">
                <a:solidFill>
                  <a:srgbClr val="FFFF00"/>
                </a:solidFill>
              </a:rPr>
              <a:t>;</a:t>
            </a:r>
            <a:endParaRPr lang="en-US" sz="2200" dirty="0" smtClean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rgbClr val="FFFF00"/>
                </a:solidFill>
              </a:rPr>
              <a:t>Examples;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600" dirty="0" smtClean="0"/>
              <a:t>CSS </a:t>
            </a:r>
            <a:r>
              <a:rPr lang="en-US" sz="2600" dirty="0"/>
              <a:t>overflow </a:t>
            </a:r>
            <a:r>
              <a:rPr lang="en-US" sz="2600" dirty="0" smtClean="0"/>
              <a:t>value: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FFFF00"/>
                </a:solidFill>
              </a:rPr>
              <a:t>overflow: visible</a:t>
            </a:r>
            <a:r>
              <a:rPr lang="en-US" sz="2200" dirty="0" smtClean="0">
                <a:solidFill>
                  <a:srgbClr val="FFFF00"/>
                </a:solidFill>
              </a:rPr>
              <a:t>; (</a:t>
            </a:r>
            <a:r>
              <a:rPr lang="en-US" sz="2200" dirty="0">
                <a:solidFill>
                  <a:srgbClr val="FFFF00"/>
                </a:solidFill>
              </a:rPr>
              <a:t>Default</a:t>
            </a:r>
            <a:r>
              <a:rPr lang="en-US" sz="2200" dirty="0" smtClean="0">
                <a:solidFill>
                  <a:srgbClr val="FFFF00"/>
                </a:solidFill>
              </a:rPr>
              <a:t>);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FFFF00"/>
                </a:solidFill>
              </a:rPr>
              <a:t>overflow: </a:t>
            </a:r>
            <a:r>
              <a:rPr lang="en-US" sz="2200" dirty="0" smtClean="0">
                <a:solidFill>
                  <a:srgbClr val="FFFF00"/>
                </a:solidFill>
              </a:rPr>
              <a:t>hidden;</a:t>
            </a:r>
            <a:endParaRPr lang="en-US" sz="2200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FFFF00"/>
                </a:solidFill>
              </a:rPr>
              <a:t>overflow: </a:t>
            </a:r>
            <a:r>
              <a:rPr lang="en-US" sz="2200" dirty="0" smtClean="0">
                <a:solidFill>
                  <a:srgbClr val="FFFF00"/>
                </a:solidFill>
              </a:rPr>
              <a:t>scroll;</a:t>
            </a:r>
            <a:endParaRPr lang="en-US" sz="2200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FFFF00"/>
                </a:solidFill>
              </a:rPr>
              <a:t>overflow: </a:t>
            </a:r>
            <a:r>
              <a:rPr lang="en-US" sz="2200" dirty="0" smtClean="0">
                <a:solidFill>
                  <a:srgbClr val="FFFF00"/>
                </a:solidFill>
              </a:rPr>
              <a:t>auto.</a:t>
            </a:r>
            <a:endParaRPr lang="en-US" sz="2200" dirty="0">
              <a:solidFill>
                <a:srgbClr val="92D05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00B050"/>
                </a:solidFill>
              </a:rPr>
              <a:t>The overflow property only </a:t>
            </a:r>
            <a:r>
              <a:rPr lang="en-US" sz="2600" dirty="0">
                <a:solidFill>
                  <a:srgbClr val="FFFF00"/>
                </a:solidFill>
              </a:rPr>
              <a:t>works for block elements with a specified height</a:t>
            </a:r>
            <a:r>
              <a:rPr lang="en-US" sz="2600" dirty="0">
                <a:solidFill>
                  <a:srgbClr val="00B050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00B050"/>
                </a:solidFill>
              </a:rPr>
              <a:t>CSS overflow</a:t>
            </a:r>
            <a:r>
              <a:rPr lang="en-US" sz="2600" dirty="0" smtClean="0">
                <a:solidFill>
                  <a:srgbClr val="00B0F0"/>
                </a:solidFill>
              </a:rPr>
              <a:t>-x</a:t>
            </a:r>
            <a:r>
              <a:rPr lang="en-US" sz="2600" dirty="0" smtClean="0">
                <a:solidFill>
                  <a:srgbClr val="00B050"/>
                </a:solidFill>
              </a:rPr>
              <a:t> </a:t>
            </a:r>
            <a:r>
              <a:rPr lang="en-US" sz="2600" dirty="0">
                <a:solidFill>
                  <a:srgbClr val="00B050"/>
                </a:solidFill>
              </a:rPr>
              <a:t>and overflow</a:t>
            </a:r>
            <a:r>
              <a:rPr lang="en-US" sz="2600" dirty="0">
                <a:solidFill>
                  <a:srgbClr val="00B0F0"/>
                </a:solidFill>
              </a:rPr>
              <a:t>-y</a:t>
            </a:r>
            <a:endParaRPr lang="en-US" sz="2600" dirty="0" smtClean="0">
              <a:solidFill>
                <a:srgbClr val="00B0F0"/>
              </a:solidFill>
            </a:endParaRPr>
          </a:p>
          <a:p>
            <a:pPr marL="800100" lvl="2" indent="0">
              <a:buNone/>
            </a:pPr>
            <a:r>
              <a:rPr lang="en-US" sz="1900" dirty="0" smtClean="0">
                <a:solidFill>
                  <a:srgbClr val="FFFF00"/>
                </a:solidFill>
              </a:rPr>
              <a:t>div{</a:t>
            </a:r>
          </a:p>
          <a:p>
            <a:pPr marL="800100" lvl="2" indent="0">
              <a:buNone/>
            </a:pPr>
            <a:r>
              <a:rPr lang="en-US" sz="1900" dirty="0" smtClean="0">
                <a:solidFill>
                  <a:srgbClr val="FFFF00"/>
                </a:solidFill>
              </a:rPr>
              <a:t>	overflow-x</a:t>
            </a:r>
            <a:r>
              <a:rPr lang="en-US" sz="1900" dirty="0">
                <a:solidFill>
                  <a:srgbClr val="FFFF00"/>
                </a:solidFill>
              </a:rPr>
              <a:t>: hidden; /* Hide horizontal scrollbar </a:t>
            </a:r>
            <a:r>
              <a:rPr lang="en-US" sz="1900" dirty="0" smtClean="0">
                <a:solidFill>
                  <a:srgbClr val="FFFF00"/>
                </a:solidFill>
              </a:rPr>
              <a:t>*/</a:t>
            </a:r>
          </a:p>
          <a:p>
            <a:pPr marL="800100" lvl="2" indent="0">
              <a:buNone/>
            </a:pPr>
            <a:r>
              <a:rPr lang="en-US" sz="1900" dirty="0" smtClean="0">
                <a:solidFill>
                  <a:srgbClr val="FFFF00"/>
                </a:solidFill>
              </a:rPr>
              <a:t>	overflow-y</a:t>
            </a:r>
            <a:r>
              <a:rPr lang="en-US" sz="1900" dirty="0">
                <a:solidFill>
                  <a:srgbClr val="FFFF00"/>
                </a:solidFill>
              </a:rPr>
              <a:t>: scroll; /* Add vertical scrollbar </a:t>
            </a:r>
            <a:r>
              <a:rPr lang="en-US" sz="1900" dirty="0" smtClean="0">
                <a:solidFill>
                  <a:srgbClr val="FFFF00"/>
                </a:solidFill>
              </a:rPr>
              <a:t>*/</a:t>
            </a:r>
          </a:p>
          <a:p>
            <a:pPr marL="800100" lvl="2" indent="0">
              <a:buNone/>
            </a:pPr>
            <a:r>
              <a:rPr lang="en-US" sz="1900" dirty="0">
                <a:solidFill>
                  <a:srgbClr val="FFFF00"/>
                </a:solidFill>
              </a:rPr>
              <a:t>}</a:t>
            </a:r>
            <a:endParaRPr lang="en-US" sz="1900" dirty="0" smtClean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pic>
        <p:nvPicPr>
          <p:cNvPr id="2050" name="Picture 2" descr="Ð ÐµÐ·ÑÐ»ÑÐ°Ñ Ñ Ð¸Ð·Ð¾Ð±ÑÐ°Ð¶ÐµÐ½Ð¸Ðµ Ð·Ð° css clipped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78374"/>
            <a:ext cx="3071893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 ÐµÐ·ÑÐ»ÑÐ°Ñ Ñ Ð¸Ð·Ð¾Ð±ÑÐ°Ð¶ÐµÐ½Ð¸Ðµ Ð·Ð° css clipped pictu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837442"/>
            <a:ext cx="181724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 ÐµÐ·ÑÐ»ÑÐ°Ñ Ñ Ð¸Ð·Ð¾Ð±ÑÐ°Ð¶ÐµÐ½Ð¸Ðµ Ð·Ð° css clipped pictu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987" y="437924"/>
            <a:ext cx="1456226" cy="171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03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0" y="685800"/>
            <a:ext cx="9144000" cy="617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14</a:t>
            </a:fld>
            <a:endParaRPr kumimoji="0"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0" y="298025"/>
            <a:ext cx="7924800" cy="914400"/>
          </a:xfrm>
        </p:spPr>
        <p:txBody>
          <a:bodyPr/>
          <a:lstStyle/>
          <a:p>
            <a:r>
              <a:rPr lang="en-US" sz="4000" b="1" dirty="0">
                <a:solidFill>
                  <a:srgbClr val="FFC000"/>
                </a:solidFill>
              </a:rPr>
              <a:t>Color Theory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286000"/>
            <a:ext cx="9067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lvl="1" indent="-363538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FFFF00"/>
                </a:solidFill>
              </a:rPr>
              <a:t>The color of light:</a:t>
            </a:r>
            <a:r>
              <a:rPr lang="en-US" sz="2400" dirty="0" smtClean="0"/>
              <a:t> </a:t>
            </a:r>
            <a:r>
              <a:rPr lang="en-US" sz="2400" dirty="0">
                <a:solidFill>
                  <a:srgbClr val="FFC000"/>
                </a:solidFill>
              </a:rPr>
              <a:t>Sir Isaac Newton developed the theory that all colors are mixtures of Red, Green, and Blue light</a:t>
            </a:r>
            <a:r>
              <a:rPr lang="en-US" sz="2400" dirty="0" smtClean="0">
                <a:solidFill>
                  <a:srgbClr val="FFC000"/>
                </a:solidFill>
              </a:rPr>
              <a:t>. </a:t>
            </a:r>
            <a:r>
              <a:rPr lang="en-US" sz="2400" dirty="0"/>
              <a:t>This resulted in the first known color circle in 1666.</a:t>
            </a:r>
            <a:endParaRPr lang="en-US" sz="2400" dirty="0" smtClean="0">
              <a:solidFill>
                <a:srgbClr val="FFC000"/>
              </a:solidFill>
            </a:endParaRPr>
          </a:p>
          <a:p>
            <a:pPr marL="363538" lvl="1" indent="-363538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363538" lvl="1" indent="-363538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FFFF00"/>
                </a:solidFill>
              </a:rPr>
              <a:t>The color of paint: </a:t>
            </a:r>
            <a:r>
              <a:rPr lang="en-US" sz="2400" dirty="0"/>
              <a:t>In 1766 </a:t>
            </a:r>
            <a:r>
              <a:rPr lang="en-US" sz="2400" dirty="0" smtClean="0">
                <a:solidFill>
                  <a:srgbClr val="FFC000"/>
                </a:solidFill>
              </a:rPr>
              <a:t>Moses </a:t>
            </a:r>
            <a:r>
              <a:rPr lang="en-US" sz="2400" dirty="0">
                <a:solidFill>
                  <a:srgbClr val="FFC000"/>
                </a:solidFill>
              </a:rPr>
              <a:t>Harris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/>
              <a:t>worked with pigments </a:t>
            </a:r>
            <a:r>
              <a:rPr lang="en-US" sz="2400" dirty="0" smtClean="0"/>
              <a:t>following </a:t>
            </a:r>
            <a:r>
              <a:rPr lang="en-US" sz="2400" dirty="0"/>
              <a:t>a discovery by a French painter that all hues could be reduced to mixtures </a:t>
            </a:r>
            <a:r>
              <a:rPr lang="en-US" sz="2400" dirty="0">
                <a:solidFill>
                  <a:srgbClr val="00B0F0"/>
                </a:solidFill>
              </a:rPr>
              <a:t>of red, yellow and blue </a:t>
            </a:r>
            <a:r>
              <a:rPr lang="en-US" sz="2400" dirty="0" smtClean="0"/>
              <a:t>pigments</a:t>
            </a:r>
            <a:r>
              <a:rPr lang="en-US" sz="2400" dirty="0"/>
              <a:t>.</a:t>
            </a:r>
            <a:endParaRPr lang="en-US" sz="2400" dirty="0" smtClean="0"/>
          </a:p>
          <a:p>
            <a:pPr marL="363538" lvl="1" indent="-363538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363538" lvl="1" indent="-363538">
              <a:buFont typeface="Wingdings" panose="05000000000000000000" pitchFamily="2" charset="2"/>
              <a:buChar char="q"/>
            </a:pPr>
            <a:r>
              <a:rPr lang="en-US" sz="2400" dirty="0"/>
              <a:t>Many historical "color theorists" have assumed that </a:t>
            </a:r>
            <a:r>
              <a:rPr lang="en-US" sz="2400" dirty="0">
                <a:solidFill>
                  <a:srgbClr val="FFFF00"/>
                </a:solidFill>
              </a:rPr>
              <a:t>three "pure" primary colors can mix all possible </a:t>
            </a:r>
            <a:r>
              <a:rPr lang="en-US" sz="2400" dirty="0" smtClean="0">
                <a:solidFill>
                  <a:srgbClr val="FFFF00"/>
                </a:solidFill>
              </a:rPr>
              <a:t>colors.</a:t>
            </a:r>
            <a:endParaRPr lang="en-US" sz="2400" dirty="0">
              <a:solidFill>
                <a:srgbClr val="92D050"/>
              </a:solidFill>
            </a:endParaRPr>
          </a:p>
          <a:p>
            <a:pPr marL="1382713" lvl="2" indent="-57150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92D050"/>
              </a:solidFill>
            </a:endParaRPr>
          </a:p>
          <a:p>
            <a:pPr marL="1382713" lvl="2" indent="-57150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92D05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875" y="361036"/>
            <a:ext cx="1560703" cy="15639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375" y="322606"/>
            <a:ext cx="1285743" cy="156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9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2690"/>
            <a:ext cx="7924800" cy="61311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CSS </a:t>
            </a:r>
            <a:r>
              <a:rPr lang="en-US" sz="3600" dirty="0">
                <a:solidFill>
                  <a:srgbClr val="FFC000"/>
                </a:solidFill>
              </a:rPr>
              <a:t>Color </a:t>
            </a:r>
            <a:r>
              <a:rPr lang="en-US" sz="3600" dirty="0" smtClean="0">
                <a:solidFill>
                  <a:srgbClr val="FFC000"/>
                </a:solidFill>
              </a:rPr>
              <a:t>Systems and Values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685800"/>
            <a:ext cx="8679720" cy="6172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/>
              <a:t>CSS4 Colors </a:t>
            </a:r>
            <a:r>
              <a:rPr lang="en-US" sz="2600" dirty="0"/>
              <a:t>are specified </a:t>
            </a:r>
            <a:r>
              <a:rPr lang="en-US" sz="2600" dirty="0" smtClean="0"/>
              <a:t>using </a:t>
            </a:r>
            <a:r>
              <a:rPr lang="en-US" sz="2600" dirty="0">
                <a:solidFill>
                  <a:srgbClr val="FFFF00"/>
                </a:solidFill>
              </a:rPr>
              <a:t>CSS Color Names </a:t>
            </a:r>
            <a:r>
              <a:rPr lang="en-US" sz="2600" dirty="0" smtClean="0">
                <a:solidFill>
                  <a:srgbClr val="FFFF00"/>
                </a:solidFill>
              </a:rPr>
              <a:t>and Systems like RGB, RGBA</a:t>
            </a:r>
            <a:r>
              <a:rPr lang="en-US" sz="2600" dirty="0">
                <a:solidFill>
                  <a:srgbClr val="FFFF00"/>
                </a:solidFill>
              </a:rPr>
              <a:t>, </a:t>
            </a:r>
            <a:r>
              <a:rPr lang="en-US" sz="2600" dirty="0" smtClean="0">
                <a:solidFill>
                  <a:srgbClr val="FFFF00"/>
                </a:solidFill>
              </a:rPr>
              <a:t>HEX, HSL, HSLA, CMYK, </a:t>
            </a:r>
            <a:r>
              <a:rPr lang="en-US" sz="2600" dirty="0" err="1" smtClean="0">
                <a:solidFill>
                  <a:srgbClr val="FFFF00"/>
                </a:solidFill>
              </a:rPr>
              <a:t>NCol</a:t>
            </a:r>
            <a:r>
              <a:rPr lang="en-US" sz="2600" dirty="0" smtClean="0">
                <a:solidFill>
                  <a:srgbClr val="FFFF00"/>
                </a:solidFill>
              </a:rPr>
              <a:t> and HWB;</a:t>
            </a:r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FFFF00"/>
                </a:solidFill>
              </a:rPr>
              <a:t>Color set </a:t>
            </a:r>
            <a:r>
              <a:rPr lang="en-US" sz="2600" dirty="0" smtClean="0">
                <a:solidFill>
                  <a:srgbClr val="00B0F0"/>
                </a:solidFill>
              </a:rPr>
              <a:t>– background, text, border etc.</a:t>
            </a:r>
            <a:endParaRPr lang="en-US" sz="2600" dirty="0">
              <a:solidFill>
                <a:srgbClr val="00B0F0"/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/>
              <a:t>Color Name value: </a:t>
            </a:r>
          </a:p>
          <a:p>
            <a:pPr marL="742950" lvl="2" indent="-342900">
              <a:buFont typeface="Wingdings" panose="05000000000000000000" pitchFamily="2" charset="2"/>
              <a:buChar char="q"/>
            </a:pPr>
            <a:r>
              <a:rPr lang="en-US" dirty="0"/>
              <a:t>All modern browsers support the following 140 color </a:t>
            </a:r>
            <a:r>
              <a:rPr lang="en-US" dirty="0" smtClean="0"/>
              <a:t>names;</a:t>
            </a:r>
            <a:endParaRPr lang="en-US" sz="1600" dirty="0" smtClean="0">
              <a:hlinkClick r:id="rId3"/>
            </a:endParaRPr>
          </a:p>
          <a:p>
            <a:pPr marL="742950" lvl="2" indent="-342900">
              <a:buFont typeface="Wingdings" panose="05000000000000000000" pitchFamily="2" charset="2"/>
              <a:buChar char="q"/>
            </a:pP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www.w3schools.com/colors/colors_names.asp</a:t>
            </a:r>
            <a:endParaRPr lang="en-US" sz="1600" dirty="0"/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/>
              <a:t>Most used color systems </a:t>
            </a:r>
          </a:p>
          <a:p>
            <a:pPr marL="857250" lvl="2" indent="-4572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FFFF00"/>
                </a:solidFill>
              </a:rPr>
              <a:t>RGB and RGBA:</a:t>
            </a:r>
          </a:p>
          <a:p>
            <a:pPr marL="1314450" lvl="3" indent="-457200">
              <a:buFont typeface="Wingdings" panose="05000000000000000000" pitchFamily="2" charset="2"/>
              <a:buChar char="Ø"/>
            </a:pPr>
            <a:r>
              <a:rPr lang="en-US" sz="2600" dirty="0" err="1" smtClean="0">
                <a:solidFill>
                  <a:srgbClr val="00B0F0"/>
                </a:solidFill>
              </a:rPr>
              <a:t>rgb</a:t>
            </a:r>
            <a:r>
              <a:rPr lang="en-US" sz="2600" dirty="0" smtClean="0">
                <a:solidFill>
                  <a:srgbClr val="00B0F0"/>
                </a:solidFill>
              </a:rPr>
              <a:t>(</a:t>
            </a:r>
            <a:r>
              <a:rPr lang="en-US" sz="2600" i="1" dirty="0" smtClean="0">
                <a:solidFill>
                  <a:srgbClr val="00B0F0"/>
                </a:solidFill>
              </a:rPr>
              <a:t>red</a:t>
            </a:r>
            <a:r>
              <a:rPr lang="en-US" sz="2600" i="1" dirty="0">
                <a:solidFill>
                  <a:srgbClr val="00B0F0"/>
                </a:solidFill>
              </a:rPr>
              <a:t>,</a:t>
            </a:r>
            <a:r>
              <a:rPr lang="en-US" sz="2600" dirty="0">
                <a:solidFill>
                  <a:srgbClr val="00B0F0"/>
                </a:solidFill>
              </a:rPr>
              <a:t> </a:t>
            </a:r>
            <a:r>
              <a:rPr lang="en-US" sz="2600" i="1" dirty="0">
                <a:solidFill>
                  <a:srgbClr val="00B0F0"/>
                </a:solidFill>
              </a:rPr>
              <a:t>green</a:t>
            </a:r>
            <a:r>
              <a:rPr lang="en-US" sz="2600" dirty="0">
                <a:solidFill>
                  <a:srgbClr val="00B0F0"/>
                </a:solidFill>
              </a:rPr>
              <a:t>, </a:t>
            </a:r>
            <a:r>
              <a:rPr lang="en-US" sz="2600" i="1" dirty="0">
                <a:solidFill>
                  <a:srgbClr val="00B0F0"/>
                </a:solidFill>
              </a:rPr>
              <a:t>blue</a:t>
            </a:r>
            <a:r>
              <a:rPr lang="en-US" sz="2600" dirty="0">
                <a:solidFill>
                  <a:srgbClr val="00B0F0"/>
                </a:solidFill>
              </a:rPr>
              <a:t>); </a:t>
            </a:r>
            <a:endParaRPr lang="en-US" sz="2600" dirty="0" smtClean="0">
              <a:solidFill>
                <a:srgbClr val="00B0F0"/>
              </a:solidFill>
            </a:endParaRPr>
          </a:p>
          <a:p>
            <a:pPr marL="1314450" lvl="3" indent="-457200">
              <a:buFont typeface="Wingdings" panose="05000000000000000000" pitchFamily="2" charset="2"/>
              <a:buChar char="Ø"/>
            </a:pPr>
            <a:r>
              <a:rPr lang="en-US" sz="2600" dirty="0" err="1" smtClean="0">
                <a:solidFill>
                  <a:srgbClr val="00B0F0"/>
                </a:solidFill>
              </a:rPr>
              <a:t>rgba</a:t>
            </a:r>
            <a:r>
              <a:rPr lang="en-US" sz="2600" dirty="0" smtClean="0">
                <a:solidFill>
                  <a:srgbClr val="00B0F0"/>
                </a:solidFill>
              </a:rPr>
              <a:t>(</a:t>
            </a:r>
            <a:r>
              <a:rPr lang="en-US" sz="2600" i="1" dirty="0" smtClean="0">
                <a:solidFill>
                  <a:srgbClr val="00B0F0"/>
                </a:solidFill>
              </a:rPr>
              <a:t>red</a:t>
            </a:r>
            <a:r>
              <a:rPr lang="en-US" sz="2600" i="1" dirty="0">
                <a:solidFill>
                  <a:srgbClr val="00B0F0"/>
                </a:solidFill>
              </a:rPr>
              <a:t>,</a:t>
            </a:r>
            <a:r>
              <a:rPr lang="en-US" sz="2600" dirty="0">
                <a:solidFill>
                  <a:srgbClr val="00B0F0"/>
                </a:solidFill>
              </a:rPr>
              <a:t> </a:t>
            </a:r>
            <a:r>
              <a:rPr lang="en-US" sz="2600" i="1" dirty="0">
                <a:solidFill>
                  <a:srgbClr val="00B0F0"/>
                </a:solidFill>
              </a:rPr>
              <a:t>green</a:t>
            </a:r>
            <a:r>
              <a:rPr lang="en-US" sz="2600" dirty="0">
                <a:solidFill>
                  <a:srgbClr val="00B0F0"/>
                </a:solidFill>
              </a:rPr>
              <a:t>, </a:t>
            </a:r>
            <a:r>
              <a:rPr lang="en-US" sz="2600" i="1" dirty="0">
                <a:solidFill>
                  <a:srgbClr val="00B0F0"/>
                </a:solidFill>
              </a:rPr>
              <a:t>blue, </a:t>
            </a:r>
            <a:r>
              <a:rPr lang="en-US" sz="2600" i="1" dirty="0" err="1">
                <a:solidFill>
                  <a:srgbClr val="00B0F0"/>
                </a:solidFill>
              </a:rPr>
              <a:t>alfa</a:t>
            </a:r>
            <a:r>
              <a:rPr lang="en-US" sz="2600" dirty="0" smtClean="0">
                <a:solidFill>
                  <a:srgbClr val="00B0F0"/>
                </a:solidFill>
              </a:rPr>
              <a:t>).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FFFF00"/>
                </a:solidFill>
              </a:rPr>
              <a:t>HEX: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</a:rPr>
              <a:t>HEX #</a:t>
            </a:r>
            <a:r>
              <a:rPr lang="en-US" sz="2400" i="1" dirty="0" err="1" smtClean="0">
                <a:solidFill>
                  <a:srgbClr val="00B0F0"/>
                </a:solidFill>
              </a:rPr>
              <a:t>rrggbb</a:t>
            </a:r>
            <a:r>
              <a:rPr lang="en-US" sz="2400" i="1" dirty="0" smtClean="0">
                <a:solidFill>
                  <a:srgbClr val="00B0F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Color picker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FFF00"/>
                </a:solidFill>
              </a:rPr>
              <a:t>Browser;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FFF00"/>
                </a:solidFill>
              </a:rPr>
              <a:t>Web:</a:t>
            </a:r>
            <a:endParaRPr lang="en-US" sz="1400" dirty="0"/>
          </a:p>
          <a:p>
            <a:pPr marL="914400" lvl="2" indent="0">
              <a:buNone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1358258"/>
            <a:ext cx="1488581" cy="927742"/>
          </a:xfrm>
          <a:prstGeom prst="rect">
            <a:avLst/>
          </a:prstGeom>
        </p:spPr>
      </p:pic>
      <p:pic>
        <p:nvPicPr>
          <p:cNvPr id="1030" name="Picture 6" descr="Ð ÐµÐ·ÑÐ»ÑÐ°Ñ Ñ Ð¸Ð·Ð¾Ð±ÑÐ°Ð¶ÐµÐ½Ð¸Ðµ Ð·Ð° color pictu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99" y="3352800"/>
            <a:ext cx="2782417" cy="269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15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7996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2690"/>
            <a:ext cx="7924800" cy="61311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O</a:t>
            </a:r>
            <a:r>
              <a:rPr lang="en-US" sz="3600" dirty="0" smtClean="0">
                <a:solidFill>
                  <a:srgbClr val="FFC000"/>
                </a:solidFill>
              </a:rPr>
              <a:t>ther Color Systems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838200"/>
            <a:ext cx="8534400" cy="601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FFFF00"/>
                </a:solidFill>
              </a:rPr>
              <a:t>HSL and HSLA: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B0F0"/>
                </a:solidFill>
              </a:rPr>
              <a:t>Hue</a:t>
            </a:r>
            <a:r>
              <a:rPr lang="en-US" dirty="0" smtClean="0"/>
              <a:t> </a:t>
            </a:r>
            <a:r>
              <a:rPr lang="en-US" dirty="0"/>
              <a:t>is a degree on the color wheel from 0 to 360. </a:t>
            </a:r>
            <a:r>
              <a:rPr lang="en-US" dirty="0">
                <a:solidFill>
                  <a:srgbClr val="FFFF00"/>
                </a:solidFill>
              </a:rPr>
              <a:t>0 is red, 120 is green, 240 is blue</a:t>
            </a:r>
            <a:r>
              <a:rPr lang="en-US" dirty="0" smtClean="0"/>
              <a:t>.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B0F0"/>
                </a:solidFill>
              </a:rPr>
              <a:t>Saturation</a:t>
            </a:r>
            <a:r>
              <a:rPr lang="en-US" dirty="0"/>
              <a:t> is a percentage value; </a:t>
            </a:r>
            <a:r>
              <a:rPr lang="en-US" dirty="0">
                <a:solidFill>
                  <a:srgbClr val="FFFF00"/>
                </a:solidFill>
              </a:rPr>
              <a:t>0% means a shade of gray </a:t>
            </a:r>
            <a:r>
              <a:rPr lang="en-US" dirty="0"/>
              <a:t>and </a:t>
            </a:r>
            <a:r>
              <a:rPr lang="en-US" dirty="0">
                <a:solidFill>
                  <a:srgbClr val="FFFF00"/>
                </a:solidFill>
              </a:rPr>
              <a:t>100% is the full color</a:t>
            </a:r>
            <a:r>
              <a:rPr lang="en-US" dirty="0" smtClean="0"/>
              <a:t>.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B0F0"/>
                </a:solidFill>
              </a:rPr>
              <a:t>Lightness</a:t>
            </a:r>
            <a:r>
              <a:rPr lang="en-US" dirty="0"/>
              <a:t> is also a percentage; </a:t>
            </a:r>
            <a:r>
              <a:rPr lang="en-US" dirty="0">
                <a:solidFill>
                  <a:srgbClr val="FFFF00"/>
                </a:solidFill>
              </a:rPr>
              <a:t>0% is black</a:t>
            </a:r>
            <a:r>
              <a:rPr lang="en-US" dirty="0"/>
              <a:t>, </a:t>
            </a:r>
            <a:r>
              <a:rPr lang="en-US" dirty="0">
                <a:solidFill>
                  <a:srgbClr val="FFFF00"/>
                </a:solidFill>
              </a:rPr>
              <a:t>100% is white</a:t>
            </a:r>
            <a:r>
              <a:rPr lang="en-US" dirty="0" smtClean="0"/>
              <a:t>.</a:t>
            </a:r>
            <a:endParaRPr lang="en-US" sz="2600" dirty="0" smtClean="0">
              <a:solidFill>
                <a:srgbClr val="FFFF00"/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600" dirty="0" smtClean="0">
              <a:solidFill>
                <a:srgbClr val="FFFF00"/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600" dirty="0">
              <a:solidFill>
                <a:srgbClr val="FFFF00"/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FFFF00"/>
                </a:solidFill>
              </a:rPr>
              <a:t>CMYK 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Colors is </a:t>
            </a:r>
            <a:r>
              <a:rPr lang="en-US" dirty="0"/>
              <a:t>a combination of </a:t>
            </a:r>
            <a:r>
              <a:rPr lang="en-US" dirty="0">
                <a:solidFill>
                  <a:srgbClr val="FFFF00"/>
                </a:solidFill>
              </a:rPr>
              <a:t>CYAN</a:t>
            </a:r>
            <a:r>
              <a:rPr lang="en-US" dirty="0"/>
              <a:t>, </a:t>
            </a:r>
            <a:r>
              <a:rPr lang="en-US" dirty="0">
                <a:solidFill>
                  <a:srgbClr val="FFFF00"/>
                </a:solidFill>
              </a:rPr>
              <a:t>MAGENTA</a:t>
            </a:r>
            <a:r>
              <a:rPr lang="en-US" dirty="0"/>
              <a:t>, </a:t>
            </a:r>
            <a:r>
              <a:rPr lang="en-US" dirty="0">
                <a:solidFill>
                  <a:srgbClr val="FFFF00"/>
                </a:solidFill>
              </a:rPr>
              <a:t>YELLOW</a:t>
            </a:r>
            <a:r>
              <a:rPr lang="en-US" dirty="0"/>
              <a:t> , and </a:t>
            </a:r>
            <a:r>
              <a:rPr lang="en-US" dirty="0" smtClean="0">
                <a:solidFill>
                  <a:srgbClr val="FFFF00"/>
                </a:solidFill>
              </a:rPr>
              <a:t>BLACK</a:t>
            </a:r>
            <a:r>
              <a:rPr lang="en-US" dirty="0" smtClean="0"/>
              <a:t>;</a:t>
            </a:r>
          </a:p>
          <a:p>
            <a:pPr marL="742950" lvl="2" indent="-342900">
              <a:buFont typeface="Wingdings" panose="05000000000000000000" pitchFamily="2" charset="2"/>
              <a:buChar char="§"/>
            </a:pPr>
            <a:r>
              <a:rPr lang="en-US" dirty="0"/>
              <a:t>CMYK is not supported in HTML, but it is suggested as a new standard in CSS4</a:t>
            </a:r>
            <a:r>
              <a:rPr lang="en-US" dirty="0" smtClean="0"/>
              <a:t>.</a:t>
            </a:r>
          </a:p>
          <a:p>
            <a:pPr marL="400050" lvl="2" indent="0">
              <a:buNone/>
            </a:pPr>
            <a:endParaRPr lang="en-US" dirty="0" smtClean="0"/>
          </a:p>
          <a:p>
            <a:pPr marL="285750" lvl="1">
              <a:buFont typeface="Wingdings" panose="05000000000000000000" pitchFamily="2" charset="2"/>
              <a:buChar char="q"/>
            </a:pPr>
            <a:r>
              <a:rPr lang="en-US" sz="2800" dirty="0"/>
              <a:t>Colors Tutorial</a:t>
            </a:r>
          </a:p>
          <a:p>
            <a:pPr marL="742950" lvl="2" indent="-285750">
              <a:buFont typeface="Wingdings" panose="05000000000000000000" pitchFamily="2" charset="2"/>
              <a:buChar char="§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www.w3schools.com/colors/default.asp</a:t>
            </a:r>
            <a:r>
              <a:rPr lang="en-US" dirty="0" smtClean="0"/>
              <a:t> </a:t>
            </a:r>
          </a:p>
          <a:p>
            <a:pPr marL="342900" lvl="1" indent="-342900">
              <a:buFont typeface="Wingdings" panose="05000000000000000000" pitchFamily="2" charset="2"/>
              <a:buChar char="q"/>
            </a:pPr>
            <a:endParaRPr lang="en-US" sz="2600" dirty="0" smtClean="0">
              <a:solidFill>
                <a:srgbClr val="FFFF00"/>
              </a:solidFill>
            </a:endParaRPr>
          </a:p>
        </p:txBody>
      </p:sp>
      <p:pic>
        <p:nvPicPr>
          <p:cNvPr id="1032" name="Picture 8" descr="Ð ÐµÐ·ÑÐ»ÑÐ°Ñ Ñ Ð¸Ð·Ð¾Ð±ÑÐ°Ð¶ÐµÐ½Ð¸Ðµ Ð·Ð° color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361" y="2327729"/>
            <a:ext cx="2133600" cy="120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16</a:t>
            </a:fld>
            <a:endParaRPr kumimoji="0"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250" y="838200"/>
            <a:ext cx="4095750" cy="485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025" y="3842723"/>
            <a:ext cx="3762375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7788"/>
            <a:ext cx="8305800" cy="6858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/>
            </a:r>
            <a:br>
              <a:rPr lang="en-US" sz="3600" dirty="0" smtClean="0">
                <a:solidFill>
                  <a:schemeClr val="tx2"/>
                </a:solidFill>
              </a:rPr>
            </a:br>
            <a:r>
              <a:rPr lang="en-US" sz="3600" dirty="0">
                <a:solidFill>
                  <a:schemeClr val="tx2"/>
                </a:solidFill>
              </a:rPr>
              <a:t/>
            </a:r>
            <a:br>
              <a:rPr lang="en-US" sz="3600" dirty="0">
                <a:solidFill>
                  <a:schemeClr val="tx2"/>
                </a:solidFill>
              </a:rPr>
            </a:br>
            <a:r>
              <a:rPr lang="en-US" sz="3600" dirty="0" smtClean="0">
                <a:solidFill>
                  <a:schemeClr val="tx2"/>
                </a:solidFill>
              </a:rPr>
              <a:t/>
            </a:r>
            <a:br>
              <a:rPr lang="en-US" sz="3600" dirty="0" smtClean="0">
                <a:solidFill>
                  <a:schemeClr val="tx2"/>
                </a:solidFill>
              </a:rPr>
            </a:br>
            <a:r>
              <a:rPr lang="en-US" sz="3600" dirty="0">
                <a:solidFill>
                  <a:schemeClr val="tx2"/>
                </a:solidFill>
              </a:rPr>
              <a:t>	</a:t>
            </a:r>
            <a:r>
              <a:rPr lang="en-US" sz="3600" dirty="0" smtClean="0">
                <a:solidFill>
                  <a:schemeClr val="tx2"/>
                </a:solidFill>
              </a:rPr>
              <a:t>background properties - one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038206"/>
            <a:ext cx="9144000" cy="5514994"/>
          </a:xfrm>
        </p:spPr>
        <p:txBody>
          <a:bodyPr>
            <a:normAutofit fontScale="6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 Narrow" panose="020B0606020202030204" pitchFamily="34" charset="0"/>
              </a:rPr>
              <a:t>The </a:t>
            </a:r>
            <a:r>
              <a:rPr lang="en-US" sz="2400" dirty="0">
                <a:solidFill>
                  <a:srgbClr val="00B0F0"/>
                </a:solidFill>
                <a:latin typeface="Arial Narrow" panose="020B0606020202030204" pitchFamily="34" charset="0"/>
              </a:rPr>
              <a:t>CSS background properties </a:t>
            </a:r>
            <a:r>
              <a:rPr lang="en-US" sz="2400" dirty="0">
                <a:latin typeface="Arial Narrow" panose="020B0606020202030204" pitchFamily="34" charset="0"/>
              </a:rPr>
              <a:t>are used to define the background effects for </a:t>
            </a:r>
            <a:r>
              <a:rPr lang="en-US" sz="2400" dirty="0" smtClean="0">
                <a:latin typeface="Arial Narrow" panose="020B0606020202030204" pitchFamily="34" charset="0"/>
              </a:rPr>
              <a:t>elements: </a:t>
            </a:r>
            <a:r>
              <a:rPr lang="en-US" sz="24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background-color; background-image; background-position; background-size; background-repeat; background-origin; background-clip; background-attachment; background-blend-mode and …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Arial Narrow" panose="020B0606020202030204" pitchFamily="34" charset="0"/>
              </a:rPr>
              <a:t>Ba</a:t>
            </a:r>
            <a:r>
              <a:rPr lang="en-US" sz="3200" dirty="0">
                <a:latin typeface="Arial Narrow" panose="020B0606020202030204" pitchFamily="34" charset="0"/>
              </a:rPr>
              <a:t>c</a:t>
            </a:r>
            <a:r>
              <a:rPr lang="bg-BG" sz="3200" dirty="0" err="1" smtClean="0">
                <a:latin typeface="Arial Narrow" panose="020B0606020202030204" pitchFamily="34" charset="0"/>
              </a:rPr>
              <a:t>kground</a:t>
            </a:r>
            <a:r>
              <a:rPr lang="en-US" sz="3200" dirty="0" smtClean="0">
                <a:latin typeface="Arial Narrow" panose="020B0606020202030204" pitchFamily="34" charset="0"/>
              </a:rPr>
              <a:t> </a:t>
            </a:r>
            <a:r>
              <a:rPr lang="en-US" sz="3200" dirty="0">
                <a:latin typeface="Arial Narrow" panose="020B0606020202030204" pitchFamily="34" charset="0"/>
              </a:rPr>
              <a:t>color: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on the entire 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page or on 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the container (part) of 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page;</a:t>
            </a:r>
            <a:endParaRPr lang="en-US" sz="2600" dirty="0" smtClean="0">
              <a:latin typeface="Arial Narrow" panose="020B060602020203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background-color 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properties</a:t>
            </a:r>
            <a:r>
              <a:rPr lang="en-US" sz="2600" dirty="0" smtClean="0">
                <a:solidFill>
                  <a:srgbClr val="92D050"/>
                </a:solidFill>
                <a:latin typeface="Arial Narrow" panose="020B0606020202030204" pitchFamily="34" charset="0"/>
              </a:rPr>
              <a:t>; </a:t>
            </a: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opacity / transparency; </a:t>
            </a:r>
            <a:r>
              <a:rPr lang="en-US" sz="2600" dirty="0" err="1" smtClean="0">
                <a:solidFill>
                  <a:srgbClr val="FFFF00"/>
                </a:solidFill>
                <a:latin typeface="Arial Narrow" panose="020B0606020202030204" pitchFamily="34" charset="0"/>
              </a:rPr>
              <a:t>rgba</a:t>
            </a: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();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When 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using the opacity property to add transparency to the background of an element, </a:t>
            </a:r>
            <a:r>
              <a:rPr lang="en-US" sz="2600" dirty="0">
                <a:solidFill>
                  <a:srgbClr val="FFFF00"/>
                </a:solidFill>
                <a:latin typeface="Arial Narrow" panose="020B0606020202030204" pitchFamily="34" charset="0"/>
              </a:rPr>
              <a:t>all of its child elements inherit the same transparency</a:t>
            </a: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92D050"/>
                </a:solidFill>
                <a:latin typeface="Arial Narrow" panose="020B0606020202030204" pitchFamily="34" charset="0"/>
              </a:rPr>
              <a:t>examples;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300" dirty="0" smtClean="0">
              <a:solidFill>
                <a:srgbClr val="FFFF00"/>
              </a:solidFill>
              <a:latin typeface="Arial Narrow" panose="020B0606020202030204" pitchFamily="34" charset="0"/>
            </a:endParaRPr>
          </a:p>
          <a:p>
            <a:pPr marL="342900" lvl="1" indent="-342900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Arial Narrow" panose="020B0606020202030204" pitchFamily="34" charset="0"/>
              </a:rPr>
              <a:t>Bac</a:t>
            </a:r>
            <a:r>
              <a:rPr lang="bg-BG" sz="3200" dirty="0" err="1">
                <a:latin typeface="Arial Narrow" panose="020B0606020202030204" pitchFamily="34" charset="0"/>
              </a:rPr>
              <a:t>kground</a:t>
            </a:r>
            <a:r>
              <a:rPr lang="en-US" sz="3200" dirty="0" smtClean="0">
                <a:latin typeface="Arial Narrow" panose="020B0606020202030204" pitchFamily="34" charset="0"/>
              </a:rPr>
              <a:t> Image: </a:t>
            </a: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on 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the entire 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page or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 on the container (part) of 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page;</a:t>
            </a: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By </a:t>
            </a:r>
            <a:r>
              <a:rPr lang="en-US" sz="2600" dirty="0">
                <a:solidFill>
                  <a:srgbClr val="FFFF00"/>
                </a:solidFill>
                <a:latin typeface="Arial Narrow" panose="020B0606020202030204" pitchFamily="34" charset="0"/>
              </a:rPr>
              <a:t>default, the image is repeated so it covers the entire </a:t>
            </a: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element;</a:t>
            </a: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background-image: </a:t>
            </a:r>
            <a:r>
              <a:rPr lang="en-US" sz="2600" dirty="0">
                <a:solidFill>
                  <a:srgbClr val="FFFF00"/>
                </a:solidFill>
                <a:latin typeface="Arial Narrow" panose="020B0606020202030204" pitchFamily="34" charset="0"/>
              </a:rPr>
              <a:t>opacity / transparency; </a:t>
            </a:r>
            <a:r>
              <a:rPr lang="en-US" sz="2600" dirty="0" err="1">
                <a:solidFill>
                  <a:srgbClr val="FFFF00"/>
                </a:solidFill>
                <a:latin typeface="Arial Narrow" panose="020B0606020202030204" pitchFamily="34" charset="0"/>
              </a:rPr>
              <a:t>rgba</a:t>
            </a:r>
            <a:r>
              <a:rPr lang="en-US" sz="2600" dirty="0">
                <a:solidFill>
                  <a:srgbClr val="FFFF00"/>
                </a:solidFill>
                <a:latin typeface="Arial Narrow" panose="020B0606020202030204" pitchFamily="34" charset="0"/>
              </a:rPr>
              <a:t>(); </a:t>
            </a:r>
            <a:r>
              <a:rPr lang="en-US" sz="2600" dirty="0">
                <a:solidFill>
                  <a:srgbClr val="92D050"/>
                </a:solidFill>
                <a:latin typeface="Arial Narrow" panose="020B0606020202030204" pitchFamily="34" charset="0"/>
              </a:rPr>
              <a:t>examples</a:t>
            </a:r>
            <a:r>
              <a:rPr lang="en-US" sz="2600" dirty="0" smtClean="0">
                <a:solidFill>
                  <a:srgbClr val="92D050"/>
                </a:solidFill>
                <a:latin typeface="Arial Narrow" panose="020B0606020202030204" pitchFamily="34" charset="0"/>
              </a:rPr>
              <a:t>;</a:t>
            </a:r>
            <a:endParaRPr lang="en-US" sz="2600" dirty="0" smtClean="0">
              <a:solidFill>
                <a:srgbClr val="FFFF00"/>
              </a:solidFill>
              <a:latin typeface="Arial Narrow" panose="020B0606020202030204" pitchFamily="34" charset="0"/>
            </a:endParaRP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Multiple </a:t>
            </a:r>
            <a:r>
              <a:rPr lang="en-US" sz="2600" dirty="0">
                <a:solidFill>
                  <a:srgbClr val="00B0F0"/>
                </a:solidFill>
                <a:latin typeface="Arial Narrow" panose="020B0606020202030204" pitchFamily="34" charset="0"/>
              </a:rPr>
              <a:t>image background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.</a:t>
            </a:r>
            <a:endParaRPr lang="bg-BG" sz="26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background-image</a:t>
            </a:r>
            <a:r>
              <a:rPr lang="bg-BG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gradients</a:t>
            </a:r>
            <a:r>
              <a:rPr lang="bg-BG" sz="2600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.</a:t>
            </a:r>
            <a:endParaRPr lang="en-US" sz="26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marL="971550" lvl="2" indent="-571500"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92D050"/>
                </a:solidFill>
                <a:latin typeface="Arial Narrow" panose="020B0606020202030204" pitchFamily="34" charset="0"/>
              </a:rPr>
              <a:t>examples</a:t>
            </a:r>
            <a:r>
              <a:rPr lang="en-US" sz="2600" dirty="0" smtClean="0">
                <a:solidFill>
                  <a:srgbClr val="92D050"/>
                </a:solidFill>
                <a:latin typeface="Arial Narrow" panose="020B0606020202030204" pitchFamily="34" charset="0"/>
              </a:rPr>
              <a:t>;</a:t>
            </a:r>
            <a:endParaRPr lang="en-US" sz="2600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US" sz="32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bg-BG" dirty="0"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8" y="123975"/>
            <a:ext cx="1300644" cy="873425"/>
          </a:xfrm>
          <a:prstGeom prst="rect">
            <a:avLst/>
          </a:prstGeom>
        </p:spPr>
      </p:pic>
      <p:pic>
        <p:nvPicPr>
          <p:cNvPr id="9" name="Picture 2" descr="abstract office with computer blur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628" y="3429000"/>
            <a:ext cx="182609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17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46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8931"/>
            <a:ext cx="8305800" cy="808038"/>
          </a:xfrm>
        </p:spPr>
        <p:txBody>
          <a:bodyPr/>
          <a:lstStyle/>
          <a:p>
            <a:r>
              <a:rPr lang="en-US" sz="3600" dirty="0">
                <a:solidFill>
                  <a:schemeClr val="tx2"/>
                </a:solidFill>
              </a:rPr>
              <a:t>background properties - </a:t>
            </a:r>
            <a:r>
              <a:rPr lang="en-US" sz="3600" dirty="0" smtClean="0">
                <a:solidFill>
                  <a:schemeClr val="tx2"/>
                </a:solidFill>
              </a:rPr>
              <a:t>two</a:t>
            </a: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417638"/>
            <a:ext cx="876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Background-repeat: </a:t>
            </a:r>
            <a:r>
              <a:rPr lang="en-US" sz="2400" dirty="0">
                <a:solidFill>
                  <a:srgbClr val="00B0F0"/>
                </a:solidFill>
              </a:rPr>
              <a:t> </a:t>
            </a:r>
            <a:r>
              <a:rPr lang="en-US" sz="2400" dirty="0" smtClean="0">
                <a:solidFill>
                  <a:srgbClr val="FFFF00"/>
                </a:solidFill>
              </a:rPr>
              <a:t>no-repeat, repeat-x</a:t>
            </a:r>
            <a:r>
              <a:rPr lang="bg-BG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smtClean="0">
                <a:solidFill>
                  <a:srgbClr val="FFFF00"/>
                </a:solidFill>
              </a:rPr>
              <a:t>repeat-y.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FFFF00"/>
                </a:solidFill>
              </a:rPr>
              <a:t>Example;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background-position:</a:t>
            </a:r>
            <a:endParaRPr lang="en-US" sz="2400" dirty="0" smtClean="0">
              <a:solidFill>
                <a:srgbClr val="FFFF00"/>
              </a:solidFill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specified position of image:</a:t>
            </a:r>
            <a:r>
              <a:rPr lang="en-US" sz="2400" dirty="0">
                <a:solidFill>
                  <a:srgbClr val="FFFF00"/>
                </a:solidFill>
              </a:rPr>
              <a:t> top, left, bottom, right</a:t>
            </a:r>
            <a:r>
              <a:rPr lang="bg-BG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</a:rPr>
              <a:t>value;</a:t>
            </a:r>
            <a:endParaRPr lang="en-US" sz="2400" dirty="0" smtClean="0">
              <a:solidFill>
                <a:srgbClr val="00B0F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Background-attachment: </a:t>
            </a:r>
            <a:r>
              <a:rPr lang="en-US" sz="2400" dirty="0"/>
              <a:t>fixed;</a:t>
            </a:r>
            <a:endParaRPr lang="en-US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specify that the background image should be fixed </a:t>
            </a:r>
            <a:r>
              <a:rPr lang="en-US" sz="2400" dirty="0" smtClean="0">
                <a:solidFill>
                  <a:srgbClr val="FFFF00"/>
                </a:solidFill>
              </a:rPr>
              <a:t>(will not scroll with the rest of the page).</a:t>
            </a:r>
            <a:endParaRPr lang="en-US" sz="2400" dirty="0">
              <a:solidFill>
                <a:srgbClr val="FFFF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/>
              <a:t>Background </a:t>
            </a:r>
            <a:r>
              <a:rPr lang="en-US" sz="2400" dirty="0">
                <a:solidFill>
                  <a:srgbClr val="92D050"/>
                </a:solidFill>
              </a:rPr>
              <a:t>shorthand.</a:t>
            </a:r>
          </a:p>
          <a:p>
            <a:pPr marL="1060450" indent="-342900">
              <a:buFont typeface="Courier New" panose="02070309020205020404" pitchFamily="49" charset="0"/>
              <a:buChar char="o"/>
            </a:pPr>
            <a:r>
              <a:rPr lang="en-US" sz="2400" dirty="0"/>
              <a:t>background: </a:t>
            </a:r>
            <a:r>
              <a:rPr lang="en-US" sz="2400" i="1" dirty="0">
                <a:solidFill>
                  <a:srgbClr val="FFFF00"/>
                </a:solidFill>
              </a:rPr>
              <a:t>color image position </a:t>
            </a:r>
            <a:r>
              <a:rPr lang="en-US" sz="2400" b="1" i="1" dirty="0">
                <a:solidFill>
                  <a:srgbClr val="FF0000"/>
                </a:solidFill>
              </a:rPr>
              <a:t>/</a:t>
            </a:r>
            <a:r>
              <a:rPr lang="en-US" sz="2400" i="1" dirty="0">
                <a:solidFill>
                  <a:srgbClr val="FFFF00"/>
                </a:solidFill>
              </a:rPr>
              <a:t>size repeat origin clip attachment </a:t>
            </a:r>
            <a:r>
              <a:rPr lang="en-US" sz="2400" dirty="0">
                <a:solidFill>
                  <a:srgbClr val="FFFF00"/>
                </a:solidFill>
              </a:rPr>
              <a:t>initial </a:t>
            </a:r>
            <a:r>
              <a:rPr lang="en-US" sz="2400" dirty="0">
                <a:solidFill>
                  <a:srgbClr val="FF0000"/>
                </a:solidFill>
              </a:rPr>
              <a:t>|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FF00"/>
                </a:solidFill>
              </a:rPr>
              <a:t>inherit</a:t>
            </a:r>
            <a:r>
              <a:rPr lang="en-US" sz="2400" dirty="0"/>
              <a:t>;</a:t>
            </a:r>
            <a:endParaRPr lang="en-US" sz="2400" dirty="0">
              <a:solidFill>
                <a:srgbClr val="92D05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496" y="70545"/>
            <a:ext cx="1187086" cy="88916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18</a:t>
            </a:fld>
            <a:endParaRPr kumimoji="0"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5277247"/>
            <a:ext cx="413385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8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236"/>
            <a:ext cx="7924800" cy="819376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background properties - </a:t>
            </a:r>
            <a:r>
              <a:rPr lang="en-US" sz="3600" dirty="0" smtClean="0">
                <a:solidFill>
                  <a:schemeClr val="tx2"/>
                </a:solidFill>
              </a:rPr>
              <a:t>three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1000012"/>
            <a:ext cx="9144000" cy="58579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600" dirty="0"/>
              <a:t>CSS </a:t>
            </a:r>
            <a:r>
              <a:rPr lang="en-US" sz="2600" dirty="0" smtClean="0"/>
              <a:t>Background size property: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B0F0"/>
                </a:solidFill>
              </a:rPr>
              <a:t>specify </a:t>
            </a:r>
            <a:r>
              <a:rPr lang="en-US" sz="2400" dirty="0">
                <a:solidFill>
                  <a:srgbClr val="00B0F0"/>
                </a:solidFill>
              </a:rPr>
              <a:t>the size of background </a:t>
            </a:r>
            <a:r>
              <a:rPr lang="en-US" sz="2400" dirty="0" smtClean="0">
                <a:solidFill>
                  <a:srgbClr val="00B0F0"/>
                </a:solidFill>
              </a:rPr>
              <a:t>images;</a:t>
            </a:r>
            <a:endParaRPr lang="bg-BG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B0F0"/>
                </a:solidFill>
              </a:rPr>
              <a:t>Value: </a:t>
            </a:r>
            <a:r>
              <a:rPr lang="en-US" sz="2400" dirty="0" smtClean="0">
                <a:solidFill>
                  <a:srgbClr val="FFFF00"/>
                </a:solidFill>
              </a:rPr>
              <a:t>lengths</a:t>
            </a:r>
            <a:r>
              <a:rPr lang="en-US" sz="2400" dirty="0">
                <a:solidFill>
                  <a:srgbClr val="FFFF00"/>
                </a:solidFill>
              </a:rPr>
              <a:t>, </a:t>
            </a:r>
            <a:r>
              <a:rPr lang="bg-BG" sz="2400" dirty="0" smtClean="0">
                <a:solidFill>
                  <a:srgbClr val="FFFF00"/>
                </a:solidFill>
              </a:rPr>
              <a:t>%</a:t>
            </a:r>
            <a:r>
              <a:rPr lang="en-US" sz="2400" dirty="0" smtClean="0">
                <a:solidFill>
                  <a:srgbClr val="FFFF00"/>
                </a:solidFill>
              </a:rPr>
              <a:t>, keywords</a:t>
            </a:r>
            <a:r>
              <a:rPr lang="en-US" sz="2400" dirty="0">
                <a:solidFill>
                  <a:srgbClr val="FFFF00"/>
                </a:solidFill>
              </a:rPr>
              <a:t>: contain or cover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FFFF00"/>
                </a:solidFill>
              </a:rPr>
              <a:t>Contain: </a:t>
            </a:r>
            <a:r>
              <a:rPr lang="en-US" sz="1500" dirty="0" smtClean="0"/>
              <a:t>scales </a:t>
            </a:r>
            <a:r>
              <a:rPr lang="en-US" sz="1500" dirty="0"/>
              <a:t>the background image to be as large as </a:t>
            </a:r>
            <a:r>
              <a:rPr lang="en-US" sz="1500" dirty="0" smtClean="0"/>
              <a:t>possible; </a:t>
            </a:r>
            <a:r>
              <a:rPr lang="en-US" sz="1500" dirty="0">
                <a:solidFill>
                  <a:srgbClr val="FFFF00"/>
                </a:solidFill>
              </a:rPr>
              <a:t>there may be some areas of the background which are not </a:t>
            </a:r>
            <a:r>
              <a:rPr lang="en-US" sz="1500" dirty="0" smtClean="0">
                <a:solidFill>
                  <a:srgbClr val="FFFF00"/>
                </a:solidFill>
              </a:rPr>
              <a:t>covered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FFFF00"/>
                </a:solidFill>
              </a:rPr>
              <a:t>Cover: </a:t>
            </a:r>
            <a:r>
              <a:rPr lang="en-US" sz="1500" dirty="0"/>
              <a:t>scales the background image so that the content area is completely </a:t>
            </a:r>
            <a:r>
              <a:rPr lang="en-US" sz="1500" dirty="0" smtClean="0"/>
              <a:t>covered; </a:t>
            </a:r>
            <a:r>
              <a:rPr lang="en-US" sz="1500" dirty="0">
                <a:solidFill>
                  <a:srgbClr val="FFFF00"/>
                </a:solidFill>
              </a:rPr>
              <a:t>some parts of the background image may not be </a:t>
            </a:r>
            <a:r>
              <a:rPr lang="en-US" sz="1500" dirty="0" smtClean="0">
                <a:solidFill>
                  <a:srgbClr val="FFFF00"/>
                </a:solidFill>
              </a:rPr>
              <a:t>visible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00"/>
                </a:solidFill>
              </a:rPr>
              <a:t>Example</a:t>
            </a:r>
            <a:r>
              <a:rPr lang="en-US" sz="1600" dirty="0" smtClean="0">
                <a:solidFill>
                  <a:srgbClr val="FFFF00"/>
                </a:solidFill>
              </a:rPr>
              <a:t>;</a:t>
            </a:r>
            <a:endParaRPr lang="en-US" sz="1500" dirty="0">
              <a:solidFill>
                <a:srgbClr val="FFFF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600" dirty="0"/>
              <a:t>CSS background-origin </a:t>
            </a:r>
            <a:r>
              <a:rPr lang="en-US" sz="2600" dirty="0" smtClean="0"/>
              <a:t>property: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B0F0"/>
                </a:solidFill>
              </a:rPr>
              <a:t>specifies where the background image is </a:t>
            </a:r>
            <a:r>
              <a:rPr lang="en-US" sz="2400" dirty="0" smtClean="0">
                <a:solidFill>
                  <a:srgbClr val="00B0F0"/>
                </a:solidFill>
              </a:rPr>
              <a:t>positioned; 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property takes three </a:t>
            </a:r>
            <a:r>
              <a:rPr lang="en-US" sz="2400" dirty="0" smtClean="0">
                <a:solidFill>
                  <a:srgbClr val="00B0F0"/>
                </a:solidFill>
              </a:rPr>
              <a:t>values: </a:t>
            </a:r>
            <a:r>
              <a:rPr lang="en-US" sz="2400" dirty="0" smtClean="0">
                <a:solidFill>
                  <a:srgbClr val="FFFF00"/>
                </a:solidFill>
              </a:rPr>
              <a:t>border-box, padding-box</a:t>
            </a:r>
            <a:r>
              <a:rPr lang="en-US" sz="2400" dirty="0" smtClean="0">
                <a:solidFill>
                  <a:srgbClr val="92D050"/>
                </a:solidFill>
              </a:rPr>
              <a:t>(default) </a:t>
            </a:r>
            <a:r>
              <a:rPr lang="en-US" sz="2400" dirty="0" smtClean="0">
                <a:solidFill>
                  <a:srgbClr val="FFFF00"/>
                </a:solidFill>
              </a:rPr>
              <a:t>content-box.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</a:rPr>
              <a:t>Example</a:t>
            </a:r>
            <a:r>
              <a:rPr lang="en-US" sz="2800" dirty="0" smtClean="0">
                <a:solidFill>
                  <a:srgbClr val="FFFF00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600" dirty="0"/>
              <a:t>CSS background-clip </a:t>
            </a:r>
            <a:r>
              <a:rPr lang="en-US" sz="2600" dirty="0" smtClean="0"/>
              <a:t>property: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B0F0"/>
                </a:solidFill>
              </a:rPr>
              <a:t>specifies the painting area of the </a:t>
            </a:r>
            <a:r>
              <a:rPr lang="en-US" sz="2400" dirty="0" smtClean="0">
                <a:solidFill>
                  <a:srgbClr val="00B0F0"/>
                </a:solidFill>
              </a:rPr>
              <a:t>background;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property takes three values: </a:t>
            </a:r>
            <a:r>
              <a:rPr lang="en-US" sz="2400" dirty="0" smtClean="0">
                <a:solidFill>
                  <a:srgbClr val="FFFF00"/>
                </a:solidFill>
              </a:rPr>
              <a:t>border-box </a:t>
            </a:r>
            <a:r>
              <a:rPr lang="en-US" sz="2400" dirty="0">
                <a:solidFill>
                  <a:srgbClr val="92D050"/>
                </a:solidFill>
              </a:rPr>
              <a:t>(default</a:t>
            </a:r>
            <a:r>
              <a:rPr lang="en-US" sz="2400" dirty="0" smtClean="0">
                <a:solidFill>
                  <a:srgbClr val="92D050"/>
                </a:solidFill>
              </a:rPr>
              <a:t>)</a:t>
            </a:r>
            <a:r>
              <a:rPr lang="en-US" sz="2400" dirty="0" smtClean="0">
                <a:solidFill>
                  <a:srgbClr val="FFFF00"/>
                </a:solidFill>
              </a:rPr>
              <a:t>, padding-box, content-box.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FFFF00"/>
                </a:solidFill>
              </a:rPr>
              <a:t>Example;</a:t>
            </a:r>
          </a:p>
          <a:p>
            <a:pPr marL="857250" lvl="1" indent="-457200"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3837"/>
            <a:ext cx="863267" cy="590474"/>
          </a:xfrm>
          <a:prstGeom prst="rect">
            <a:avLst/>
          </a:prstGeom>
        </p:spPr>
      </p:pic>
      <p:pic>
        <p:nvPicPr>
          <p:cNvPr id="1026" name="Picture 2" descr="HTML code. Computer programming source code. Abstract screen of web developer. Digital technology modern background. Shallow depth Stock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16" y="1016798"/>
            <a:ext cx="1761249" cy="117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19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5010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924800" cy="9144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rgbClr val="FFC000"/>
                </a:solidFill>
              </a:rPr>
              <a:t>Table of Content</a:t>
            </a:r>
            <a:endParaRPr lang="bg-B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55000" lnSpcReduction="20000"/>
          </a:bodyPr>
          <a:lstStyle/>
          <a:p>
            <a:pPr lvl="1">
              <a:buFont typeface="Wingdings" panose="05000000000000000000" pitchFamily="2" charset="2"/>
              <a:buChar char="§"/>
            </a:pPr>
            <a:endParaRPr lang="en-US" sz="32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600" dirty="0" smtClean="0"/>
              <a:t>Intro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600" dirty="0"/>
              <a:t>CSS </a:t>
            </a:r>
            <a:r>
              <a:rPr lang="en-US" sz="4600" dirty="0" smtClean="0"/>
              <a:t>Syntax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600" dirty="0"/>
              <a:t>Styling </a:t>
            </a:r>
            <a:r>
              <a:rPr lang="en-US" sz="4600" dirty="0" smtClean="0"/>
              <a:t>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600" dirty="0"/>
              <a:t>CSS </a:t>
            </a:r>
            <a:r>
              <a:rPr lang="en-US" sz="4600" dirty="0" smtClean="0"/>
              <a:t>Selectors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600" dirty="0"/>
              <a:t>CSS Box </a:t>
            </a:r>
            <a:r>
              <a:rPr lang="en-US" sz="4600" dirty="0" smtClean="0"/>
              <a:t>model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4600" dirty="0"/>
              <a:t>Color</a:t>
            </a:r>
            <a:r>
              <a:rPr lang="bg-BG" sz="4600" dirty="0"/>
              <a:t> </a:t>
            </a:r>
            <a:r>
              <a:rPr lang="en-US" sz="4600" dirty="0"/>
              <a:t>Theory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4600" dirty="0"/>
              <a:t>Color Systems 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4600" dirty="0"/>
              <a:t>Background Properties </a:t>
            </a:r>
            <a:endParaRPr lang="bg-BG" sz="46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57200" lvl="1" indent="0">
              <a:buNone/>
            </a:pP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2800" dirty="0" smtClean="0"/>
          </a:p>
          <a:p>
            <a:pPr>
              <a:buFont typeface="Wingdings" panose="05000000000000000000" pitchFamily="2" charset="2"/>
              <a:buChar char="§"/>
            </a:pPr>
            <a:endParaRPr lang="bg-BG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09800"/>
            <a:ext cx="3895725" cy="200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1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337457"/>
            <a:ext cx="7924800" cy="4114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500" dirty="0"/>
              <a:t>QUESTIONS</a:t>
            </a:r>
            <a:r>
              <a:rPr lang="bg-BG" sz="5500" dirty="0"/>
              <a:t>?</a:t>
            </a:r>
          </a:p>
          <a:p>
            <a:pPr marL="0" indent="0" algn="ctr">
              <a:buNone/>
            </a:pPr>
            <a:endParaRPr lang="en-US" sz="5500" dirty="0" smtClean="0"/>
          </a:p>
          <a:p>
            <a:pPr marL="0" indent="0" algn="ctr">
              <a:buNone/>
            </a:pPr>
            <a:endParaRPr lang="en-US" sz="5500" dirty="0"/>
          </a:p>
          <a:p>
            <a:pPr marL="0" indent="0" algn="ctr">
              <a:buNone/>
            </a:pPr>
            <a:r>
              <a:rPr lang="en-US" sz="5500" dirty="0" smtClean="0"/>
              <a:t>QUESTIONS</a:t>
            </a:r>
            <a:r>
              <a:rPr lang="bg-BG" sz="5500" dirty="0" smtClean="0"/>
              <a:t>?</a:t>
            </a:r>
            <a:endParaRPr lang="bg-BG" sz="5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590800"/>
            <a:ext cx="5250064" cy="404008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20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1197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z="4400" dirty="0">
                <a:solidFill>
                  <a:srgbClr val="FFC000"/>
                </a:solidFill>
              </a:rPr>
              <a:t>What is CSS?</a:t>
            </a:r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85000" lnSpcReduction="2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FFC000"/>
                </a:solidFill>
              </a:rPr>
              <a:t>CSS</a:t>
            </a:r>
            <a:r>
              <a:rPr lang="en-US" sz="3200" dirty="0"/>
              <a:t> stands for Cascading Style </a:t>
            </a:r>
            <a:r>
              <a:rPr lang="en-US" sz="3200" dirty="0" smtClean="0"/>
              <a:t>Sheets.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3200" dirty="0" smtClean="0"/>
              <a:t>Example: browser inspector</a:t>
            </a:r>
            <a:endParaRPr lang="en-US" sz="3200" dirty="0"/>
          </a:p>
          <a:p>
            <a:pPr lvl="1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FFC000"/>
                </a:solidFill>
              </a:rPr>
              <a:t>Styles define</a:t>
            </a:r>
            <a:r>
              <a:rPr lang="en-US" sz="3200" dirty="0" smtClean="0"/>
              <a:t> </a:t>
            </a:r>
            <a:r>
              <a:rPr lang="en-US" sz="3200" dirty="0" smtClean="0">
                <a:solidFill>
                  <a:srgbClr val="00B0F0"/>
                </a:solidFill>
              </a:rPr>
              <a:t>how to display</a:t>
            </a:r>
            <a:r>
              <a:rPr lang="en-US" sz="3200" dirty="0" smtClean="0"/>
              <a:t> </a:t>
            </a:r>
            <a:r>
              <a:rPr lang="en-US" sz="3200" dirty="0" smtClean="0">
                <a:solidFill>
                  <a:srgbClr val="FFC000"/>
                </a:solidFill>
              </a:rPr>
              <a:t>HTML elements, e.g. adding style for fonts, colors, spacing, layout, move</a:t>
            </a:r>
            <a:r>
              <a:rPr lang="bg-BG" sz="3200" dirty="0" smtClean="0">
                <a:solidFill>
                  <a:srgbClr val="FFC000"/>
                </a:solidFill>
              </a:rPr>
              <a:t>, </a:t>
            </a:r>
            <a:r>
              <a:rPr lang="en-US" sz="3200" dirty="0" smtClean="0">
                <a:solidFill>
                  <a:srgbClr val="FFC000"/>
                </a:solidFill>
              </a:rPr>
              <a:t>animate etc.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FFFF00"/>
                </a:solidFill>
              </a:rPr>
              <a:t>CSS </a:t>
            </a:r>
            <a:r>
              <a:rPr lang="en-US" sz="3200" dirty="0">
                <a:solidFill>
                  <a:srgbClr val="FFFF00"/>
                </a:solidFill>
              </a:rPr>
              <a:t>Solved </a:t>
            </a:r>
            <a:r>
              <a:rPr lang="en-US" sz="3200" dirty="0">
                <a:solidFill>
                  <a:srgbClr val="00B0F0"/>
                </a:solidFill>
              </a:rPr>
              <a:t>a Big </a:t>
            </a:r>
            <a:r>
              <a:rPr lang="en-US" sz="3200" dirty="0" smtClean="0">
                <a:solidFill>
                  <a:srgbClr val="00B0F0"/>
                </a:solidFill>
              </a:rPr>
              <a:t>Problem - HTML </a:t>
            </a:r>
            <a:r>
              <a:rPr lang="en-US" sz="3200" dirty="0">
                <a:solidFill>
                  <a:srgbClr val="FFFF00"/>
                </a:solidFill>
              </a:rPr>
              <a:t>was NEVER intended to contain tags for formatting a web page</a:t>
            </a:r>
            <a:r>
              <a:rPr lang="en-US" sz="3200" dirty="0" smtClean="0">
                <a:solidFill>
                  <a:srgbClr val="FFFF00"/>
                </a:solidFill>
              </a:rPr>
              <a:t>!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Examples.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872">
            <a:off x="5137910" y="585843"/>
            <a:ext cx="1268312" cy="446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830" y="6046864"/>
            <a:ext cx="1450745" cy="436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884977"/>
            <a:ext cx="1140542" cy="1066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691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924800" cy="884238"/>
          </a:xfrm>
        </p:spPr>
        <p:txBody>
          <a:bodyPr/>
          <a:lstStyle/>
          <a:p>
            <a:r>
              <a:rPr lang="en-US" sz="4400" dirty="0" smtClean="0">
                <a:solidFill>
                  <a:srgbClr val="FFC000"/>
                </a:solidFill>
              </a:rPr>
              <a:t>CSS Syntax</a:t>
            </a:r>
            <a:endParaRPr lang="bg-B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7214" y="1524000"/>
            <a:ext cx="9144000" cy="5518005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17008"/>
            <a:ext cx="6886815" cy="1440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3657600"/>
            <a:ext cx="80772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Selectors;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Declarations;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Rules;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rgbClr val="FFC000"/>
                </a:solidFill>
              </a:rPr>
              <a:t>CSS </a:t>
            </a:r>
            <a:r>
              <a:rPr lang="en-US" sz="2800" dirty="0" smtClean="0">
                <a:solidFill>
                  <a:srgbClr val="FFC000"/>
                </a:solidFill>
              </a:rPr>
              <a:t>Comments;</a:t>
            </a:r>
          </a:p>
          <a:p>
            <a:pPr marL="285750" lvl="1" indent="-285750">
              <a:buFont typeface="Courier New" panose="02070309020205020404" pitchFamily="49" charset="0"/>
              <a:buChar char="o"/>
            </a:pPr>
            <a:r>
              <a:rPr lang="en-US" sz="2800" dirty="0"/>
              <a:t>Examples</a:t>
            </a:r>
            <a:r>
              <a:rPr lang="en-US" sz="2800" dirty="0" smtClean="0"/>
              <a:t>.</a:t>
            </a:r>
            <a:endParaRPr lang="en-US" sz="2800" dirty="0">
              <a:solidFill>
                <a:srgbClr val="FFC000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bg-BG" sz="2800" dirty="0">
              <a:solidFill>
                <a:srgbClr val="FFC000"/>
              </a:solidFill>
            </a:endParaRPr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983913"/>
            <a:ext cx="838200" cy="314325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65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8892"/>
            <a:ext cx="7924800" cy="717713"/>
          </a:xfrm>
        </p:spPr>
        <p:txBody>
          <a:bodyPr/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CSS Selectors</a:t>
            </a:r>
            <a:endParaRPr lang="bg-BG" sz="44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838200"/>
            <a:ext cx="9144000" cy="6019800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200" dirty="0" smtClean="0"/>
              <a:t>A </a:t>
            </a:r>
            <a:r>
              <a:rPr lang="en-US" sz="2200" dirty="0"/>
              <a:t>CSS selector selects the HTML element(s) you want to style</a:t>
            </a:r>
            <a:r>
              <a:rPr lang="en-US" sz="2200" dirty="0" smtClean="0"/>
              <a:t>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Basic Selectors</a:t>
            </a: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FFFF00"/>
                </a:solidFill>
              </a:rPr>
              <a:t>Element selectors (tag), Class selectors, ID selectors, Universal selectors (*), Attribute selectors</a:t>
            </a:r>
          </a:p>
          <a:p>
            <a:pPr lvl="3" indent="-285750">
              <a:buFont typeface="Wingdings" panose="05000000000000000000" pitchFamily="2" charset="2"/>
              <a:buChar char="Ø"/>
            </a:pPr>
            <a:r>
              <a:rPr lang="en-US" sz="1800" dirty="0">
                <a:hlinkClick r:id="rId3"/>
              </a:rPr>
              <a:t>https://www.w3schools.com/cssref/css_selectors.asp</a:t>
            </a:r>
            <a:endParaRPr lang="en-US" sz="1800" dirty="0"/>
          </a:p>
          <a:p>
            <a:pPr lvl="3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hlinkClick r:id="rId4"/>
              </a:rPr>
              <a:t>https</a:t>
            </a:r>
            <a:r>
              <a:rPr lang="en-US" sz="1800" dirty="0">
                <a:hlinkClick r:id="rId4"/>
              </a:rPr>
              <a:t>://developer.mozilla.org/en-US/docs/Web/CSS/CSS_Selectors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err="1" smtClean="0"/>
              <a:t>Combinators</a:t>
            </a:r>
            <a:r>
              <a:rPr lang="en-US" sz="2400" dirty="0" smtClean="0"/>
              <a:t>: “ ”, &gt;, +, ~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FFF00"/>
                </a:solidFill>
              </a:rPr>
              <a:t>Descendant “ </a:t>
            </a:r>
            <a:r>
              <a:rPr lang="en-US" dirty="0" smtClean="0">
                <a:solidFill>
                  <a:srgbClr val="FFFF00"/>
                </a:solidFill>
              </a:rPr>
              <a:t>”, Child &gt;, adjacent sibling</a:t>
            </a:r>
            <a:r>
              <a:rPr lang="bg-BG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+, </a:t>
            </a:r>
            <a:r>
              <a:rPr lang="en-US" dirty="0">
                <a:solidFill>
                  <a:srgbClr val="FFFF00"/>
                </a:solidFill>
              </a:rPr>
              <a:t>General </a:t>
            </a:r>
            <a:r>
              <a:rPr lang="en-US" dirty="0" smtClean="0">
                <a:solidFill>
                  <a:srgbClr val="FFFF00"/>
                </a:solidFill>
              </a:rPr>
              <a:t>sibling ~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Pseudo-elements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FFFF00"/>
                </a:solidFill>
              </a:rPr>
              <a:t> style </a:t>
            </a:r>
            <a:r>
              <a:rPr lang="en-US" dirty="0">
                <a:solidFill>
                  <a:srgbClr val="FFC000"/>
                </a:solidFill>
              </a:rPr>
              <a:t>specified parts </a:t>
            </a:r>
            <a:r>
              <a:rPr lang="en-US" dirty="0">
                <a:solidFill>
                  <a:srgbClr val="FFFF00"/>
                </a:solidFill>
              </a:rPr>
              <a:t>of an </a:t>
            </a:r>
            <a:r>
              <a:rPr lang="en-US" dirty="0" smtClean="0">
                <a:solidFill>
                  <a:srgbClr val="FFFF00"/>
                </a:solidFill>
              </a:rPr>
              <a:t>element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www.w3schools.com/css/css_pseudo_elements.asp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Pseudo-classes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FFFF00"/>
                </a:solidFill>
              </a:rPr>
              <a:t>style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a special </a:t>
            </a:r>
            <a:r>
              <a:rPr lang="en-US" dirty="0">
                <a:solidFill>
                  <a:srgbClr val="FFC000"/>
                </a:solidFill>
              </a:rPr>
              <a:t>state</a:t>
            </a:r>
            <a:r>
              <a:rPr lang="en-US" dirty="0">
                <a:solidFill>
                  <a:srgbClr val="FFFF00"/>
                </a:solidFill>
              </a:rPr>
              <a:t> of an element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www.w3schools.com/css/css_pseudo_classes.asp</a:t>
            </a:r>
            <a:endParaRPr lang="en-US" dirty="0"/>
          </a:p>
          <a:p>
            <a:pPr marL="457200" lvl="1" indent="0">
              <a:buNone/>
            </a:pPr>
            <a:endParaRPr lang="en-US" sz="2800" dirty="0"/>
          </a:p>
          <a:p>
            <a:endParaRPr lang="en-US" dirty="0" smtClean="0"/>
          </a:p>
          <a:p>
            <a:endParaRPr lang="en-US" dirty="0"/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2296">
            <a:off x="7579358" y="378304"/>
            <a:ext cx="723900" cy="64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360" y="4648200"/>
            <a:ext cx="1844040" cy="158496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2448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9144000" cy="5638800"/>
          </a:xfrm>
        </p:spPr>
        <p:txBody>
          <a:bodyPr>
            <a:normAutofit fontScale="92500" lnSpcReduction="1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CSS can be added to HTML in the following ways: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Inline</a:t>
            </a:r>
            <a:r>
              <a:rPr lang="en-US" sz="1800" dirty="0"/>
              <a:t> - using the style </a:t>
            </a:r>
            <a:r>
              <a:rPr lang="en-US" sz="1800" dirty="0" smtClean="0">
                <a:solidFill>
                  <a:srgbClr val="00B0F0"/>
                </a:solidFill>
              </a:rPr>
              <a:t>attribute;</a:t>
            </a:r>
            <a:endParaRPr lang="en-US" sz="18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Internal</a:t>
            </a:r>
            <a:r>
              <a:rPr lang="en-US" sz="1800" dirty="0"/>
              <a:t> - using the &lt;style&gt; </a:t>
            </a:r>
            <a:r>
              <a:rPr lang="en-US" sz="1800" dirty="0">
                <a:solidFill>
                  <a:srgbClr val="00B0F0"/>
                </a:solidFill>
              </a:rPr>
              <a:t>element </a:t>
            </a:r>
            <a:r>
              <a:rPr lang="en-US" sz="1800" dirty="0"/>
              <a:t>in the &lt;head&gt; </a:t>
            </a:r>
            <a:r>
              <a:rPr lang="en-US" sz="1800" dirty="0" smtClean="0"/>
              <a:t>section;</a:t>
            </a:r>
            <a:endParaRPr lang="en-US" sz="18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External</a:t>
            </a:r>
            <a:r>
              <a:rPr lang="en-US" sz="1800" dirty="0"/>
              <a:t> - using an </a:t>
            </a:r>
            <a:r>
              <a:rPr lang="en-US" sz="1800" dirty="0">
                <a:solidFill>
                  <a:srgbClr val="00B0F0"/>
                </a:solidFill>
              </a:rPr>
              <a:t>external CSS </a:t>
            </a:r>
            <a:r>
              <a:rPr lang="en-US" sz="1800" dirty="0" smtClean="0">
                <a:solidFill>
                  <a:srgbClr val="00B0F0"/>
                </a:solidFill>
              </a:rPr>
              <a:t>file;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B0F0"/>
                </a:solidFill>
              </a:rPr>
              <a:t>Default from browser ;</a:t>
            </a:r>
            <a:endParaRPr lang="en-US" sz="1800" dirty="0">
              <a:solidFill>
                <a:srgbClr val="00B0F0"/>
              </a:solidFill>
            </a:endParaRPr>
          </a:p>
          <a:p>
            <a:pPr lvl="3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www.w3schools.com/css/css_howto.asp</a:t>
            </a:r>
            <a:endParaRPr lang="en-US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Multiple Style </a:t>
            </a:r>
            <a:r>
              <a:rPr lang="en-US" sz="2800" dirty="0" smtClean="0"/>
              <a:t>Sheets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C000"/>
                </a:solidFill>
              </a:rPr>
              <a:t>the value from the last read style sheet will be used. </a:t>
            </a:r>
            <a:endParaRPr lang="en-US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What style will be used when there is more than one style specified for an HTML element?</a:t>
            </a: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Cascading </a:t>
            </a:r>
            <a:r>
              <a:rPr lang="en-US" sz="2800" dirty="0" smtClean="0"/>
              <a:t>Order </a:t>
            </a:r>
            <a:r>
              <a:rPr lang="en-US" sz="2800" dirty="0"/>
              <a:t>(</a:t>
            </a:r>
            <a:r>
              <a:rPr lang="en-US" sz="2800" dirty="0">
                <a:solidFill>
                  <a:srgbClr val="FFFF00"/>
                </a:solidFill>
              </a:rPr>
              <a:t>Source </a:t>
            </a:r>
            <a:r>
              <a:rPr lang="en-US" sz="2800" dirty="0" smtClean="0">
                <a:solidFill>
                  <a:srgbClr val="FFFF00"/>
                </a:solidFill>
              </a:rPr>
              <a:t>order</a:t>
            </a:r>
            <a:r>
              <a:rPr lang="en-US" sz="2800" dirty="0" smtClean="0"/>
              <a:t>)</a:t>
            </a:r>
            <a:r>
              <a:rPr lang="bg-BG" sz="2800" dirty="0" smtClean="0"/>
              <a:t> </a:t>
            </a:r>
            <a:r>
              <a:rPr lang="en-US" sz="2800" dirty="0" smtClean="0"/>
              <a:t>:</a:t>
            </a:r>
          </a:p>
          <a:p>
            <a:pPr marL="1257300" lvl="2" indent="-342900">
              <a:buFont typeface="+mj-lt"/>
              <a:buAutoNum type="arabicParenR"/>
            </a:pPr>
            <a:r>
              <a:rPr lang="en-US" sz="1800" dirty="0">
                <a:solidFill>
                  <a:srgbClr val="FF0000"/>
                </a:solidFill>
              </a:rPr>
              <a:t>!</a:t>
            </a:r>
            <a:r>
              <a:rPr lang="en-US" sz="1800" dirty="0" smtClean="0">
                <a:solidFill>
                  <a:srgbClr val="FF0000"/>
                </a:solidFill>
              </a:rPr>
              <a:t>important;</a:t>
            </a:r>
            <a:endParaRPr lang="en-US" sz="3200" dirty="0">
              <a:solidFill>
                <a:srgbClr val="FF0000"/>
              </a:solidFill>
            </a:endParaRPr>
          </a:p>
          <a:p>
            <a:pPr marL="1257300" lvl="2" indent="-342900">
              <a:buFont typeface="+mj-lt"/>
              <a:buAutoNum type="arabicParenR"/>
            </a:pPr>
            <a:r>
              <a:rPr lang="en-US" sz="1800" dirty="0"/>
              <a:t>Inline;</a:t>
            </a:r>
          </a:p>
          <a:p>
            <a:pPr marL="1257300" lvl="2" indent="-342900">
              <a:buFont typeface="+mj-lt"/>
              <a:buAutoNum type="arabicParenR"/>
            </a:pPr>
            <a:r>
              <a:rPr lang="en-US" sz="1800" dirty="0"/>
              <a:t>External and internal;</a:t>
            </a:r>
          </a:p>
          <a:p>
            <a:pPr marL="1257300" lvl="2" indent="-342900">
              <a:buFont typeface="+mj-lt"/>
              <a:buAutoNum type="arabicParenR"/>
            </a:pPr>
            <a:r>
              <a:rPr lang="en-US" sz="1800" dirty="0" smtClean="0"/>
              <a:t>Browser default.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rgbClr val="FFC000"/>
                </a:solidFill>
              </a:rPr>
              <a:t>Styling HTML with CSS</a:t>
            </a:r>
            <a:r>
              <a:rPr lang="en-US" b="1" dirty="0">
                <a:solidFill>
                  <a:srgbClr val="FFC000"/>
                </a:solidFill>
              </a:rPr>
              <a:t/>
            </a:r>
            <a:br>
              <a:rPr lang="en-US" b="1" dirty="0">
                <a:solidFill>
                  <a:srgbClr val="FFC000"/>
                </a:solidFill>
              </a:rPr>
            </a:br>
            <a:endParaRPr lang="bg-BG" b="1" dirty="0">
              <a:solidFill>
                <a:srgbClr val="FFC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667000"/>
            <a:ext cx="2286000" cy="6547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5353263"/>
            <a:ext cx="2438400" cy="109728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9602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37"/>
            <a:ext cx="7924800" cy="762000"/>
          </a:xfrm>
        </p:spPr>
        <p:txBody>
          <a:bodyPr/>
          <a:lstStyle/>
          <a:p>
            <a:r>
              <a:rPr lang="en-US" sz="3600" dirty="0" smtClean="0">
                <a:solidFill>
                  <a:srgbClr val="FFC000"/>
                </a:solidFill>
              </a:rPr>
              <a:t>CSS </a:t>
            </a:r>
            <a:r>
              <a:rPr lang="en-US" sz="3600" dirty="0">
                <a:solidFill>
                  <a:srgbClr val="FFC000"/>
                </a:solidFill>
              </a:rPr>
              <a:t>Specificity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685801"/>
            <a:ext cx="9067800" cy="6172200"/>
          </a:xfrm>
        </p:spPr>
        <p:txBody>
          <a:bodyPr>
            <a:norm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FF00"/>
                </a:solidFill>
              </a:rPr>
              <a:t>When </a:t>
            </a:r>
            <a:r>
              <a:rPr lang="en-US" sz="1600" dirty="0">
                <a:solidFill>
                  <a:srgbClr val="FFFF00"/>
                </a:solidFill>
              </a:rPr>
              <a:t>the same element is targeted by multiple </a:t>
            </a:r>
            <a:r>
              <a:rPr lang="en-US" sz="1600" dirty="0" smtClean="0">
                <a:solidFill>
                  <a:srgbClr val="FFFF00"/>
                </a:solidFill>
              </a:rPr>
              <a:t>declarations</a:t>
            </a:r>
            <a:r>
              <a:rPr lang="en-US" sz="1600" dirty="0" smtClean="0"/>
              <a:t>, the </a:t>
            </a:r>
            <a:r>
              <a:rPr lang="en-US" sz="1600" dirty="0"/>
              <a:t>browser follows some rules to determine which one is most </a:t>
            </a:r>
            <a:r>
              <a:rPr lang="en-US" sz="1600" dirty="0" smtClean="0"/>
              <a:t>specific. </a:t>
            </a:r>
            <a:r>
              <a:rPr lang="en-US" sz="1600" dirty="0" smtClean="0">
                <a:solidFill>
                  <a:srgbClr val="FFFF00"/>
                </a:solidFill>
              </a:rPr>
              <a:t>Specificity is a rank</a:t>
            </a:r>
            <a:r>
              <a:rPr lang="en-US" sz="1600" dirty="0" smtClean="0"/>
              <a:t> </a:t>
            </a:r>
            <a:r>
              <a:rPr lang="en-US" sz="1600" dirty="0"/>
              <a:t>that determines which style declarations are ultimately applied to an </a:t>
            </a:r>
            <a:r>
              <a:rPr lang="en-US" sz="1600" dirty="0" smtClean="0"/>
              <a:t>element.</a:t>
            </a:r>
            <a:endParaRPr lang="bg-BG" sz="1600" dirty="0"/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www.w3schools.com/css/css_specificity.asp</a:t>
            </a:r>
            <a:r>
              <a:rPr lang="en-US" sz="1400" dirty="0" smtClean="0"/>
              <a:t> 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developer.mozilla.org/en-US/docs/Learn/CSS/Building_blocks/Cascade_and_inheritance</a:t>
            </a:r>
            <a:r>
              <a:rPr lang="en-US" sz="1400" dirty="0" smtClean="0"/>
              <a:t> 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1800" dirty="0" smtClean="0"/>
              <a:t>Specificity Hierarchy </a:t>
            </a:r>
            <a:r>
              <a:rPr lang="en-US" sz="1800" dirty="0"/>
              <a:t>and </a:t>
            </a:r>
            <a:r>
              <a:rPr lang="en-US" sz="1800" dirty="0" smtClean="0"/>
              <a:t>Calculate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200" dirty="0" smtClean="0">
                <a:solidFill>
                  <a:srgbClr val="00B0F0"/>
                </a:solidFill>
              </a:rPr>
              <a:t>Inline styles </a:t>
            </a:r>
            <a:r>
              <a:rPr lang="en-US" sz="1200" dirty="0" smtClean="0">
                <a:solidFill>
                  <a:srgbClr val="FFFF00"/>
                </a:solidFill>
              </a:rPr>
              <a:t>- 1000; 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200" dirty="0" smtClean="0">
                <a:solidFill>
                  <a:srgbClr val="00B0F0"/>
                </a:solidFill>
              </a:rPr>
              <a:t>IDs</a:t>
            </a:r>
            <a:r>
              <a:rPr lang="en-US" sz="1200" dirty="0" smtClean="0">
                <a:solidFill>
                  <a:srgbClr val="FFFF00"/>
                </a:solidFill>
              </a:rPr>
              <a:t> - 100; 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200" dirty="0" smtClean="0">
                <a:solidFill>
                  <a:srgbClr val="00B0F0"/>
                </a:solidFill>
              </a:rPr>
              <a:t>Classes</a:t>
            </a:r>
            <a:r>
              <a:rPr lang="en-US" sz="1200" dirty="0">
                <a:solidFill>
                  <a:srgbClr val="00B0F0"/>
                </a:solidFill>
              </a:rPr>
              <a:t>, attributes and </a:t>
            </a:r>
            <a:r>
              <a:rPr lang="en-US" sz="1200" dirty="0" smtClean="0">
                <a:solidFill>
                  <a:srgbClr val="00B0F0"/>
                </a:solidFill>
              </a:rPr>
              <a:t>pseudo-classes </a:t>
            </a:r>
            <a:r>
              <a:rPr lang="en-US" sz="1200" dirty="0" smtClean="0">
                <a:solidFill>
                  <a:srgbClr val="FFFF00"/>
                </a:solidFill>
              </a:rPr>
              <a:t>- 10;</a:t>
            </a:r>
            <a:endParaRPr lang="en-US" sz="1200" dirty="0">
              <a:solidFill>
                <a:srgbClr val="00B0F0"/>
              </a:solidFill>
            </a:endParaRPr>
          </a:p>
          <a:p>
            <a:pPr marL="800100" lvl="1" indent="-342900">
              <a:buFont typeface="+mj-lt"/>
              <a:buAutoNum type="arabicParenR"/>
            </a:pPr>
            <a:r>
              <a:rPr lang="en-US" sz="1200" dirty="0">
                <a:solidFill>
                  <a:srgbClr val="00B0F0"/>
                </a:solidFill>
              </a:rPr>
              <a:t>Elements and </a:t>
            </a:r>
            <a:r>
              <a:rPr lang="en-US" sz="1200" dirty="0" smtClean="0">
                <a:solidFill>
                  <a:srgbClr val="00B0F0"/>
                </a:solidFill>
              </a:rPr>
              <a:t>pseudo-elements </a:t>
            </a:r>
            <a:r>
              <a:rPr lang="en-US" sz="1200" dirty="0" smtClean="0">
                <a:solidFill>
                  <a:srgbClr val="FFFF00"/>
                </a:solidFill>
              </a:rPr>
              <a:t>- 1.</a:t>
            </a:r>
          </a:p>
          <a:p>
            <a:pPr marL="457200" lvl="1" indent="0">
              <a:buNone/>
            </a:pPr>
            <a:r>
              <a:rPr lang="en-US" sz="1200" dirty="0">
                <a:solidFill>
                  <a:srgbClr val="FFFF00"/>
                </a:solidFill>
              </a:rPr>
              <a:t>Note</a:t>
            </a:r>
            <a:r>
              <a:rPr lang="en-US" sz="1200" dirty="0"/>
              <a:t>: Universal selector (*), </a:t>
            </a:r>
            <a:r>
              <a:rPr lang="en-US" sz="1200" dirty="0" err="1"/>
              <a:t>combinators</a:t>
            </a:r>
            <a:r>
              <a:rPr lang="en-US" sz="1200" dirty="0"/>
              <a:t> (+, &gt;, ~, ' ') and negation pseudo-class (:not) have no effect on specificity</a:t>
            </a:r>
            <a:r>
              <a:rPr lang="en-US" sz="1200" dirty="0" smtClean="0"/>
              <a:t>.</a:t>
            </a:r>
            <a:endParaRPr lang="en-US" sz="12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1800" dirty="0"/>
              <a:t>Example</a:t>
            </a:r>
            <a:r>
              <a:rPr lang="en-US" sz="1800" dirty="0" smtClean="0"/>
              <a:t>: A Specificity is 101; B Specificity is 100; therefore A will be applied.</a:t>
            </a:r>
          </a:p>
          <a:p>
            <a:pPr marL="996950" lvl="1" indent="-342900">
              <a:buFont typeface="+mj-lt"/>
              <a:buAutoNum type="alphaUcPeriod"/>
            </a:pPr>
            <a:r>
              <a:rPr lang="en-US" sz="1200" dirty="0" err="1" smtClean="0">
                <a:solidFill>
                  <a:srgbClr val="FFFF00"/>
                </a:solidFill>
              </a:rPr>
              <a:t>div#a</a:t>
            </a:r>
            <a:r>
              <a:rPr lang="en-US" sz="1200" dirty="0" smtClean="0">
                <a:solidFill>
                  <a:srgbClr val="FFFF00"/>
                </a:solidFill>
              </a:rPr>
              <a:t> {background-color: green;} </a:t>
            </a:r>
            <a:r>
              <a:rPr lang="en-US" sz="12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</a:t>
            </a:r>
            <a:r>
              <a:rPr lang="en-US" sz="1200" dirty="0" smtClean="0">
                <a:solidFill>
                  <a:srgbClr val="FFFF00"/>
                </a:solidFill>
              </a:rPr>
              <a:t> 1+100 = 101</a:t>
            </a:r>
          </a:p>
          <a:p>
            <a:pPr marL="996950" lvl="1" indent="-342900">
              <a:buFont typeface="+mj-lt"/>
              <a:buAutoNum type="alphaUcPeriod"/>
            </a:pPr>
            <a:r>
              <a:rPr lang="en-US" sz="1200" dirty="0" smtClean="0">
                <a:solidFill>
                  <a:srgbClr val="FFFF00"/>
                </a:solidFill>
              </a:rPr>
              <a:t>#</a:t>
            </a:r>
            <a:r>
              <a:rPr lang="en-US" sz="1200" dirty="0">
                <a:solidFill>
                  <a:srgbClr val="FFFF00"/>
                </a:solidFill>
              </a:rPr>
              <a:t>a {background-color: yellow</a:t>
            </a:r>
            <a:r>
              <a:rPr lang="en-US" sz="1200" dirty="0" smtClean="0">
                <a:solidFill>
                  <a:srgbClr val="FFFF00"/>
                </a:solidFill>
              </a:rPr>
              <a:t>;} </a:t>
            </a:r>
            <a:r>
              <a:rPr lang="en-US" sz="12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 100</a:t>
            </a:r>
            <a:endParaRPr lang="en-US" sz="1200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bg-BG" sz="32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sz="2400" dirty="0" smtClean="0">
              <a:solidFill>
                <a:srgbClr val="FFFF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4816475"/>
            <a:ext cx="53696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2"/>
                </a:solidFill>
              </a:rPr>
              <a:t>Controlling </a:t>
            </a:r>
            <a:r>
              <a:rPr lang="en-US" sz="4000" dirty="0" smtClean="0">
                <a:solidFill>
                  <a:schemeClr val="tx2"/>
                </a:solidFill>
              </a:rPr>
              <a:t>inheritance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22050"/>
            <a:ext cx="8763000" cy="5735950"/>
          </a:xfrm>
        </p:spPr>
        <p:txBody>
          <a:bodyPr>
            <a:normAutofit fontScale="85000" lnSpcReduction="1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CSS </a:t>
            </a:r>
            <a:r>
              <a:rPr lang="en-US" sz="2800" dirty="0"/>
              <a:t>selectors  in order of </a:t>
            </a:r>
            <a:r>
              <a:rPr lang="en-US" sz="2800" dirty="0" smtClean="0"/>
              <a:t>weight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FFFF00"/>
                </a:solidFill>
              </a:rPr>
              <a:t>Importance;</a:t>
            </a:r>
            <a:endParaRPr lang="en-US" sz="2400" dirty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FFFF00"/>
                </a:solidFill>
              </a:rPr>
              <a:t>Specificity;</a:t>
            </a:r>
            <a:endParaRPr lang="en-US" sz="2400" dirty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FFFF00"/>
                </a:solidFill>
              </a:rPr>
              <a:t>Source </a:t>
            </a:r>
            <a:r>
              <a:rPr lang="en-US" sz="2400" dirty="0" smtClean="0">
                <a:solidFill>
                  <a:srgbClr val="FFFF00"/>
                </a:solidFill>
              </a:rPr>
              <a:t>order.</a:t>
            </a:r>
            <a:endParaRPr lang="en-US" sz="2400" dirty="0"/>
          </a:p>
          <a:p>
            <a:pPr marL="457200" lvl="1" indent="0">
              <a:buNone/>
            </a:pPr>
            <a:r>
              <a:rPr lang="en-US" sz="2400" dirty="0" smtClean="0"/>
              <a:t>CSS </a:t>
            </a:r>
            <a:r>
              <a:rPr lang="en-US" sz="2400" dirty="0"/>
              <a:t>provides three special universal property values for </a:t>
            </a:r>
            <a:r>
              <a:rPr lang="en-US" sz="2400" dirty="0">
                <a:solidFill>
                  <a:srgbClr val="00B0F0"/>
                </a:solidFill>
              </a:rPr>
              <a:t>handling </a:t>
            </a:r>
            <a:r>
              <a:rPr lang="en-US" sz="2400" dirty="0" smtClean="0">
                <a:solidFill>
                  <a:srgbClr val="00B0F0"/>
                </a:solidFill>
              </a:rPr>
              <a:t>inheritance</a:t>
            </a:r>
            <a:r>
              <a:rPr lang="bg-BG" sz="2400" dirty="0" smtClean="0">
                <a:solidFill>
                  <a:srgbClr val="00B0F0"/>
                </a:solidFill>
              </a:rPr>
              <a:t>. </a:t>
            </a:r>
            <a:r>
              <a:rPr lang="en-US" sz="2400" dirty="0" smtClean="0">
                <a:solidFill>
                  <a:srgbClr val="FFFF00"/>
                </a:solidFill>
              </a:rPr>
              <a:t>Some property </a:t>
            </a:r>
            <a:r>
              <a:rPr lang="en-US" sz="2400" dirty="0">
                <a:solidFill>
                  <a:srgbClr val="FFFF00"/>
                </a:solidFill>
              </a:rPr>
              <a:t>values applied to an element will be inherited by that element's children, and some won't.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inherit</a:t>
            </a:r>
            <a:r>
              <a:rPr lang="en-US" sz="2400" dirty="0" smtClean="0"/>
              <a:t>: </a:t>
            </a:r>
            <a:r>
              <a:rPr lang="en-US" sz="2400" dirty="0"/>
              <a:t>This value sets the property value applied to </a:t>
            </a:r>
            <a:r>
              <a:rPr lang="en-US" sz="2400" dirty="0">
                <a:solidFill>
                  <a:srgbClr val="FFC000"/>
                </a:solidFill>
              </a:rPr>
              <a:t>a selected element to be the same as that of its parent </a:t>
            </a:r>
            <a:r>
              <a:rPr lang="en-US" sz="2400" dirty="0" smtClean="0">
                <a:solidFill>
                  <a:srgbClr val="FFC000"/>
                </a:solidFill>
              </a:rPr>
              <a:t>element</a:t>
            </a:r>
            <a:r>
              <a:rPr lang="en-US" sz="2400" dirty="0" smtClean="0"/>
              <a:t>.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initial</a:t>
            </a:r>
            <a:r>
              <a:rPr lang="en-US" sz="2400" dirty="0" smtClean="0"/>
              <a:t>: </a:t>
            </a:r>
            <a:r>
              <a:rPr lang="en-US" sz="2400" dirty="0"/>
              <a:t>This value sets the property value applied to </a:t>
            </a:r>
            <a:r>
              <a:rPr lang="en-US" sz="2400" dirty="0">
                <a:solidFill>
                  <a:srgbClr val="FFC000"/>
                </a:solidFill>
              </a:rPr>
              <a:t>a selected element to be the same as the value set for that element in the browser's default style sheet. </a:t>
            </a:r>
            <a:endParaRPr lang="en-US" sz="2400" dirty="0" smtClean="0">
              <a:solidFill>
                <a:srgbClr val="FFC00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unset</a:t>
            </a:r>
            <a:r>
              <a:rPr lang="en-US" sz="2400" dirty="0" smtClean="0"/>
              <a:t>: </a:t>
            </a:r>
            <a:r>
              <a:rPr lang="en-US" sz="2400" dirty="0"/>
              <a:t>This value resets the property to its natural value, which means that </a:t>
            </a:r>
            <a:r>
              <a:rPr lang="en-US" sz="2400" dirty="0">
                <a:solidFill>
                  <a:srgbClr val="FFC000"/>
                </a:solidFill>
              </a:rPr>
              <a:t>if the property is naturally inherited it acts like inherit, otherwise it acts like initial</a:t>
            </a:r>
            <a:r>
              <a:rPr lang="en-US" sz="2400" dirty="0" smtClean="0"/>
              <a:t>.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revert:</a:t>
            </a:r>
            <a:r>
              <a:rPr lang="en-US" sz="2400" dirty="0" smtClean="0"/>
              <a:t> </a:t>
            </a:r>
            <a:r>
              <a:rPr lang="en-US" sz="2400" dirty="0"/>
              <a:t>A CSS keyword value that resets a property's value to the default specified by the browser in its UA stylesheet, as if the webpage had not included any CSS. </a:t>
            </a:r>
            <a:endParaRPr lang="en-US" dirty="0"/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2296">
            <a:off x="7579358" y="378304"/>
            <a:ext cx="723900" cy="640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393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CSS Box </a:t>
            </a:r>
            <a:r>
              <a:rPr lang="en-US" sz="3600" dirty="0" smtClean="0">
                <a:solidFill>
                  <a:srgbClr val="FFC000"/>
                </a:solidFill>
              </a:rPr>
              <a:t>Model</a:t>
            </a:r>
            <a:br>
              <a:rPr lang="en-US" sz="3600" dirty="0" smtClean="0">
                <a:solidFill>
                  <a:srgbClr val="FFC000"/>
                </a:solidFill>
              </a:rPr>
            </a:b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A box </a:t>
            </a:r>
            <a:r>
              <a:rPr lang="en-US" sz="2000" dirty="0"/>
              <a:t>that wraps </a:t>
            </a:r>
            <a:r>
              <a:rPr lang="en-US" sz="2000" dirty="0">
                <a:solidFill>
                  <a:srgbClr val="FFFF00"/>
                </a:solidFill>
              </a:rPr>
              <a:t>around every </a:t>
            </a:r>
            <a:r>
              <a:rPr lang="en-US" sz="2000" dirty="0" smtClean="0">
                <a:solidFill>
                  <a:srgbClr val="FFFF00"/>
                </a:solidFill>
              </a:rPr>
              <a:t>HTML </a:t>
            </a:r>
            <a:r>
              <a:rPr lang="en-US" sz="2000" dirty="0">
                <a:solidFill>
                  <a:srgbClr val="FFFF00"/>
                </a:solidFill>
              </a:rPr>
              <a:t>elements</a:t>
            </a:r>
            <a:r>
              <a:rPr lang="en-US" sz="2000" dirty="0"/>
              <a:t>, and it consists of: </a:t>
            </a:r>
            <a:endParaRPr lang="en-US" sz="2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margins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B0F0"/>
                </a:solidFill>
              </a:rPr>
              <a:t>borders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B0F0"/>
                </a:solidFill>
              </a:rPr>
              <a:t>padding</a:t>
            </a:r>
            <a:r>
              <a:rPr lang="en-US" sz="2000" dirty="0"/>
              <a:t>, and the actual </a:t>
            </a:r>
            <a:r>
              <a:rPr lang="en-US" sz="2000" dirty="0">
                <a:solidFill>
                  <a:srgbClr val="00B0F0"/>
                </a:solidFill>
              </a:rPr>
              <a:t>content</a:t>
            </a:r>
            <a:r>
              <a:rPr lang="en-US" sz="3200" dirty="0" smtClean="0"/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Margin</a:t>
            </a:r>
            <a:r>
              <a:rPr lang="en-US" sz="2000" dirty="0"/>
              <a:t> - Clears an area around the border. The margin does not have a background color, it is completely transparent;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Border</a:t>
            </a:r>
            <a:r>
              <a:rPr lang="en-US" sz="2000" dirty="0"/>
              <a:t> - A border that goes around the padding and content. The border is affected by the background color of the box;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Padding</a:t>
            </a:r>
            <a:r>
              <a:rPr lang="en-US" sz="2000" dirty="0"/>
              <a:t> - Clears an area around the content. The padding is affected by the background color of the box;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Content</a:t>
            </a:r>
            <a:r>
              <a:rPr lang="en-US" sz="2000" dirty="0"/>
              <a:t> - The content of the box, where text and images appear.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hlinkClick r:id="rId2"/>
              </a:rPr>
              <a:t>http://guyroutledge.github.io/box-model</a:t>
            </a:r>
            <a:r>
              <a:rPr lang="en-US" sz="1400" dirty="0" smtClean="0">
                <a:hlinkClick r:id="rId2"/>
              </a:rPr>
              <a:t>/</a:t>
            </a:r>
            <a:r>
              <a:rPr lang="en-US" sz="1400" dirty="0" smtClean="0"/>
              <a:t>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Browser demonstration!</a:t>
            </a:r>
            <a:r>
              <a:rPr lang="en-US" sz="3200" dirty="0" smtClean="0"/>
              <a:t>				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675" y="0"/>
            <a:ext cx="2336800" cy="1752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4572000"/>
            <a:ext cx="3647975" cy="196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Horizon">
  <a:themeElements>
    <a:clrScheme name="Custom 1">
      <a:dk1>
        <a:srgbClr val="000000"/>
      </a:dk1>
      <a:lt1>
        <a:srgbClr val="92D050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4790</TotalTime>
  <Words>1027</Words>
  <Application>Microsoft Office PowerPoint</Application>
  <PresentationFormat>Презентация на цял екран (4:3)</PresentationFormat>
  <Paragraphs>278</Paragraphs>
  <Slides>20</Slides>
  <Notes>12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Courier New</vt:lpstr>
      <vt:lpstr>Wingdings</vt:lpstr>
      <vt:lpstr>TS010286727</vt:lpstr>
      <vt:lpstr>White with Courier font for code slides</vt:lpstr>
      <vt:lpstr>Horizon</vt:lpstr>
      <vt:lpstr>Html with css intro</vt:lpstr>
      <vt:lpstr>Table of Content</vt:lpstr>
      <vt:lpstr>What is CSS? </vt:lpstr>
      <vt:lpstr>CSS Syntax</vt:lpstr>
      <vt:lpstr>CSS Selectors</vt:lpstr>
      <vt:lpstr>Styling HTML with CSS </vt:lpstr>
      <vt:lpstr>CSS Specificity</vt:lpstr>
      <vt:lpstr>Controlling inheritance </vt:lpstr>
      <vt:lpstr>CSS Box Model </vt:lpstr>
      <vt:lpstr>CSS box-model Style Values </vt:lpstr>
      <vt:lpstr>CSS outline</vt:lpstr>
      <vt:lpstr>Width and Height of an Element</vt:lpstr>
      <vt:lpstr>CSS overflow</vt:lpstr>
      <vt:lpstr>Color Theory</vt:lpstr>
      <vt:lpstr>CSS Color Systems and Values</vt:lpstr>
      <vt:lpstr>Other Color Systems</vt:lpstr>
      <vt:lpstr>    background properties - one</vt:lpstr>
      <vt:lpstr>background properties - two</vt:lpstr>
      <vt:lpstr>background properties - three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290</cp:revision>
  <dcterms:created xsi:type="dcterms:W3CDTF">2012-10-20T03:45:39Z</dcterms:created>
  <dcterms:modified xsi:type="dcterms:W3CDTF">2021-10-12T09:08:00Z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